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8" r:id="rId4"/>
  </p:sldMasterIdLst>
  <p:notesMasterIdLst>
    <p:notesMasterId r:id="rId50"/>
  </p:notesMasterIdLst>
  <p:handoutMasterIdLst>
    <p:handoutMasterId r:id="rId51"/>
  </p:handoutMasterIdLst>
  <p:sldIdLst>
    <p:sldId id="256" r:id="rId5"/>
    <p:sldId id="257" r:id="rId6"/>
    <p:sldId id="259" r:id="rId7"/>
    <p:sldId id="264" r:id="rId8"/>
    <p:sldId id="265" r:id="rId9"/>
    <p:sldId id="258" r:id="rId10"/>
    <p:sldId id="260" r:id="rId11"/>
    <p:sldId id="267" r:id="rId12"/>
    <p:sldId id="270" r:id="rId13"/>
    <p:sldId id="294" r:id="rId14"/>
    <p:sldId id="273" r:id="rId15"/>
    <p:sldId id="274" r:id="rId16"/>
    <p:sldId id="275" r:id="rId17"/>
    <p:sldId id="276" r:id="rId18"/>
    <p:sldId id="277" r:id="rId19"/>
    <p:sldId id="278" r:id="rId20"/>
    <p:sldId id="281" r:id="rId21"/>
    <p:sldId id="304" r:id="rId22"/>
    <p:sldId id="286" r:id="rId23"/>
    <p:sldId id="287" r:id="rId24"/>
    <p:sldId id="288" r:id="rId25"/>
    <p:sldId id="289" r:id="rId26"/>
    <p:sldId id="290" r:id="rId27"/>
    <p:sldId id="291" r:id="rId28"/>
    <p:sldId id="292" r:id="rId29"/>
    <p:sldId id="263" r:id="rId30"/>
    <p:sldId id="305" r:id="rId31"/>
    <p:sldId id="293" r:id="rId32"/>
    <p:sldId id="272" r:id="rId33"/>
    <p:sldId id="297" r:id="rId34"/>
    <p:sldId id="295" r:id="rId35"/>
    <p:sldId id="261" r:id="rId36"/>
    <p:sldId id="303" r:id="rId37"/>
    <p:sldId id="282" r:id="rId38"/>
    <p:sldId id="283" r:id="rId39"/>
    <p:sldId id="279" r:id="rId40"/>
    <p:sldId id="262" r:id="rId41"/>
    <p:sldId id="284" r:id="rId42"/>
    <p:sldId id="285" r:id="rId43"/>
    <p:sldId id="298" r:id="rId44"/>
    <p:sldId id="296" r:id="rId45"/>
    <p:sldId id="302" r:id="rId46"/>
    <p:sldId id="301" r:id="rId47"/>
    <p:sldId id="300" r:id="rId48"/>
    <p:sldId id="29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B247E81-0BB7-4EBE-B4DB-E0AE568D424D}">
          <p14:sldIdLst>
            <p14:sldId id="256"/>
          </p14:sldIdLst>
        </p14:section>
        <p14:section name="Introduction" id="{223D115E-CA19-4597-B9A3-CF9E3AE0C0BB}">
          <p14:sldIdLst>
            <p14:sldId id="257"/>
            <p14:sldId id="259"/>
            <p14:sldId id="264"/>
            <p14:sldId id="265"/>
            <p14:sldId id="258"/>
          </p14:sldIdLst>
        </p14:section>
        <p14:section name="Holography" id="{84A84119-6E27-4691-BE4E-3919F954ADA0}">
          <p14:sldIdLst>
            <p14:sldId id="260"/>
            <p14:sldId id="267"/>
            <p14:sldId id="270"/>
            <p14:sldId id="294"/>
            <p14:sldId id="273"/>
            <p14:sldId id="274"/>
            <p14:sldId id="275"/>
            <p14:sldId id="276"/>
            <p14:sldId id="277"/>
          </p14:sldIdLst>
        </p14:section>
        <p14:section name="PINNs" id="{5A6448F8-1ABE-4C1B-ACFD-D688001B7215}">
          <p14:sldIdLst>
            <p14:sldId id="278"/>
            <p14:sldId id="281"/>
            <p14:sldId id="304"/>
          </p14:sldIdLst>
        </p14:section>
        <p14:section name="Results" id="{CD4D436B-E79E-475A-A9B8-17E49006C3E8}">
          <p14:sldIdLst>
            <p14:sldId id="286"/>
            <p14:sldId id="287"/>
            <p14:sldId id="288"/>
            <p14:sldId id="289"/>
            <p14:sldId id="290"/>
            <p14:sldId id="291"/>
            <p14:sldId id="292"/>
          </p14:sldIdLst>
        </p14:section>
        <p14:section name="Conclusions" id="{71596C77-B1D0-41C4-97BB-6DF3EF4AD2D0}">
          <p14:sldIdLst>
            <p14:sldId id="263"/>
            <p14:sldId id="305"/>
            <p14:sldId id="293"/>
          </p14:sldIdLst>
        </p14:section>
        <p14:section name="Backup slides" id="{41F384EE-29CE-4DB7-A609-96D667EF61AB}">
          <p14:sldIdLst>
            <p14:sldId id="272"/>
            <p14:sldId id="297"/>
            <p14:sldId id="295"/>
            <p14:sldId id="261"/>
            <p14:sldId id="303"/>
            <p14:sldId id="282"/>
            <p14:sldId id="283"/>
            <p14:sldId id="279"/>
            <p14:sldId id="262"/>
            <p14:sldId id="284"/>
            <p14:sldId id="285"/>
            <p14:sldId id="298"/>
            <p14:sldId id="296"/>
            <p14:sldId id="302"/>
            <p14:sldId id="301"/>
            <p14:sldId id="300"/>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4FF"/>
    <a:srgbClr val="007800"/>
    <a:srgbClr val="FF8215"/>
    <a:srgbClr val="B8E986"/>
    <a:srgbClr val="3737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8" autoAdjust="0"/>
    <p:restoredTop sz="94879" autoAdjust="0"/>
  </p:normalViewPr>
  <p:slideViewPr>
    <p:cSldViewPr snapToGrid="0" snapToObjects="1">
      <p:cViewPr varScale="1">
        <p:scale>
          <a:sx n="90" d="100"/>
          <a:sy n="90" d="100"/>
        </p:scale>
        <p:origin x="72" y="140"/>
      </p:cViewPr>
      <p:guideLst>
        <p:guide orient="horz" pos="2160"/>
        <p:guide pos="3840"/>
      </p:guideLst>
    </p:cSldViewPr>
  </p:slideViewPr>
  <p:notesTextViewPr>
    <p:cViewPr>
      <p:scale>
        <a:sx n="125" d="100"/>
        <a:sy n="125" d="100"/>
      </p:scale>
      <p:origin x="0" y="0"/>
    </p:cViewPr>
  </p:notesTextViewPr>
  <p:notesViewPr>
    <p:cSldViewPr snapToGrid="0" snapToObjects="1">
      <p:cViewPr varScale="1">
        <p:scale>
          <a:sx n="88" d="100"/>
          <a:sy n="88" d="100"/>
        </p:scale>
        <p:origin x="381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3.0498929001097082E-2"/>
          <c:y val="1.4815123063688587E-2"/>
          <c:w val="0.89473213195026458"/>
          <c:h val="0.81859677583300539"/>
        </c:manualLayout>
      </c:layout>
      <c:scatterChart>
        <c:scatterStyle val="lineMarker"/>
        <c:varyColors val="0"/>
        <c:ser>
          <c:idx val="0"/>
          <c:order val="0"/>
          <c:tx>
            <c:strRef>
              <c:f>Hoja1!$B$1</c:f>
              <c:strCache>
                <c:ptCount val="1"/>
                <c:pt idx="0">
                  <c:v>Valores Y</c:v>
                </c:pt>
              </c:strCache>
            </c:strRef>
          </c:tx>
          <c:spPr>
            <a:ln w="28575" cap="rnd">
              <a:noFill/>
              <a:round/>
            </a:ln>
            <a:effectLst/>
          </c:spPr>
          <c:marker>
            <c:symbol val="circle"/>
            <c:size val="5"/>
            <c:spPr>
              <a:solidFill>
                <a:schemeClr val="accent4"/>
              </a:solidFill>
              <a:ln w="9525">
                <a:solidFill>
                  <a:schemeClr val="accent4"/>
                </a:solidFill>
              </a:ln>
              <a:effectLst/>
            </c:spPr>
          </c:marker>
          <c:xVal>
            <c:numRef>
              <c:f>Hoja1!$A$2:$A$190</c:f>
              <c:numCache>
                <c:formatCode>General</c:formatCode>
                <c:ptCount val="189"/>
                <c:pt idx="11">
                  <c:v>0.55605288544558895</c:v>
                </c:pt>
                <c:pt idx="12">
                  <c:v>0.52572413691451703</c:v>
                </c:pt>
                <c:pt idx="13">
                  <c:v>0.49909315458668302</c:v>
                </c:pt>
                <c:pt idx="14">
                  <c:v>0.475923509118302</c:v>
                </c:pt>
                <c:pt idx="15">
                  <c:v>0.45600015572278002</c:v>
                </c:pt>
                <c:pt idx="16">
                  <c:v>0.43912002775673697</c:v>
                </c:pt>
                <c:pt idx="17">
                  <c:v>0.425083049108615</c:v>
                </c:pt>
                <c:pt idx="18">
                  <c:v>0.41368458487141402</c:v>
                </c:pt>
                <c:pt idx="19">
                  <c:v>0.40471024927890098</c:v>
                </c:pt>
                <c:pt idx="20">
                  <c:v>0.39793361516429299</c:v>
                </c:pt>
                <c:pt idx="21">
                  <c:v>0.39311682905617301</c:v>
                </c:pt>
                <c:pt idx="22">
                  <c:v>0.39001361778363203</c:v>
                </c:pt>
                <c:pt idx="23">
                  <c:v>0.38837384763735799</c:v>
                </c:pt>
                <c:pt idx="24">
                  <c:v>0.387948737513999</c:v>
                </c:pt>
                <c:pt idx="25">
                  <c:v>0.38849598693689302</c:v>
                </c:pt>
                <c:pt idx="26">
                  <c:v>0.38978434312058102</c:v>
                </c:pt>
                <c:pt idx="27">
                  <c:v>0.39159738442530201</c:v>
                </c:pt>
                <c:pt idx="28">
                  <c:v>0.393736474281771</c:v>
                </c:pt>
                <c:pt idx="29">
                  <c:v>0.39602292797114602</c:v>
                </c:pt>
                <c:pt idx="30">
                  <c:v>0.39829945766424801</c:v>
                </c:pt>
                <c:pt idx="31">
                  <c:v>0.40043095252778299</c:v>
                </c:pt>
                <c:pt idx="32">
                  <c:v>0.40230463777942599</c:v>
                </c:pt>
                <c:pt idx="33">
                  <c:v>0.40382965380365898</c:v>
                </c:pt>
                <c:pt idx="34">
                  <c:v>0.40493610661477197</c:v>
                </c:pt>
                <c:pt idx="35">
                  <c:v>0.405573659587038</c:v>
                </c:pt>
                <c:pt idx="36">
                  <c:v>0.40570975637074602</c:v>
                </c:pt>
                <c:pt idx="37">
                  <c:v>0.40532757995690499</c:v>
                </c:pt>
                <c:pt idx="38">
                  <c:v>0.40442385911693102</c:v>
                </c:pt>
                <c:pt idx="39">
                  <c:v>0.40300662991931702</c:v>
                </c:pt>
                <c:pt idx="40">
                  <c:v>0.40109304797749401</c:v>
                </c:pt>
                <c:pt idx="41">
                  <c:v>0.39870732911483903</c:v>
                </c:pt>
                <c:pt idx="42">
                  <c:v>0.39587887527343801</c:v>
                </c:pt>
                <c:pt idx="43">
                  <c:v>0.392640621503757</c:v>
                </c:pt>
                <c:pt idx="44">
                  <c:v>0.38902762083959402</c:v>
                </c:pt>
                <c:pt idx="45">
                  <c:v>0.38507586808390798</c:v>
                </c:pt>
                <c:pt idx="46">
                  <c:v>0.38082135155101399</c:v>
                </c:pt>
                <c:pt idx="47">
                  <c:v>0.37629931360458202</c:v>
                </c:pt>
                <c:pt idx="48">
                  <c:v>0.371543695986216</c:v>
                </c:pt>
                <c:pt idx="49">
                  <c:v>0.36658674383532203</c:v>
                </c:pt>
                <c:pt idx="50">
                  <c:v>0.36145874228228198</c:v>
                </c:pt>
                <c:pt idx="51">
                  <c:v>0.35618786092099503</c:v>
                </c:pt>
                <c:pt idx="52">
                  <c:v>0.350800083780891</c:v>
                </c:pt>
                <c:pt idx="53">
                  <c:v>0.34531920519590098</c:v>
                </c:pt>
                <c:pt idx="54">
                  <c:v>0.33976687487917501</c:v>
                </c:pt>
                <c:pt idx="55">
                  <c:v>0.33416267834575403</c:v>
                </c:pt>
                <c:pt idx="56">
                  <c:v>0.32852424143496201</c:v>
                </c:pt>
                <c:pt idx="57">
                  <c:v>0.32286735000375899</c:v>
                </c:pt>
                <c:pt idx="58">
                  <c:v>0.31720607785531701</c:v>
                </c:pt>
                <c:pt idx="59">
                  <c:v>0.31155291764335602</c:v>
                </c:pt>
                <c:pt idx="60">
                  <c:v>0.30591891086737799</c:v>
                </c:pt>
                <c:pt idx="61">
                  <c:v>0.30031377418197502</c:v>
                </c:pt>
                <c:pt idx="62">
                  <c:v>0.29474602011984802</c:v>
                </c:pt>
                <c:pt idx="63">
                  <c:v>0.28922307100872902</c:v>
                </c:pt>
                <c:pt idx="64">
                  <c:v>0.28375136538101697</c:v>
                </c:pt>
                <c:pt idx="65">
                  <c:v>0.27833645656339101</c:v>
                </c:pt>
                <c:pt idx="66">
                  <c:v>0.27298310341584398</c:v>
                </c:pt>
                <c:pt idx="67">
                  <c:v>0.26769535339112799</c:v>
                </c:pt>
                <c:pt idx="68">
                  <c:v>0.26247661822198698</c:v>
                </c:pt>
                <c:pt idx="69">
                  <c:v>0.257329742632258</c:v>
                </c:pt>
                <c:pt idx="70">
                  <c:v>0.25225706651917901</c:v>
                </c:pt>
                <c:pt idx="71">
                  <c:v>0.247260481079316</c:v>
                </c:pt>
                <c:pt idx="72">
                  <c:v>0.24234147935568601</c:v>
                </c:pt>
                <c:pt idx="73">
                  <c:v>0.237501201675378</c:v>
                </c:pt>
                <c:pt idx="74">
                  <c:v>0.23274047642859</c:v>
                </c:pt>
                <c:pt idx="75">
                  <c:v>0.22805985661740899</c:v>
                </c:pt>
                <c:pt idx="76">
                  <c:v>0.22345965257429001</c:v>
                </c:pt>
                <c:pt idx="77">
                  <c:v>0.21893996122212001</c:v>
                </c:pt>
                <c:pt idx="78">
                  <c:v>0.21450069221781201</c:v>
                </c:pt>
                <c:pt idx="79">
                  <c:v>0.210141591293105</c:v>
                </c:pt>
                <c:pt idx="80">
                  <c:v>0.205862261077668</c:v>
                </c:pt>
                <c:pt idx="81">
                  <c:v>0.201662179664091</c:v>
                </c:pt>
                <c:pt idx="82">
                  <c:v>0.197540717149009</c:v>
                </c:pt>
                <c:pt idx="83">
                  <c:v>0.19349715036228199</c:v>
                </c:pt>
                <c:pt idx="84">
                  <c:v>0.189530675974693</c:v>
                </c:pt>
                <c:pt idx="85">
                  <c:v>0.18564042215557799</c:v>
                </c:pt>
                <c:pt idx="86">
                  <c:v>0.18182545893452001</c:v>
                </c:pt>
                <c:pt idx="87">
                  <c:v>0.178084807404744</c:v>
                </c:pt>
                <c:pt idx="88">
                  <c:v>0.17441744789223201</c:v>
                </c:pt>
                <c:pt idx="89">
                  <c:v>0.17082232720077201</c:v>
                </c:pt>
                <c:pt idx="90">
                  <c:v>0.16729836503259601</c:v>
                </c:pt>
                <c:pt idx="91">
                  <c:v>0.16384445967248601</c:v>
                </c:pt>
                <c:pt idx="92">
                  <c:v>0.16045949301510801</c:v>
                </c:pt>
                <c:pt idx="93">
                  <c:v>0.157142335005895</c:v>
                </c:pt>
                <c:pt idx="94">
                  <c:v>0.153891847558911</c:v>
                </c:pt>
                <c:pt idx="95">
                  <c:v>0.15070688800811</c:v>
                </c:pt>
                <c:pt idx="96">
                  <c:v>0.14758631214255399</c:v>
                </c:pt>
                <c:pt idx="97">
                  <c:v>0.14452897687029501</c:v>
                </c:pt>
                <c:pt idx="98">
                  <c:v>0.14153374255166701</c:v>
                </c:pt>
                <c:pt idx="99">
                  <c:v>0.13859947503742101</c:v>
                </c:pt>
                <c:pt idx="100">
                  <c:v>0.13572504744429501</c:v>
                </c:pt>
                <c:pt idx="101">
                  <c:v>0.132909341696372</c:v>
                </c:pt>
                <c:pt idx="102">
                  <c:v>0.13015124985770801</c:v>
                </c:pt>
                <c:pt idx="103">
                  <c:v>0.12744967527974799</c:v>
                </c:pt>
                <c:pt idx="104">
                  <c:v>0.12480353358313399</c:v>
                </c:pt>
                <c:pt idx="105">
                  <c:v>0.12221175349275699</c:v>
                </c:pt>
                <c:pt idx="106">
                  <c:v>0.119673277542221</c:v>
                </c:pt>
                <c:pt idx="107">
                  <c:v>0.117187062662129</c:v>
                </c:pt>
                <c:pt idx="108">
                  <c:v>0.114752080665301</c:v>
                </c:pt>
                <c:pt idx="109">
                  <c:v>0.112367318640722</c:v>
                </c:pt>
                <c:pt idx="110">
                  <c:v>0.11003177926617699</c:v>
                </c:pt>
                <c:pt idx="111">
                  <c:v>0.107744481049365</c:v>
                </c:pt>
                <c:pt idx="112">
                  <c:v>0.10550445850552399</c:v>
                </c:pt>
                <c:pt idx="113">
                  <c:v>0.10331076227877101</c:v>
                </c:pt>
                <c:pt idx="114">
                  <c:v>0.101162459213999</c:v>
                </c:pt>
                <c:pt idx="115">
                  <c:v>9.9058632385724293E-2</c:v>
                </c:pt>
                <c:pt idx="116">
                  <c:v>9.6998381087742599E-2</c:v>
                </c:pt>
                <c:pt idx="117">
                  <c:v>9.4980820789956302E-2</c:v>
                </c:pt>
                <c:pt idx="118">
                  <c:v>9.3005083065700905E-2</c:v>
                </c:pt>
                <c:pt idx="119">
                  <c:v>9.1070315492606399E-2</c:v>
                </c:pt>
                <c:pt idx="120">
                  <c:v>8.9175681532640702E-2</c:v>
                </c:pt>
                <c:pt idx="121">
                  <c:v>8.7320360391663507E-2</c:v>
                </c:pt>
                <c:pt idx="122">
                  <c:v>8.5503546862530797E-2</c:v>
                </c:pt>
                <c:pt idx="123">
                  <c:v>8.3724451153731297E-2</c:v>
                </c:pt>
                <c:pt idx="124">
                  <c:v>8.1982298707533097E-2</c:v>
                </c:pt>
                <c:pt idx="125">
                  <c:v>8.0276330004472707E-2</c:v>
                </c:pt>
                <c:pt idx="126">
                  <c:v>7.8605800362742201E-2</c:v>
                </c:pt>
                <c:pt idx="127">
                  <c:v>7.6969979728165494E-2</c:v>
                </c:pt>
                <c:pt idx="128">
                  <c:v>7.5368152458932303E-2</c:v>
                </c:pt>
                <c:pt idx="129">
                  <c:v>7.3799617105945195E-2</c:v>
                </c:pt>
                <c:pt idx="130">
                  <c:v>7.2263686189522794E-2</c:v>
                </c:pt>
                <c:pt idx="131">
                  <c:v>7.0759685973000905E-2</c:v>
                </c:pt>
                <c:pt idx="132">
                  <c:v>6.92869562338706E-2</c:v>
                </c:pt>
                <c:pt idx="133">
                  <c:v>6.7844850036455601E-2</c:v>
                </c:pt>
                <c:pt idx="134">
                  <c:v>6.6432733499810201E-2</c:v>
                </c:pt>
                <c:pt idx="135">
                  <c:v>6.50499855697865E-2</c:v>
                </c:pt>
                <c:pt idx="136">
                  <c:v>6.3695997788342798E-2</c:v>
                </c:pt>
                <c:pt idx="137">
                  <c:v>6.2370174066131497E-2</c:v>
                </c:pt>
                <c:pt idx="138">
                  <c:v>6.1071930454570003E-2</c:v>
                </c:pt>
                <c:pt idx="139">
                  <c:v>5.98006949207684E-2</c:v>
                </c:pt>
                <c:pt idx="140">
                  <c:v>5.8555907124722098E-2</c:v>
                </c:pt>
                <c:pt idx="141">
                  <c:v>5.7337018196345797E-2</c:v>
                </c:pt>
                <c:pt idx="142">
                  <c:v>5.6143490518001E-2</c:v>
                </c:pt>
                <c:pt idx="143">
                  <c:v>5.4974797506213098E-2</c:v>
                </c:pt>
                <c:pt idx="144">
                  <c:v>5.3830423400718898E-2</c:v>
                </c:pt>
                <c:pt idx="145">
                  <c:v>5.2709863049781501E-2</c:v>
                </c:pt>
                <c:pt idx="146">
                  <c:v>5.1612621705103598E-2</c:v>
                </c:pt>
                <c:pt idx="147">
                  <c:v>5.0538214815970602E-2</c:v>
                </c:pt>
                <c:pt idx="148">
                  <c:v>4.9486167827584603E-2</c:v>
                </c:pt>
                <c:pt idx="149">
                  <c:v>4.8456015980384501E-2</c:v>
                </c:pt>
                <c:pt idx="150">
                  <c:v>4.74473041171991E-2</c:v>
                </c:pt>
                <c:pt idx="151">
                  <c:v>4.6459586490101498E-2</c:v>
                </c:pt>
                <c:pt idx="152">
                  <c:v>4.5492426571369801E-2</c:v>
                </c:pt>
                <c:pt idx="153">
                  <c:v>4.45453968638925E-2</c:v>
                </c:pt>
                <c:pt idx="154">
                  <c:v>4.3618078724361201E-2</c:v>
                </c:pt>
                <c:pt idx="155">
                  <c:v>4.2710062182696899E-2</c:v>
                </c:pt>
                <c:pt idx="156">
                  <c:v>4.1820945762646201E-2</c:v>
                </c:pt>
                <c:pt idx="157">
                  <c:v>4.0950336308849103E-2</c:v>
                </c:pt>
                <c:pt idx="158">
                  <c:v>4.0097848823251202E-2</c:v>
                </c:pt>
                <c:pt idx="159">
                  <c:v>3.9263106292668798E-2</c:v>
                </c:pt>
                <c:pt idx="160">
                  <c:v>3.8445739526501203E-2</c:v>
                </c:pt>
                <c:pt idx="161">
                  <c:v>3.7645386997932198E-2</c:v>
                </c:pt>
                <c:pt idx="162">
                  <c:v>3.6861694684541098E-2</c:v>
                </c:pt>
                <c:pt idx="163">
                  <c:v>3.6094315920195401E-2</c:v>
                </c:pt>
                <c:pt idx="164">
                  <c:v>3.5342911226338702E-2</c:v>
                </c:pt>
                <c:pt idx="165">
                  <c:v>3.4607148195678103E-2</c:v>
                </c:pt>
                <c:pt idx="166">
                  <c:v>3.3886701317868202E-2</c:v>
                </c:pt>
                <c:pt idx="167">
                  <c:v>3.3181251837105998E-2</c:v>
                </c:pt>
                <c:pt idx="168">
                  <c:v>3.2490487636481998E-2</c:v>
                </c:pt>
                <c:pt idx="169">
                  <c:v>3.1814103089682098E-2</c:v>
                </c:pt>
                <c:pt idx="170">
                  <c:v>3.1151798905469399E-2</c:v>
                </c:pt>
                <c:pt idx="171">
                  <c:v>3.0503282037217399E-2</c:v>
                </c:pt>
                <c:pt idx="172">
                  <c:v>2.9868265520855999E-2</c:v>
                </c:pt>
                <c:pt idx="173">
                  <c:v>2.9246468355377701E-2</c:v>
                </c:pt>
                <c:pt idx="174">
                  <c:v>2.8637615395242001E-2</c:v>
                </c:pt>
                <c:pt idx="175">
                  <c:v>2.8041437207737399E-2</c:v>
                </c:pt>
                <c:pt idx="176">
                  <c:v>2.7457669966039499E-2</c:v>
                </c:pt>
                <c:pt idx="177">
                  <c:v>2.6886055352566E-2</c:v>
                </c:pt>
                <c:pt idx="178">
                  <c:v>2.63263403831645E-2</c:v>
                </c:pt>
                <c:pt idx="179">
                  <c:v>2.57782773673895E-2</c:v>
                </c:pt>
                <c:pt idx="180">
                  <c:v>2.5241623765901899E-2</c:v>
                </c:pt>
                <c:pt idx="181">
                  <c:v>2.4716142073787601E-2</c:v>
                </c:pt>
                <c:pt idx="182">
                  <c:v>2.4201599743199399E-2</c:v>
                </c:pt>
                <c:pt idx="183">
                  <c:v>2.36977690451819E-2</c:v>
                </c:pt>
                <c:pt idx="184">
                  <c:v>2.32044270120354E-2</c:v>
                </c:pt>
                <c:pt idx="185">
                  <c:v>2.2721355302634E-2</c:v>
                </c:pt>
                <c:pt idx="186">
                  <c:v>2.2248340097441401E-2</c:v>
                </c:pt>
                <c:pt idx="187">
                  <c:v>2.1785172075714999E-2</c:v>
                </c:pt>
                <c:pt idx="188">
                  <c:v>2.13316462693777E-2</c:v>
                </c:pt>
              </c:numCache>
            </c:numRef>
          </c:xVal>
          <c:yVal>
            <c:numRef>
              <c:f>Hoja1!$B$2:$B$190</c:f>
              <c:numCache>
                <c:formatCode>General</c:formatCode>
                <c:ptCount val="189"/>
                <c:pt idx="11">
                  <c:v>14.1942025891671</c:v>
                </c:pt>
                <c:pt idx="12">
                  <c:v>11.7207896719964</c:v>
                </c:pt>
                <c:pt idx="13">
                  <c:v>9.7755824205024098</c:v>
                </c:pt>
                <c:pt idx="14">
                  <c:v>8.2431127376307103</c:v>
                </c:pt>
                <c:pt idx="15">
                  <c:v>7.0340727606820304</c:v>
                </c:pt>
                <c:pt idx="16">
                  <c:v>6.0790733767359004</c:v>
                </c:pt>
                <c:pt idx="17">
                  <c:v>5.3239426316121401</c:v>
                </c:pt>
                <c:pt idx="18">
                  <c:v>4.7261810199443097</c:v>
                </c:pt>
                <c:pt idx="19">
                  <c:v>4.2522843195282398</c:v>
                </c:pt>
                <c:pt idx="20">
                  <c:v>3.8757161538939</c:v>
                </c:pt>
                <c:pt idx="21">
                  <c:v>3.57536746565845</c:v>
                </c:pt>
                <c:pt idx="22">
                  <c:v>3.3343821602095098</c:v>
                </c:pt>
                <c:pt idx="23">
                  <c:v>3.1392597480741</c:v>
                </c:pt>
                <c:pt idx="24">
                  <c:v>2.9791688165889298</c:v>
                </c:pt>
                <c:pt idx="25">
                  <c:v>2.8454214549513801</c:v>
                </c:pt>
                <c:pt idx="26">
                  <c:v>2.73107016125486</c:v>
                </c:pt>
                <c:pt idx="27">
                  <c:v>2.6305969099000501</c:v>
                </c:pt>
                <c:pt idx="28">
                  <c:v>2.5396702400297801</c:v>
                </c:pt>
                <c:pt idx="29">
                  <c:v>2.4549513064831698</c:v>
                </c:pt>
                <c:pt idx="30">
                  <c:v>2.3739342850721799</c:v>
                </c:pt>
                <c:pt idx="31">
                  <c:v>2.2948105090010502</c:v>
                </c:pt>
                <c:pt idx="32">
                  <c:v>2.2163492071266901</c:v>
                </c:pt>
                <c:pt idx="33">
                  <c:v>2.1377906109470199</c:v>
                </c:pt>
                <c:pt idx="34">
                  <c:v>2.0587493970728499</c:v>
                </c:pt>
                <c:pt idx="35">
                  <c:v>1.97912790089282</c:v>
                </c:pt>
                <c:pt idx="36">
                  <c:v>1.8990393249884301</c:v>
                </c:pt>
                <c:pt idx="37">
                  <c:v>1.81874139634235</c:v>
                </c:pt>
                <c:pt idx="38">
                  <c:v>1.7385807669379201</c:v>
                </c:pt>
                <c:pt idx="39">
                  <c:v>1.6589480778258501</c:v>
                </c:pt>
                <c:pt idx="40">
                  <c:v>1.5802431688806799</c:v>
                </c:pt>
                <c:pt idx="41">
                  <c:v>1.50284952541531</c:v>
                </c:pt>
                <c:pt idx="42">
                  <c:v>1.4271167720809901</c:v>
                </c:pt>
                <c:pt idx="43">
                  <c:v>1.3533498762874701</c:v>
                </c:pt>
                <c:pt idx="44">
                  <c:v>1.28180369975686</c:v>
                </c:pt>
                <c:pt idx="45">
                  <c:v>1.21268161233664</c:v>
                </c:pt>
                <c:pt idx="46">
                  <c:v>1.1461370245695499</c:v>
                </c:pt>
                <c:pt idx="47">
                  <c:v>1.0822768736450199</c:v>
                </c:pt>
                <c:pt idx="48">
                  <c:v>1.02116628556202</c:v>
                </c:pt>
                <c:pt idx="49">
                  <c:v>0.96283381617109498</c:v>
                </c:pt>
                <c:pt idx="50">
                  <c:v>0.90727683378309598</c:v>
                </c:pt>
                <c:pt idx="51">
                  <c:v>0.85446674069695505</c:v>
                </c:pt>
                <c:pt idx="52">
                  <c:v>0.80435383899782897</c:v>
                </c:pt>
                <c:pt idx="53">
                  <c:v>0.75687172891776899</c:v>
                </c:pt>
                <c:pt idx="54">
                  <c:v>0.71194118897983605</c:v>
                </c:pt>
                <c:pt idx="55">
                  <c:v>0.66947352987692899</c:v>
                </c:pt>
                <c:pt idx="56">
                  <c:v>0.62937344228973702</c:v>
                </c:pt>
                <c:pt idx="57">
                  <c:v>0.59154137612767199</c:v>
                </c:pt>
                <c:pt idx="58">
                  <c:v>0.55587549787790802</c:v>
                </c:pt>
                <c:pt idx="59">
                  <c:v>0.522273276312616</c:v>
                </c:pt>
                <c:pt idx="60">
                  <c:v>0.49063274656179001</c:v>
                </c:pt>
                <c:pt idx="61">
                  <c:v>0.46085349993630997</c:v>
                </c:pt>
                <c:pt idx="62">
                  <c:v>0.432837442897409</c:v>
                </c:pt>
                <c:pt idx="63">
                  <c:v>0.40648936392804302</c:v>
                </c:pt>
                <c:pt idx="64">
                  <c:v>0.38171734225157899</c:v>
                </c:pt>
                <c:pt idx="65">
                  <c:v>0.35843302767677099</c:v>
                </c:pt>
                <c:pt idx="66">
                  <c:v>0.33655181649711202</c:v>
                </c:pt>
                <c:pt idx="67">
                  <c:v>0.315992944447337</c:v>
                </c:pt>
                <c:pt idx="68">
                  <c:v>0.29667951424300298</c:v>
                </c:pt>
                <c:pt idx="69">
                  <c:v>0.27853847221049599</c:v>
                </c:pt>
                <c:pt idx="70">
                  <c:v>0.26150054592191502</c:v>
                </c:pt>
                <c:pt idx="71">
                  <c:v>0.245500152552481</c:v>
                </c:pt>
                <c:pt idx="72">
                  <c:v>0.230475285829527</c:v>
                </c:pt>
                <c:pt idx="73">
                  <c:v>0.21636738790106899</c:v>
                </c:pt>
                <c:pt idx="74">
                  <c:v>0.20312121117284501</c:v>
                </c:pt>
                <c:pt idx="75">
                  <c:v>0.19068467411405601</c:v>
                </c:pt>
                <c:pt idx="76">
                  <c:v>0.179008714167256</c:v>
                </c:pt>
                <c:pt idx="77">
                  <c:v>0.16804714019830999</c:v>
                </c:pt>
                <c:pt idx="78">
                  <c:v>0.15775648635157499</c:v>
                </c:pt>
                <c:pt idx="79">
                  <c:v>0.14809586871789199</c:v>
                </c:pt>
                <c:pt idx="80">
                  <c:v>0.13902684585238501</c:v>
                </c:pt>
                <c:pt idx="81">
                  <c:v>0.13051328388678801</c:v>
                </c:pt>
                <c:pt idx="82">
                  <c:v>0.12252122674574099</c:v>
                </c:pt>
                <c:pt idx="83">
                  <c:v>0.11501877179334601</c:v>
                </c:pt>
                <c:pt idx="84">
                  <c:v>0.10797595109119699</c:v>
                </c:pt>
                <c:pt idx="85">
                  <c:v>0.10136461833758301</c:v>
                </c:pt>
                <c:pt idx="86">
                  <c:v>9.5158341472063604E-2</c:v>
                </c:pt>
                <c:pt idx="87">
                  <c:v>8.9332300863636097E-2</c:v>
                </c:pt>
                <c:pt idx="88">
                  <c:v>8.3863192953662805E-2</c:v>
                </c:pt>
                <c:pt idx="89">
                  <c:v>7.8729139188396302E-2</c:v>
                </c:pt>
                <c:pt idx="90">
                  <c:v>7.3909600053106803E-2</c:v>
                </c:pt>
                <c:pt idx="91">
                  <c:v>6.9385294001683598E-2</c:v>
                </c:pt>
                <c:pt idx="92">
                  <c:v>6.5138121067720198E-2</c:v>
                </c:pt>
                <c:pt idx="93">
                  <c:v>6.1151090936901603E-2</c:v>
                </c:pt>
                <c:pt idx="94">
                  <c:v>5.7408255260607798E-2</c:v>
                </c:pt>
                <c:pt idx="95">
                  <c:v>5.38946439923466E-2</c:v>
                </c:pt>
                <c:pt idx="96">
                  <c:v>5.0596205533087101E-2</c:v>
                </c:pt>
                <c:pt idx="97">
                  <c:v>4.7499750476985202E-2</c:v>
                </c:pt>
                <c:pt idx="98">
                  <c:v>4.4592898756874701E-2</c:v>
                </c:pt>
                <c:pt idx="99">
                  <c:v>4.1864029995668399E-2</c:v>
                </c:pt>
                <c:pt idx="100">
                  <c:v>3.9302236879042898E-2</c:v>
                </c:pt>
                <c:pt idx="101">
                  <c:v>3.6897281372532599E-2</c:v>
                </c:pt>
                <c:pt idx="102">
                  <c:v>3.4639553615005397E-2</c:v>
                </c:pt>
                <c:pt idx="103">
                  <c:v>3.2520033329690397E-2</c:v>
                </c:pt>
                <c:pt idx="104">
                  <c:v>3.0530253601115501E-2</c:v>
                </c:pt>
                <c:pt idx="105">
                  <c:v>2.8662266875771999E-2</c:v>
                </c:pt>
                <c:pt idx="106">
                  <c:v>2.6908613051617701E-2</c:v>
                </c:pt>
                <c:pt idx="107">
                  <c:v>2.5262289529234601E-2</c:v>
                </c:pt>
                <c:pt idx="108">
                  <c:v>2.3716723105006499E-2</c:v>
                </c:pt>
                <c:pt idx="109">
                  <c:v>2.2265743593687898E-2</c:v>
                </c:pt>
                <c:pt idx="110">
                  <c:v>2.0903559074066901E-2</c:v>
                </c:pt>
                <c:pt idx="111">
                  <c:v>1.96247326583311E-2</c:v>
                </c:pt>
                <c:pt idx="112">
                  <c:v>1.8424160691261598E-2</c:v>
                </c:pt>
                <c:pt idx="113">
                  <c:v>1.7297052291125901E-2</c:v>
                </c:pt>
                <c:pt idx="114">
                  <c:v>1.6238910149731799E-2</c:v>
                </c:pt>
                <c:pt idx="115">
                  <c:v>1.5245512514239E-2</c:v>
                </c:pt>
                <c:pt idx="116">
                  <c:v>1.43128962771659E-2</c:v>
                </c:pt>
                <c:pt idx="117">
                  <c:v>1.3437341107020899E-2</c:v>
                </c:pt>
                <c:pt idx="118">
                  <c:v>1.26153545549269E-2</c:v>
                </c:pt>
                <c:pt idx="119">
                  <c:v>1.1843658076754001E-2</c:v>
                </c:pt>
                <c:pt idx="120">
                  <c:v>1.11191739152172E-2</c:v>
                </c:pt>
                <c:pt idx="121">
                  <c:v>1.0439012787806699E-2</c:v>
                </c:pt>
                <c:pt idx="122">
                  <c:v>9.8004623314280302E-3</c:v>
                </c:pt>
                <c:pt idx="123">
                  <c:v>9.2009762569437697E-3</c:v>
                </c:pt>
                <c:pt idx="124">
                  <c:v>8.63816417045833E-3</c:v>
                </c:pt>
                <c:pt idx="125">
                  <c:v>8.1097820185984399E-3</c:v>
                </c:pt>
                <c:pt idx="126">
                  <c:v>7.6137231215859498E-3</c:v>
                </c:pt>
                <c:pt idx="127">
                  <c:v>7.1480097560366399E-3</c:v>
                </c:pt>
                <c:pt idx="128">
                  <c:v>6.7107852545498104E-3</c:v>
                </c:pt>
                <c:pt idx="129">
                  <c:v>6.3003065901555098E-3</c:v>
                </c:pt>
                <c:pt idx="130">
                  <c:v>5.9149374156935103E-3</c:v>
                </c:pt>
                <c:pt idx="131">
                  <c:v>5.5531415300499503E-3</c:v>
                </c:pt>
                <c:pt idx="132">
                  <c:v>5.2134767449822199E-3</c:v>
                </c:pt>
                <c:pt idx="133">
                  <c:v>4.8945891286419699E-3</c:v>
                </c:pt>
                <c:pt idx="134">
                  <c:v>4.5952076010617399E-3</c:v>
                </c:pt>
                <c:pt idx="135">
                  <c:v>4.3141388618565804E-3</c:v>
                </c:pt>
                <c:pt idx="136">
                  <c:v>4.05026262811787E-3</c:v>
                </c:pt>
                <c:pt idx="137">
                  <c:v>3.80252716462459E-3</c:v>
                </c:pt>
                <c:pt idx="138">
                  <c:v>3.56994508758762E-3</c:v>
                </c:pt>
                <c:pt idx="139">
                  <c:v>3.3515894257251399E-3</c:v>
                </c:pt>
                <c:pt idx="140">
                  <c:v>3.1465899226840299E-3</c:v>
                </c:pt>
                <c:pt idx="141">
                  <c:v>2.9541295655746099E-3</c:v>
                </c:pt>
                <c:pt idx="142">
                  <c:v>2.7734413266373601E-3</c:v>
                </c:pt>
                <c:pt idx="143">
                  <c:v>2.6038051039368099E-3</c:v>
                </c:pt>
                <c:pt idx="144">
                  <c:v>2.4445448500791801E-3</c:v>
                </c:pt>
                <c:pt idx="145">
                  <c:v>2.2950258758143E-3</c:v>
                </c:pt>
                <c:pt idx="146">
                  <c:v>2.15465231965974E-3</c:v>
                </c:pt>
                <c:pt idx="147">
                  <c:v>2.0228647719150198E-3</c:v>
                </c:pt>
                <c:pt idx="148">
                  <c:v>1.8991380442784801E-3</c:v>
                </c:pt>
                <c:pt idx="149">
                  <c:v>1.78297907575336E-3</c:v>
                </c:pt>
                <c:pt idx="150">
                  <c:v>1.67392496726777E-3</c:v>
                </c:pt>
                <c:pt idx="151">
                  <c:v>1.5715411361788001E-3</c:v>
                </c:pt>
                <c:pt idx="152">
                  <c:v>1.47541958383073E-3</c:v>
                </c:pt>
                <c:pt idx="153">
                  <c:v>1.38517726878634E-3</c:v>
                </c:pt>
                <c:pt idx="154">
                  <c:v>1.3004545805332601E-3</c:v>
                </c:pt>
                <c:pt idx="155">
                  <c:v>1.2209139058922201E-3</c:v>
                </c:pt>
                <c:pt idx="156">
                  <c:v>1.1462382830052999E-3</c:v>
                </c:pt>
                <c:pt idx="157">
                  <c:v>1.07613013799722E-3</c:v>
                </c:pt>
                <c:pt idx="158">
                  <c:v>1.01031009940321E-3</c:v>
                </c:pt>
                <c:pt idx="159">
                  <c:v>9.4851588418033304E-4</c:v>
                </c:pt>
                <c:pt idx="160">
                  <c:v>8.9050125244997296E-4</c:v>
                </c:pt>
                <c:pt idx="161">
                  <c:v>8.3603502620314203E-4</c:v>
                </c:pt>
                <c:pt idx="162">
                  <c:v>7.8490016779117901E-4</c:v>
                </c:pt>
                <c:pt idx="163">
                  <c:v>7.36892915327359E-4</c:v>
                </c:pt>
                <c:pt idx="164">
                  <c:v>6.9182196952848897E-4</c:v>
                </c:pt>
                <c:pt idx="165">
                  <c:v>6.4950773328396297E-4</c:v>
                </c:pt>
                <c:pt idx="166">
                  <c:v>6.0978159411358905E-4</c:v>
                </c:pt>
                <c:pt idx="167">
                  <c:v>5.7248525233089302E-4</c:v>
                </c:pt>
                <c:pt idx="168">
                  <c:v>5.3747009148669795E-4</c:v>
                </c:pt>
                <c:pt idx="169">
                  <c:v>5.0459658541198197E-4</c:v>
                </c:pt>
                <c:pt idx="170">
                  <c:v>4.7373374119082697E-4</c:v>
                </c:pt>
                <c:pt idx="171">
                  <c:v>4.4475857911963301E-4</c:v>
                </c:pt>
                <c:pt idx="172">
                  <c:v>4.17555641020967E-4</c:v>
                </c:pt>
                <c:pt idx="173">
                  <c:v>3.9201653051409101E-4</c:v>
                </c:pt>
                <c:pt idx="174">
                  <c:v>3.6803948171197501E-4</c:v>
                </c:pt>
                <c:pt idx="175">
                  <c:v>3.45528952796102E-4</c:v>
                </c:pt>
                <c:pt idx="176">
                  <c:v>3.24395245784194E-4</c:v>
                </c:pt>
                <c:pt idx="177">
                  <c:v>3.04554149742419E-4</c:v>
                </c:pt>
                <c:pt idx="178">
                  <c:v>2.8592660304225598E-4</c:v>
                </c:pt>
                <c:pt idx="179">
                  <c:v>2.6843838084034198E-4</c:v>
                </c:pt>
                <c:pt idx="180">
                  <c:v>2.5201979809017302E-4</c:v>
                </c:pt>
                <c:pt idx="181">
                  <c:v>2.3660543159862999E-4</c:v>
                </c:pt>
                <c:pt idx="182">
                  <c:v>2.22133860156702E-4</c:v>
                </c:pt>
                <c:pt idx="183">
                  <c:v>2.0854741875808599E-4</c:v>
                </c:pt>
                <c:pt idx="184">
                  <c:v>1.95791970016745E-4</c:v>
                </c:pt>
                <c:pt idx="185">
                  <c:v>1.8381668743698001E-4</c:v>
                </c:pt>
                <c:pt idx="186">
                  <c:v>1.72573852754945E-4</c:v>
                </c:pt>
                <c:pt idx="187">
                  <c:v>1.6201866749808799E-4</c:v>
                </c:pt>
                <c:pt idx="188">
                  <c:v>1.5210907308666101E-4</c:v>
                </c:pt>
              </c:numCache>
            </c:numRef>
          </c:yVal>
          <c:smooth val="0"/>
          <c:extLst>
            <c:ext xmlns:c16="http://schemas.microsoft.com/office/drawing/2014/chart" uri="{C3380CC4-5D6E-409C-BE32-E72D297353CC}">
              <c16:uniqueId val="{00000000-2EDA-4153-B6B9-97B731C20919}"/>
            </c:ext>
          </c:extLst>
        </c:ser>
        <c:dLbls>
          <c:showLegendKey val="0"/>
          <c:showVal val="0"/>
          <c:showCatName val="0"/>
          <c:showSerName val="0"/>
          <c:showPercent val="0"/>
          <c:showBubbleSize val="0"/>
        </c:dLbls>
        <c:axId val="761327904"/>
        <c:axId val="761326944"/>
      </c:scatterChart>
      <c:valAx>
        <c:axId val="761327904"/>
        <c:scaling>
          <c:orientation val="minMax"/>
        </c:scaling>
        <c:delete val="1"/>
        <c:axPos val="b"/>
        <c:numFmt formatCode="General" sourceLinked="1"/>
        <c:majorTickMark val="out"/>
        <c:minorTickMark val="none"/>
        <c:tickLblPos val="nextTo"/>
        <c:crossAx val="761326944"/>
        <c:crosses val="autoZero"/>
        <c:crossBetween val="midCat"/>
      </c:valAx>
      <c:valAx>
        <c:axId val="761326944"/>
        <c:scaling>
          <c:orientation val="minMax"/>
        </c:scaling>
        <c:delete val="1"/>
        <c:axPos val="l"/>
        <c:numFmt formatCode="General" sourceLinked="1"/>
        <c:majorTickMark val="out"/>
        <c:minorTickMark val="none"/>
        <c:tickLblPos val="nextTo"/>
        <c:crossAx val="761327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3.0498929001097082E-2"/>
          <c:y val="1.4815123063688587E-2"/>
          <c:w val="0.89473213195026458"/>
          <c:h val="0.81859677583300539"/>
        </c:manualLayout>
      </c:layout>
      <c:scatterChart>
        <c:scatterStyle val="lineMarker"/>
        <c:varyColors val="0"/>
        <c:ser>
          <c:idx val="0"/>
          <c:order val="0"/>
          <c:tx>
            <c:strRef>
              <c:f>Hoja1!$B$1</c:f>
              <c:strCache>
                <c:ptCount val="1"/>
                <c:pt idx="0">
                  <c:v>Valores Y</c:v>
                </c:pt>
              </c:strCache>
            </c:strRef>
          </c:tx>
          <c:spPr>
            <a:ln w="28575" cap="rnd">
              <a:noFill/>
              <a:round/>
            </a:ln>
            <a:effectLst/>
          </c:spPr>
          <c:marker>
            <c:symbol val="circle"/>
            <c:size val="5"/>
            <c:spPr>
              <a:solidFill>
                <a:schemeClr val="accent4"/>
              </a:solidFill>
              <a:ln w="9525">
                <a:solidFill>
                  <a:schemeClr val="accent4"/>
                </a:solidFill>
              </a:ln>
              <a:effectLst/>
            </c:spPr>
          </c:marker>
          <c:xVal>
            <c:numRef>
              <c:f>Hoja1!$A$2:$A$190</c:f>
              <c:numCache>
                <c:formatCode>General</c:formatCode>
                <c:ptCount val="189"/>
                <c:pt idx="11">
                  <c:v>0.55605288544558895</c:v>
                </c:pt>
                <c:pt idx="12">
                  <c:v>0.52572413691451703</c:v>
                </c:pt>
                <c:pt idx="13">
                  <c:v>0.49909315458668302</c:v>
                </c:pt>
                <c:pt idx="14">
                  <c:v>0.475923509118302</c:v>
                </c:pt>
                <c:pt idx="15">
                  <c:v>0.45600015572278002</c:v>
                </c:pt>
                <c:pt idx="16">
                  <c:v>0.43912002775673697</c:v>
                </c:pt>
                <c:pt idx="17">
                  <c:v>0.425083049108615</c:v>
                </c:pt>
                <c:pt idx="18">
                  <c:v>0.41368458487141402</c:v>
                </c:pt>
                <c:pt idx="19">
                  <c:v>0.40471024927890098</c:v>
                </c:pt>
                <c:pt idx="20">
                  <c:v>0.39793361516429299</c:v>
                </c:pt>
                <c:pt idx="21">
                  <c:v>0.39311682905617301</c:v>
                </c:pt>
                <c:pt idx="22">
                  <c:v>0.39001361778363203</c:v>
                </c:pt>
                <c:pt idx="23">
                  <c:v>0.38837384763735799</c:v>
                </c:pt>
                <c:pt idx="24">
                  <c:v>0.387948737513999</c:v>
                </c:pt>
                <c:pt idx="25">
                  <c:v>0.38849598693689302</c:v>
                </c:pt>
                <c:pt idx="26">
                  <c:v>0.38978434312058102</c:v>
                </c:pt>
                <c:pt idx="27">
                  <c:v>0.39159738442530201</c:v>
                </c:pt>
                <c:pt idx="28">
                  <c:v>0.393736474281771</c:v>
                </c:pt>
                <c:pt idx="29">
                  <c:v>0.39602292797114602</c:v>
                </c:pt>
                <c:pt idx="30">
                  <c:v>0.39829945766424801</c:v>
                </c:pt>
                <c:pt idx="31">
                  <c:v>0.40043095252778299</c:v>
                </c:pt>
                <c:pt idx="32">
                  <c:v>0.40230463777942599</c:v>
                </c:pt>
                <c:pt idx="33">
                  <c:v>0.40382965380365898</c:v>
                </c:pt>
                <c:pt idx="34">
                  <c:v>0.40493610661477197</c:v>
                </c:pt>
                <c:pt idx="35">
                  <c:v>0.405573659587038</c:v>
                </c:pt>
                <c:pt idx="36">
                  <c:v>0.40570975637074602</c:v>
                </c:pt>
                <c:pt idx="37">
                  <c:v>0.40532757995690499</c:v>
                </c:pt>
                <c:pt idx="38">
                  <c:v>0.40442385911693102</c:v>
                </c:pt>
                <c:pt idx="39">
                  <c:v>0.40300662991931702</c:v>
                </c:pt>
                <c:pt idx="40">
                  <c:v>0.40109304797749401</c:v>
                </c:pt>
                <c:pt idx="41">
                  <c:v>0.39870732911483903</c:v>
                </c:pt>
                <c:pt idx="42">
                  <c:v>0.39587887527343801</c:v>
                </c:pt>
                <c:pt idx="43">
                  <c:v>0.392640621503757</c:v>
                </c:pt>
                <c:pt idx="44">
                  <c:v>0.38902762083959402</c:v>
                </c:pt>
                <c:pt idx="45">
                  <c:v>0.38507586808390798</c:v>
                </c:pt>
                <c:pt idx="46">
                  <c:v>0.38082135155101399</c:v>
                </c:pt>
                <c:pt idx="47">
                  <c:v>0.37629931360458202</c:v>
                </c:pt>
                <c:pt idx="48">
                  <c:v>0.371543695986216</c:v>
                </c:pt>
                <c:pt idx="49">
                  <c:v>0.36658674383532203</c:v>
                </c:pt>
                <c:pt idx="50">
                  <c:v>0.36145874228228198</c:v>
                </c:pt>
                <c:pt idx="51">
                  <c:v>0.35618786092099503</c:v>
                </c:pt>
                <c:pt idx="52">
                  <c:v>0.350800083780891</c:v>
                </c:pt>
                <c:pt idx="53">
                  <c:v>0.34531920519590098</c:v>
                </c:pt>
                <c:pt idx="54">
                  <c:v>0.33976687487917501</c:v>
                </c:pt>
                <c:pt idx="55">
                  <c:v>0.33416267834575403</c:v>
                </c:pt>
                <c:pt idx="56">
                  <c:v>0.32852424143496201</c:v>
                </c:pt>
                <c:pt idx="57">
                  <c:v>0.32286735000375899</c:v>
                </c:pt>
                <c:pt idx="58">
                  <c:v>0.31720607785531701</c:v>
                </c:pt>
                <c:pt idx="59">
                  <c:v>0.31155291764335602</c:v>
                </c:pt>
                <c:pt idx="60">
                  <c:v>0.30591891086737799</c:v>
                </c:pt>
                <c:pt idx="61">
                  <c:v>0.30031377418197502</c:v>
                </c:pt>
                <c:pt idx="62">
                  <c:v>0.29474602011984802</c:v>
                </c:pt>
                <c:pt idx="63">
                  <c:v>0.28922307100872902</c:v>
                </c:pt>
                <c:pt idx="64">
                  <c:v>0.28375136538101697</c:v>
                </c:pt>
                <c:pt idx="65">
                  <c:v>0.27833645656339101</c:v>
                </c:pt>
                <c:pt idx="66">
                  <c:v>0.27298310341584398</c:v>
                </c:pt>
                <c:pt idx="67">
                  <c:v>0.26769535339112799</c:v>
                </c:pt>
                <c:pt idx="68">
                  <c:v>0.26247661822198698</c:v>
                </c:pt>
                <c:pt idx="69">
                  <c:v>0.257329742632258</c:v>
                </c:pt>
                <c:pt idx="70">
                  <c:v>0.25225706651917901</c:v>
                </c:pt>
                <c:pt idx="71">
                  <c:v>0.247260481079316</c:v>
                </c:pt>
                <c:pt idx="72">
                  <c:v>0.24234147935568601</c:v>
                </c:pt>
                <c:pt idx="73">
                  <c:v>0.237501201675378</c:v>
                </c:pt>
                <c:pt idx="74">
                  <c:v>0.23274047642859</c:v>
                </c:pt>
                <c:pt idx="75">
                  <c:v>0.22805985661740899</c:v>
                </c:pt>
                <c:pt idx="76">
                  <c:v>0.22345965257429001</c:v>
                </c:pt>
                <c:pt idx="77">
                  <c:v>0.21893996122212001</c:v>
                </c:pt>
                <c:pt idx="78">
                  <c:v>0.21450069221781201</c:v>
                </c:pt>
                <c:pt idx="79">
                  <c:v>0.210141591293105</c:v>
                </c:pt>
                <c:pt idx="80">
                  <c:v>0.205862261077668</c:v>
                </c:pt>
                <c:pt idx="81">
                  <c:v>0.201662179664091</c:v>
                </c:pt>
                <c:pt idx="82">
                  <c:v>0.197540717149009</c:v>
                </c:pt>
                <c:pt idx="83">
                  <c:v>0.19349715036228199</c:v>
                </c:pt>
                <c:pt idx="84">
                  <c:v>0.189530675974693</c:v>
                </c:pt>
                <c:pt idx="85">
                  <c:v>0.18564042215557799</c:v>
                </c:pt>
                <c:pt idx="86">
                  <c:v>0.18182545893452001</c:v>
                </c:pt>
                <c:pt idx="87">
                  <c:v>0.178084807404744</c:v>
                </c:pt>
                <c:pt idx="88">
                  <c:v>0.17441744789223201</c:v>
                </c:pt>
                <c:pt idx="89">
                  <c:v>0.17082232720077201</c:v>
                </c:pt>
                <c:pt idx="90">
                  <c:v>0.16729836503259601</c:v>
                </c:pt>
                <c:pt idx="91">
                  <c:v>0.16384445967248601</c:v>
                </c:pt>
                <c:pt idx="92">
                  <c:v>0.16045949301510801</c:v>
                </c:pt>
                <c:pt idx="93">
                  <c:v>0.157142335005895</c:v>
                </c:pt>
                <c:pt idx="94">
                  <c:v>0.153891847558911</c:v>
                </c:pt>
                <c:pt idx="95">
                  <c:v>0.15070688800811</c:v>
                </c:pt>
                <c:pt idx="96">
                  <c:v>0.14758631214255399</c:v>
                </c:pt>
                <c:pt idx="97">
                  <c:v>0.14452897687029501</c:v>
                </c:pt>
                <c:pt idx="98">
                  <c:v>0.14153374255166701</c:v>
                </c:pt>
                <c:pt idx="99">
                  <c:v>0.13859947503742101</c:v>
                </c:pt>
                <c:pt idx="100">
                  <c:v>0.13572504744429501</c:v>
                </c:pt>
                <c:pt idx="101">
                  <c:v>0.132909341696372</c:v>
                </c:pt>
                <c:pt idx="102">
                  <c:v>0.13015124985770801</c:v>
                </c:pt>
                <c:pt idx="103">
                  <c:v>0.12744967527974799</c:v>
                </c:pt>
                <c:pt idx="104">
                  <c:v>0.12480353358313399</c:v>
                </c:pt>
                <c:pt idx="105">
                  <c:v>0.12221175349275699</c:v>
                </c:pt>
                <c:pt idx="106">
                  <c:v>0.119673277542221</c:v>
                </c:pt>
                <c:pt idx="107">
                  <c:v>0.117187062662129</c:v>
                </c:pt>
                <c:pt idx="108">
                  <c:v>0.114752080665301</c:v>
                </c:pt>
                <c:pt idx="109">
                  <c:v>0.112367318640722</c:v>
                </c:pt>
                <c:pt idx="110">
                  <c:v>0.11003177926617699</c:v>
                </c:pt>
                <c:pt idx="111">
                  <c:v>0.107744481049365</c:v>
                </c:pt>
                <c:pt idx="112">
                  <c:v>0.10550445850552399</c:v>
                </c:pt>
                <c:pt idx="113">
                  <c:v>0.10331076227877101</c:v>
                </c:pt>
                <c:pt idx="114">
                  <c:v>0.101162459213999</c:v>
                </c:pt>
                <c:pt idx="115">
                  <c:v>9.9058632385724293E-2</c:v>
                </c:pt>
                <c:pt idx="116">
                  <c:v>9.6998381087742599E-2</c:v>
                </c:pt>
                <c:pt idx="117">
                  <c:v>9.4980820789956302E-2</c:v>
                </c:pt>
                <c:pt idx="118">
                  <c:v>9.3005083065700905E-2</c:v>
                </c:pt>
                <c:pt idx="119">
                  <c:v>9.1070315492606399E-2</c:v>
                </c:pt>
                <c:pt idx="120">
                  <c:v>8.9175681532640702E-2</c:v>
                </c:pt>
                <c:pt idx="121">
                  <c:v>8.7320360391663507E-2</c:v>
                </c:pt>
                <c:pt idx="122">
                  <c:v>8.5503546862530797E-2</c:v>
                </c:pt>
                <c:pt idx="123">
                  <c:v>8.3724451153731297E-2</c:v>
                </c:pt>
                <c:pt idx="124">
                  <c:v>8.1982298707533097E-2</c:v>
                </c:pt>
                <c:pt idx="125">
                  <c:v>8.0276330004472707E-2</c:v>
                </c:pt>
                <c:pt idx="126">
                  <c:v>7.8605800362742201E-2</c:v>
                </c:pt>
                <c:pt idx="127">
                  <c:v>7.6969979728165494E-2</c:v>
                </c:pt>
                <c:pt idx="128">
                  <c:v>7.5368152458932303E-2</c:v>
                </c:pt>
                <c:pt idx="129">
                  <c:v>7.3799617105945195E-2</c:v>
                </c:pt>
                <c:pt idx="130">
                  <c:v>7.2263686189522794E-2</c:v>
                </c:pt>
                <c:pt idx="131">
                  <c:v>7.0759685973000905E-2</c:v>
                </c:pt>
                <c:pt idx="132">
                  <c:v>6.92869562338706E-2</c:v>
                </c:pt>
                <c:pt idx="133">
                  <c:v>6.7844850036455601E-2</c:v>
                </c:pt>
                <c:pt idx="134">
                  <c:v>6.6432733499810201E-2</c:v>
                </c:pt>
                <c:pt idx="135">
                  <c:v>6.50499855697865E-2</c:v>
                </c:pt>
                <c:pt idx="136">
                  <c:v>6.3695997788342798E-2</c:v>
                </c:pt>
                <c:pt idx="137">
                  <c:v>6.2370174066131497E-2</c:v>
                </c:pt>
                <c:pt idx="138">
                  <c:v>6.1071930454570003E-2</c:v>
                </c:pt>
                <c:pt idx="139">
                  <c:v>5.98006949207684E-2</c:v>
                </c:pt>
                <c:pt idx="140">
                  <c:v>5.8555907124722098E-2</c:v>
                </c:pt>
                <c:pt idx="141">
                  <c:v>5.7337018196345797E-2</c:v>
                </c:pt>
                <c:pt idx="142">
                  <c:v>5.6143490518001E-2</c:v>
                </c:pt>
                <c:pt idx="143">
                  <c:v>5.4974797506213098E-2</c:v>
                </c:pt>
                <c:pt idx="144">
                  <c:v>5.3830423400718898E-2</c:v>
                </c:pt>
                <c:pt idx="145">
                  <c:v>5.2709863049781501E-2</c:v>
                </c:pt>
                <c:pt idx="146">
                  <c:v>5.1612621705103598E-2</c:v>
                </c:pt>
                <c:pt idx="147">
                  <c:v>5.0538214815970602E-2</c:v>
                </c:pt>
                <c:pt idx="148">
                  <c:v>4.9486167827584603E-2</c:v>
                </c:pt>
                <c:pt idx="149">
                  <c:v>4.8456015980384501E-2</c:v>
                </c:pt>
                <c:pt idx="150">
                  <c:v>4.74473041171991E-2</c:v>
                </c:pt>
                <c:pt idx="151">
                  <c:v>4.6459586490101498E-2</c:v>
                </c:pt>
                <c:pt idx="152">
                  <c:v>4.5492426571369801E-2</c:v>
                </c:pt>
                <c:pt idx="153">
                  <c:v>4.45453968638925E-2</c:v>
                </c:pt>
                <c:pt idx="154">
                  <c:v>4.3618078724361201E-2</c:v>
                </c:pt>
                <c:pt idx="155">
                  <c:v>4.2710062182696899E-2</c:v>
                </c:pt>
                <c:pt idx="156">
                  <c:v>4.1820945762646201E-2</c:v>
                </c:pt>
                <c:pt idx="157">
                  <c:v>4.0950336308849103E-2</c:v>
                </c:pt>
                <c:pt idx="158">
                  <c:v>4.0097848823251202E-2</c:v>
                </c:pt>
                <c:pt idx="159">
                  <c:v>3.9263106292668798E-2</c:v>
                </c:pt>
                <c:pt idx="160">
                  <c:v>3.8445739526501203E-2</c:v>
                </c:pt>
                <c:pt idx="161">
                  <c:v>3.7645386997932198E-2</c:v>
                </c:pt>
                <c:pt idx="162">
                  <c:v>3.6861694684541098E-2</c:v>
                </c:pt>
                <c:pt idx="163">
                  <c:v>3.6094315920195401E-2</c:v>
                </c:pt>
                <c:pt idx="164">
                  <c:v>3.5342911226338702E-2</c:v>
                </c:pt>
                <c:pt idx="165">
                  <c:v>3.4607148195678103E-2</c:v>
                </c:pt>
                <c:pt idx="166">
                  <c:v>3.3886701317868202E-2</c:v>
                </c:pt>
                <c:pt idx="167">
                  <c:v>3.3181251837105998E-2</c:v>
                </c:pt>
                <c:pt idx="168">
                  <c:v>3.2490487636481998E-2</c:v>
                </c:pt>
                <c:pt idx="169">
                  <c:v>3.1814103089682098E-2</c:v>
                </c:pt>
                <c:pt idx="170">
                  <c:v>3.1151798905469399E-2</c:v>
                </c:pt>
                <c:pt idx="171">
                  <c:v>3.0503282037217399E-2</c:v>
                </c:pt>
                <c:pt idx="172">
                  <c:v>2.9868265520855999E-2</c:v>
                </c:pt>
                <c:pt idx="173">
                  <c:v>2.9246468355377701E-2</c:v>
                </c:pt>
                <c:pt idx="174">
                  <c:v>2.8637615395242001E-2</c:v>
                </c:pt>
                <c:pt idx="175">
                  <c:v>2.8041437207737399E-2</c:v>
                </c:pt>
                <c:pt idx="176">
                  <c:v>2.7457669966039499E-2</c:v>
                </c:pt>
                <c:pt idx="177">
                  <c:v>2.6886055352566E-2</c:v>
                </c:pt>
                <c:pt idx="178">
                  <c:v>2.63263403831645E-2</c:v>
                </c:pt>
                <c:pt idx="179">
                  <c:v>2.57782773673895E-2</c:v>
                </c:pt>
                <c:pt idx="180">
                  <c:v>2.5241623765901899E-2</c:v>
                </c:pt>
                <c:pt idx="181">
                  <c:v>2.4716142073787601E-2</c:v>
                </c:pt>
                <c:pt idx="182">
                  <c:v>2.4201599743199399E-2</c:v>
                </c:pt>
                <c:pt idx="183">
                  <c:v>2.36977690451819E-2</c:v>
                </c:pt>
                <c:pt idx="184">
                  <c:v>2.32044270120354E-2</c:v>
                </c:pt>
                <c:pt idx="185">
                  <c:v>2.2721355302634E-2</c:v>
                </c:pt>
                <c:pt idx="186">
                  <c:v>2.2248340097441401E-2</c:v>
                </c:pt>
                <c:pt idx="187">
                  <c:v>2.1785172075714999E-2</c:v>
                </c:pt>
                <c:pt idx="188">
                  <c:v>2.13316462693777E-2</c:v>
                </c:pt>
              </c:numCache>
            </c:numRef>
          </c:xVal>
          <c:yVal>
            <c:numRef>
              <c:f>Hoja1!$B$2:$B$190</c:f>
              <c:numCache>
                <c:formatCode>General</c:formatCode>
                <c:ptCount val="189"/>
                <c:pt idx="11">
                  <c:v>14.1942025891671</c:v>
                </c:pt>
                <c:pt idx="12">
                  <c:v>11.7207896719964</c:v>
                </c:pt>
                <c:pt idx="13">
                  <c:v>9.7755824205024098</c:v>
                </c:pt>
                <c:pt idx="14">
                  <c:v>8.2431127376307103</c:v>
                </c:pt>
                <c:pt idx="15">
                  <c:v>7.0340727606820304</c:v>
                </c:pt>
                <c:pt idx="16">
                  <c:v>6.0790733767359004</c:v>
                </c:pt>
                <c:pt idx="17">
                  <c:v>5.3239426316121401</c:v>
                </c:pt>
                <c:pt idx="18">
                  <c:v>4.7261810199443097</c:v>
                </c:pt>
                <c:pt idx="19">
                  <c:v>4.2522843195282398</c:v>
                </c:pt>
                <c:pt idx="20">
                  <c:v>3.8757161538939</c:v>
                </c:pt>
                <c:pt idx="21">
                  <c:v>3.57536746565845</c:v>
                </c:pt>
                <c:pt idx="22">
                  <c:v>3.3343821602095098</c:v>
                </c:pt>
                <c:pt idx="23">
                  <c:v>3.1392597480741</c:v>
                </c:pt>
                <c:pt idx="24">
                  <c:v>2.9791688165889298</c:v>
                </c:pt>
                <c:pt idx="25">
                  <c:v>2.8454214549513801</c:v>
                </c:pt>
                <c:pt idx="26">
                  <c:v>2.73107016125486</c:v>
                </c:pt>
                <c:pt idx="27">
                  <c:v>2.6305969099000501</c:v>
                </c:pt>
                <c:pt idx="28">
                  <c:v>2.5396702400297801</c:v>
                </c:pt>
                <c:pt idx="29">
                  <c:v>2.4549513064831698</c:v>
                </c:pt>
                <c:pt idx="30">
                  <c:v>2.3739342850721799</c:v>
                </c:pt>
                <c:pt idx="31">
                  <c:v>2.2948105090010502</c:v>
                </c:pt>
                <c:pt idx="32">
                  <c:v>2.2163492071266901</c:v>
                </c:pt>
                <c:pt idx="33">
                  <c:v>2.1377906109470199</c:v>
                </c:pt>
                <c:pt idx="34">
                  <c:v>2.0587493970728499</c:v>
                </c:pt>
                <c:pt idx="35">
                  <c:v>1.97912790089282</c:v>
                </c:pt>
                <c:pt idx="36">
                  <c:v>1.8990393249884301</c:v>
                </c:pt>
                <c:pt idx="37">
                  <c:v>1.81874139634235</c:v>
                </c:pt>
                <c:pt idx="38">
                  <c:v>1.7385807669379201</c:v>
                </c:pt>
                <c:pt idx="39">
                  <c:v>1.6589480778258501</c:v>
                </c:pt>
                <c:pt idx="40">
                  <c:v>1.5802431688806799</c:v>
                </c:pt>
                <c:pt idx="41">
                  <c:v>1.50284952541531</c:v>
                </c:pt>
                <c:pt idx="42">
                  <c:v>1.4271167720809901</c:v>
                </c:pt>
                <c:pt idx="43">
                  <c:v>1.3533498762874701</c:v>
                </c:pt>
                <c:pt idx="44">
                  <c:v>1.28180369975686</c:v>
                </c:pt>
                <c:pt idx="45">
                  <c:v>1.21268161233664</c:v>
                </c:pt>
                <c:pt idx="46">
                  <c:v>1.1461370245695499</c:v>
                </c:pt>
                <c:pt idx="47">
                  <c:v>1.0822768736450199</c:v>
                </c:pt>
                <c:pt idx="48">
                  <c:v>1.02116628556202</c:v>
                </c:pt>
                <c:pt idx="49">
                  <c:v>0.96283381617109498</c:v>
                </c:pt>
                <c:pt idx="50">
                  <c:v>0.90727683378309598</c:v>
                </c:pt>
                <c:pt idx="51">
                  <c:v>0.85446674069695505</c:v>
                </c:pt>
                <c:pt idx="52">
                  <c:v>0.80435383899782897</c:v>
                </c:pt>
                <c:pt idx="53">
                  <c:v>0.75687172891776899</c:v>
                </c:pt>
                <c:pt idx="54">
                  <c:v>0.71194118897983605</c:v>
                </c:pt>
                <c:pt idx="55">
                  <c:v>0.66947352987692899</c:v>
                </c:pt>
                <c:pt idx="56">
                  <c:v>0.62937344228973702</c:v>
                </c:pt>
                <c:pt idx="57">
                  <c:v>0.59154137612767199</c:v>
                </c:pt>
                <c:pt idx="58">
                  <c:v>0.55587549787790802</c:v>
                </c:pt>
                <c:pt idx="59">
                  <c:v>0.522273276312616</c:v>
                </c:pt>
                <c:pt idx="60">
                  <c:v>0.49063274656179001</c:v>
                </c:pt>
                <c:pt idx="61">
                  <c:v>0.46085349993630997</c:v>
                </c:pt>
                <c:pt idx="62">
                  <c:v>0.432837442897409</c:v>
                </c:pt>
                <c:pt idx="63">
                  <c:v>0.40648936392804302</c:v>
                </c:pt>
                <c:pt idx="64">
                  <c:v>0.38171734225157899</c:v>
                </c:pt>
                <c:pt idx="65">
                  <c:v>0.35843302767677099</c:v>
                </c:pt>
                <c:pt idx="66">
                  <c:v>0.33655181649711202</c:v>
                </c:pt>
                <c:pt idx="67">
                  <c:v>0.315992944447337</c:v>
                </c:pt>
                <c:pt idx="68">
                  <c:v>0.29667951424300298</c:v>
                </c:pt>
                <c:pt idx="69">
                  <c:v>0.27853847221049599</c:v>
                </c:pt>
                <c:pt idx="70">
                  <c:v>0.26150054592191502</c:v>
                </c:pt>
                <c:pt idx="71">
                  <c:v>0.245500152552481</c:v>
                </c:pt>
                <c:pt idx="72">
                  <c:v>0.230475285829527</c:v>
                </c:pt>
                <c:pt idx="73">
                  <c:v>0.21636738790106899</c:v>
                </c:pt>
                <c:pt idx="74">
                  <c:v>0.20312121117284501</c:v>
                </c:pt>
                <c:pt idx="75">
                  <c:v>0.19068467411405601</c:v>
                </c:pt>
                <c:pt idx="76">
                  <c:v>0.179008714167256</c:v>
                </c:pt>
                <c:pt idx="77">
                  <c:v>0.16804714019830999</c:v>
                </c:pt>
                <c:pt idx="78">
                  <c:v>0.15775648635157499</c:v>
                </c:pt>
                <c:pt idx="79">
                  <c:v>0.14809586871789199</c:v>
                </c:pt>
                <c:pt idx="80">
                  <c:v>0.13902684585238501</c:v>
                </c:pt>
                <c:pt idx="81">
                  <c:v>0.13051328388678801</c:v>
                </c:pt>
                <c:pt idx="82">
                  <c:v>0.12252122674574099</c:v>
                </c:pt>
                <c:pt idx="83">
                  <c:v>0.11501877179334601</c:v>
                </c:pt>
                <c:pt idx="84">
                  <c:v>0.10797595109119699</c:v>
                </c:pt>
                <c:pt idx="85">
                  <c:v>0.10136461833758301</c:v>
                </c:pt>
                <c:pt idx="86">
                  <c:v>9.5158341472063604E-2</c:v>
                </c:pt>
                <c:pt idx="87">
                  <c:v>8.9332300863636097E-2</c:v>
                </c:pt>
                <c:pt idx="88">
                  <c:v>8.3863192953662805E-2</c:v>
                </c:pt>
                <c:pt idx="89">
                  <c:v>7.8729139188396302E-2</c:v>
                </c:pt>
                <c:pt idx="90">
                  <c:v>7.3909600053106803E-2</c:v>
                </c:pt>
                <c:pt idx="91">
                  <c:v>6.9385294001683598E-2</c:v>
                </c:pt>
                <c:pt idx="92">
                  <c:v>6.5138121067720198E-2</c:v>
                </c:pt>
                <c:pt idx="93">
                  <c:v>6.1151090936901603E-2</c:v>
                </c:pt>
                <c:pt idx="94">
                  <c:v>5.7408255260607798E-2</c:v>
                </c:pt>
                <c:pt idx="95">
                  <c:v>5.38946439923466E-2</c:v>
                </c:pt>
                <c:pt idx="96">
                  <c:v>5.0596205533087101E-2</c:v>
                </c:pt>
                <c:pt idx="97">
                  <c:v>4.7499750476985202E-2</c:v>
                </c:pt>
                <c:pt idx="98">
                  <c:v>4.4592898756874701E-2</c:v>
                </c:pt>
                <c:pt idx="99">
                  <c:v>4.1864029995668399E-2</c:v>
                </c:pt>
                <c:pt idx="100">
                  <c:v>3.9302236879042898E-2</c:v>
                </c:pt>
                <c:pt idx="101">
                  <c:v>3.6897281372532599E-2</c:v>
                </c:pt>
                <c:pt idx="102">
                  <c:v>3.4639553615005397E-2</c:v>
                </c:pt>
                <c:pt idx="103">
                  <c:v>3.2520033329690397E-2</c:v>
                </c:pt>
                <c:pt idx="104">
                  <c:v>3.0530253601115501E-2</c:v>
                </c:pt>
                <c:pt idx="105">
                  <c:v>2.8662266875771999E-2</c:v>
                </c:pt>
                <c:pt idx="106">
                  <c:v>2.6908613051617701E-2</c:v>
                </c:pt>
                <c:pt idx="107">
                  <c:v>2.5262289529234601E-2</c:v>
                </c:pt>
                <c:pt idx="108">
                  <c:v>2.3716723105006499E-2</c:v>
                </c:pt>
                <c:pt idx="109">
                  <c:v>2.2265743593687898E-2</c:v>
                </c:pt>
                <c:pt idx="110">
                  <c:v>2.0903559074066901E-2</c:v>
                </c:pt>
                <c:pt idx="111">
                  <c:v>1.96247326583311E-2</c:v>
                </c:pt>
                <c:pt idx="112">
                  <c:v>1.8424160691261598E-2</c:v>
                </c:pt>
                <c:pt idx="113">
                  <c:v>1.7297052291125901E-2</c:v>
                </c:pt>
                <c:pt idx="114">
                  <c:v>1.6238910149731799E-2</c:v>
                </c:pt>
                <c:pt idx="115">
                  <c:v>1.5245512514239E-2</c:v>
                </c:pt>
                <c:pt idx="116">
                  <c:v>1.43128962771659E-2</c:v>
                </c:pt>
                <c:pt idx="117">
                  <c:v>1.3437341107020899E-2</c:v>
                </c:pt>
                <c:pt idx="118">
                  <c:v>1.26153545549269E-2</c:v>
                </c:pt>
                <c:pt idx="119">
                  <c:v>1.1843658076754001E-2</c:v>
                </c:pt>
                <c:pt idx="120">
                  <c:v>1.11191739152172E-2</c:v>
                </c:pt>
                <c:pt idx="121">
                  <c:v>1.0439012787806699E-2</c:v>
                </c:pt>
                <c:pt idx="122">
                  <c:v>9.8004623314280302E-3</c:v>
                </c:pt>
                <c:pt idx="123">
                  <c:v>9.2009762569437697E-3</c:v>
                </c:pt>
                <c:pt idx="124">
                  <c:v>8.63816417045833E-3</c:v>
                </c:pt>
                <c:pt idx="125">
                  <c:v>8.1097820185984399E-3</c:v>
                </c:pt>
                <c:pt idx="126">
                  <c:v>7.6137231215859498E-3</c:v>
                </c:pt>
                <c:pt idx="127">
                  <c:v>7.1480097560366399E-3</c:v>
                </c:pt>
                <c:pt idx="128">
                  <c:v>6.7107852545498104E-3</c:v>
                </c:pt>
                <c:pt idx="129">
                  <c:v>6.3003065901555098E-3</c:v>
                </c:pt>
                <c:pt idx="130">
                  <c:v>5.9149374156935103E-3</c:v>
                </c:pt>
                <c:pt idx="131">
                  <c:v>5.5531415300499503E-3</c:v>
                </c:pt>
                <c:pt idx="132">
                  <c:v>5.2134767449822199E-3</c:v>
                </c:pt>
                <c:pt idx="133">
                  <c:v>4.8945891286419699E-3</c:v>
                </c:pt>
                <c:pt idx="134">
                  <c:v>4.5952076010617399E-3</c:v>
                </c:pt>
                <c:pt idx="135">
                  <c:v>4.3141388618565804E-3</c:v>
                </c:pt>
                <c:pt idx="136">
                  <c:v>4.05026262811787E-3</c:v>
                </c:pt>
                <c:pt idx="137">
                  <c:v>3.80252716462459E-3</c:v>
                </c:pt>
                <c:pt idx="138">
                  <c:v>3.56994508758762E-3</c:v>
                </c:pt>
                <c:pt idx="139">
                  <c:v>3.3515894257251399E-3</c:v>
                </c:pt>
                <c:pt idx="140">
                  <c:v>3.1465899226840299E-3</c:v>
                </c:pt>
                <c:pt idx="141">
                  <c:v>2.9541295655746099E-3</c:v>
                </c:pt>
                <c:pt idx="142">
                  <c:v>2.7734413266373601E-3</c:v>
                </c:pt>
                <c:pt idx="143">
                  <c:v>2.6038051039368099E-3</c:v>
                </c:pt>
                <c:pt idx="144">
                  <c:v>2.4445448500791801E-3</c:v>
                </c:pt>
                <c:pt idx="145">
                  <c:v>2.2950258758143E-3</c:v>
                </c:pt>
                <c:pt idx="146">
                  <c:v>2.15465231965974E-3</c:v>
                </c:pt>
                <c:pt idx="147">
                  <c:v>2.0228647719150198E-3</c:v>
                </c:pt>
                <c:pt idx="148">
                  <c:v>1.8991380442784801E-3</c:v>
                </c:pt>
                <c:pt idx="149">
                  <c:v>1.78297907575336E-3</c:v>
                </c:pt>
                <c:pt idx="150">
                  <c:v>1.67392496726777E-3</c:v>
                </c:pt>
                <c:pt idx="151">
                  <c:v>1.5715411361788001E-3</c:v>
                </c:pt>
                <c:pt idx="152">
                  <c:v>1.47541958383073E-3</c:v>
                </c:pt>
                <c:pt idx="153">
                  <c:v>1.38517726878634E-3</c:v>
                </c:pt>
                <c:pt idx="154">
                  <c:v>1.3004545805332601E-3</c:v>
                </c:pt>
                <c:pt idx="155">
                  <c:v>1.2209139058922201E-3</c:v>
                </c:pt>
                <c:pt idx="156">
                  <c:v>1.1462382830052999E-3</c:v>
                </c:pt>
                <c:pt idx="157">
                  <c:v>1.07613013799722E-3</c:v>
                </c:pt>
                <c:pt idx="158">
                  <c:v>1.01031009940321E-3</c:v>
                </c:pt>
                <c:pt idx="159">
                  <c:v>9.4851588418033304E-4</c:v>
                </c:pt>
                <c:pt idx="160">
                  <c:v>8.9050125244997296E-4</c:v>
                </c:pt>
                <c:pt idx="161">
                  <c:v>8.3603502620314203E-4</c:v>
                </c:pt>
                <c:pt idx="162">
                  <c:v>7.8490016779117901E-4</c:v>
                </c:pt>
                <c:pt idx="163">
                  <c:v>7.36892915327359E-4</c:v>
                </c:pt>
                <c:pt idx="164">
                  <c:v>6.9182196952848897E-4</c:v>
                </c:pt>
                <c:pt idx="165">
                  <c:v>6.4950773328396297E-4</c:v>
                </c:pt>
                <c:pt idx="166">
                  <c:v>6.0978159411358905E-4</c:v>
                </c:pt>
                <c:pt idx="167">
                  <c:v>5.7248525233089302E-4</c:v>
                </c:pt>
                <c:pt idx="168">
                  <c:v>5.3747009148669795E-4</c:v>
                </c:pt>
                <c:pt idx="169">
                  <c:v>5.0459658541198197E-4</c:v>
                </c:pt>
                <c:pt idx="170">
                  <c:v>4.7373374119082697E-4</c:v>
                </c:pt>
                <c:pt idx="171">
                  <c:v>4.4475857911963301E-4</c:v>
                </c:pt>
                <c:pt idx="172">
                  <c:v>4.17555641020967E-4</c:v>
                </c:pt>
                <c:pt idx="173">
                  <c:v>3.9201653051409101E-4</c:v>
                </c:pt>
                <c:pt idx="174">
                  <c:v>3.6803948171197501E-4</c:v>
                </c:pt>
                <c:pt idx="175">
                  <c:v>3.45528952796102E-4</c:v>
                </c:pt>
                <c:pt idx="176">
                  <c:v>3.24395245784194E-4</c:v>
                </c:pt>
                <c:pt idx="177">
                  <c:v>3.04554149742419E-4</c:v>
                </c:pt>
                <c:pt idx="178">
                  <c:v>2.8592660304225598E-4</c:v>
                </c:pt>
                <c:pt idx="179">
                  <c:v>2.6843838084034198E-4</c:v>
                </c:pt>
                <c:pt idx="180">
                  <c:v>2.5201979809017302E-4</c:v>
                </c:pt>
                <c:pt idx="181">
                  <c:v>2.3660543159862999E-4</c:v>
                </c:pt>
                <c:pt idx="182">
                  <c:v>2.22133860156702E-4</c:v>
                </c:pt>
                <c:pt idx="183">
                  <c:v>2.0854741875808599E-4</c:v>
                </c:pt>
                <c:pt idx="184">
                  <c:v>1.95791970016745E-4</c:v>
                </c:pt>
                <c:pt idx="185">
                  <c:v>1.8381668743698001E-4</c:v>
                </c:pt>
                <c:pt idx="186">
                  <c:v>1.72573852754945E-4</c:v>
                </c:pt>
                <c:pt idx="187">
                  <c:v>1.6201866749808799E-4</c:v>
                </c:pt>
                <c:pt idx="188">
                  <c:v>1.5210907308666101E-4</c:v>
                </c:pt>
              </c:numCache>
            </c:numRef>
          </c:yVal>
          <c:smooth val="0"/>
          <c:extLst>
            <c:ext xmlns:c16="http://schemas.microsoft.com/office/drawing/2014/chart" uri="{C3380CC4-5D6E-409C-BE32-E72D297353CC}">
              <c16:uniqueId val="{00000000-2EDA-4153-B6B9-97B731C20919}"/>
            </c:ext>
          </c:extLst>
        </c:ser>
        <c:dLbls>
          <c:showLegendKey val="0"/>
          <c:showVal val="0"/>
          <c:showCatName val="0"/>
          <c:showSerName val="0"/>
          <c:showPercent val="0"/>
          <c:showBubbleSize val="0"/>
        </c:dLbls>
        <c:axId val="761327904"/>
        <c:axId val="761326944"/>
      </c:scatterChart>
      <c:valAx>
        <c:axId val="761327904"/>
        <c:scaling>
          <c:orientation val="minMax"/>
        </c:scaling>
        <c:delete val="1"/>
        <c:axPos val="b"/>
        <c:numFmt formatCode="General" sourceLinked="1"/>
        <c:majorTickMark val="out"/>
        <c:minorTickMark val="none"/>
        <c:tickLblPos val="nextTo"/>
        <c:crossAx val="761326944"/>
        <c:crosses val="autoZero"/>
        <c:crossBetween val="midCat"/>
      </c:valAx>
      <c:valAx>
        <c:axId val="761326944"/>
        <c:scaling>
          <c:orientation val="minMax"/>
        </c:scaling>
        <c:delete val="1"/>
        <c:axPos val="l"/>
        <c:numFmt formatCode="General" sourceLinked="1"/>
        <c:majorTickMark val="out"/>
        <c:minorTickMark val="none"/>
        <c:tickLblPos val="nextTo"/>
        <c:crossAx val="761327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3.0498929001097082E-2"/>
          <c:y val="1.4815123063688587E-2"/>
          <c:w val="0.89473213195026458"/>
          <c:h val="0.81859677583300539"/>
        </c:manualLayout>
      </c:layout>
      <c:scatterChart>
        <c:scatterStyle val="lineMarker"/>
        <c:varyColors val="0"/>
        <c:ser>
          <c:idx val="0"/>
          <c:order val="0"/>
          <c:tx>
            <c:strRef>
              <c:f>Hoja1!$B$1</c:f>
              <c:strCache>
                <c:ptCount val="1"/>
                <c:pt idx="0">
                  <c:v>Valores Y</c:v>
                </c:pt>
              </c:strCache>
            </c:strRef>
          </c:tx>
          <c:spPr>
            <a:ln w="28575" cap="rnd">
              <a:noFill/>
              <a:round/>
            </a:ln>
            <a:effectLst/>
          </c:spPr>
          <c:marker>
            <c:symbol val="circle"/>
            <c:size val="5"/>
            <c:spPr>
              <a:solidFill>
                <a:schemeClr val="accent4"/>
              </a:solidFill>
              <a:ln w="9525">
                <a:solidFill>
                  <a:schemeClr val="accent4"/>
                </a:solidFill>
              </a:ln>
              <a:effectLst/>
            </c:spPr>
          </c:marker>
          <c:xVal>
            <c:numRef>
              <c:f>Hoja1!$A$2:$A$190</c:f>
              <c:numCache>
                <c:formatCode>General</c:formatCode>
                <c:ptCount val="189"/>
                <c:pt idx="11">
                  <c:v>0.55605288544558895</c:v>
                </c:pt>
                <c:pt idx="12">
                  <c:v>0.52572413691451703</c:v>
                </c:pt>
                <c:pt idx="13">
                  <c:v>0.49909315458668302</c:v>
                </c:pt>
                <c:pt idx="14">
                  <c:v>0.475923509118302</c:v>
                </c:pt>
                <c:pt idx="15">
                  <c:v>0.45600015572278002</c:v>
                </c:pt>
                <c:pt idx="16">
                  <c:v>0.43912002775673697</c:v>
                </c:pt>
                <c:pt idx="17">
                  <c:v>0.425083049108615</c:v>
                </c:pt>
                <c:pt idx="18">
                  <c:v>0.41368458487141402</c:v>
                </c:pt>
                <c:pt idx="19">
                  <c:v>0.40471024927890098</c:v>
                </c:pt>
                <c:pt idx="20">
                  <c:v>0.39793361516429299</c:v>
                </c:pt>
                <c:pt idx="21">
                  <c:v>0.39311682905617301</c:v>
                </c:pt>
                <c:pt idx="22">
                  <c:v>0.39001361778363203</c:v>
                </c:pt>
                <c:pt idx="23">
                  <c:v>0.38837384763735799</c:v>
                </c:pt>
                <c:pt idx="24">
                  <c:v>0.387948737513999</c:v>
                </c:pt>
                <c:pt idx="25">
                  <c:v>0.38849598693689302</c:v>
                </c:pt>
                <c:pt idx="26">
                  <c:v>0.38978434312058102</c:v>
                </c:pt>
                <c:pt idx="27">
                  <c:v>0.39159738442530201</c:v>
                </c:pt>
                <c:pt idx="28">
                  <c:v>0.393736474281771</c:v>
                </c:pt>
                <c:pt idx="29">
                  <c:v>0.39602292797114602</c:v>
                </c:pt>
                <c:pt idx="30">
                  <c:v>0.39829945766424801</c:v>
                </c:pt>
                <c:pt idx="31">
                  <c:v>0.40043095252778299</c:v>
                </c:pt>
                <c:pt idx="32">
                  <c:v>0.40230463777942599</c:v>
                </c:pt>
                <c:pt idx="33">
                  <c:v>0.40382965380365898</c:v>
                </c:pt>
                <c:pt idx="34">
                  <c:v>0.40493610661477197</c:v>
                </c:pt>
                <c:pt idx="35">
                  <c:v>0.405573659587038</c:v>
                </c:pt>
                <c:pt idx="36">
                  <c:v>0.40570975637074602</c:v>
                </c:pt>
                <c:pt idx="37">
                  <c:v>0.40532757995690499</c:v>
                </c:pt>
                <c:pt idx="38">
                  <c:v>0.40442385911693102</c:v>
                </c:pt>
                <c:pt idx="39">
                  <c:v>0.40300662991931702</c:v>
                </c:pt>
                <c:pt idx="40">
                  <c:v>0.40109304797749401</c:v>
                </c:pt>
                <c:pt idx="41">
                  <c:v>0.39870732911483903</c:v>
                </c:pt>
                <c:pt idx="42">
                  <c:v>0.39587887527343801</c:v>
                </c:pt>
                <c:pt idx="43">
                  <c:v>0.392640621503757</c:v>
                </c:pt>
                <c:pt idx="44">
                  <c:v>0.38902762083959402</c:v>
                </c:pt>
                <c:pt idx="45">
                  <c:v>0.38507586808390798</c:v>
                </c:pt>
                <c:pt idx="46">
                  <c:v>0.38082135155101399</c:v>
                </c:pt>
                <c:pt idx="47">
                  <c:v>0.37629931360458202</c:v>
                </c:pt>
                <c:pt idx="48">
                  <c:v>0.371543695986216</c:v>
                </c:pt>
                <c:pt idx="49">
                  <c:v>0.36658674383532203</c:v>
                </c:pt>
                <c:pt idx="50">
                  <c:v>0.36145874228228198</c:v>
                </c:pt>
                <c:pt idx="51">
                  <c:v>0.35618786092099503</c:v>
                </c:pt>
                <c:pt idx="52">
                  <c:v>0.350800083780891</c:v>
                </c:pt>
                <c:pt idx="53">
                  <c:v>0.34531920519590098</c:v>
                </c:pt>
                <c:pt idx="54">
                  <c:v>0.33976687487917501</c:v>
                </c:pt>
                <c:pt idx="55">
                  <c:v>0.33416267834575403</c:v>
                </c:pt>
                <c:pt idx="56">
                  <c:v>0.32852424143496201</c:v>
                </c:pt>
                <c:pt idx="57">
                  <c:v>0.32286735000375899</c:v>
                </c:pt>
                <c:pt idx="58">
                  <c:v>0.31720607785531701</c:v>
                </c:pt>
                <c:pt idx="59">
                  <c:v>0.31155291764335602</c:v>
                </c:pt>
                <c:pt idx="60">
                  <c:v>0.30591891086737799</c:v>
                </c:pt>
                <c:pt idx="61">
                  <c:v>0.30031377418197502</c:v>
                </c:pt>
                <c:pt idx="62">
                  <c:v>0.29474602011984802</c:v>
                </c:pt>
                <c:pt idx="63">
                  <c:v>0.28922307100872902</c:v>
                </c:pt>
                <c:pt idx="64">
                  <c:v>0.28375136538101697</c:v>
                </c:pt>
                <c:pt idx="65">
                  <c:v>0.27833645656339101</c:v>
                </c:pt>
                <c:pt idx="66">
                  <c:v>0.27298310341584398</c:v>
                </c:pt>
                <c:pt idx="67">
                  <c:v>0.26769535339112799</c:v>
                </c:pt>
                <c:pt idx="68">
                  <c:v>0.26247661822198698</c:v>
                </c:pt>
                <c:pt idx="69">
                  <c:v>0.257329742632258</c:v>
                </c:pt>
                <c:pt idx="70">
                  <c:v>0.25225706651917901</c:v>
                </c:pt>
                <c:pt idx="71">
                  <c:v>0.247260481079316</c:v>
                </c:pt>
                <c:pt idx="72">
                  <c:v>0.24234147935568601</c:v>
                </c:pt>
                <c:pt idx="73">
                  <c:v>0.237501201675378</c:v>
                </c:pt>
                <c:pt idx="74">
                  <c:v>0.23274047642859</c:v>
                </c:pt>
                <c:pt idx="75">
                  <c:v>0.22805985661740899</c:v>
                </c:pt>
                <c:pt idx="76">
                  <c:v>0.22345965257429001</c:v>
                </c:pt>
                <c:pt idx="77">
                  <c:v>0.21893996122212001</c:v>
                </c:pt>
                <c:pt idx="78">
                  <c:v>0.21450069221781201</c:v>
                </c:pt>
                <c:pt idx="79">
                  <c:v>0.210141591293105</c:v>
                </c:pt>
                <c:pt idx="80">
                  <c:v>0.205862261077668</c:v>
                </c:pt>
                <c:pt idx="81">
                  <c:v>0.201662179664091</c:v>
                </c:pt>
                <c:pt idx="82">
                  <c:v>0.197540717149009</c:v>
                </c:pt>
                <c:pt idx="83">
                  <c:v>0.19349715036228199</c:v>
                </c:pt>
                <c:pt idx="84">
                  <c:v>0.189530675974693</c:v>
                </c:pt>
                <c:pt idx="85">
                  <c:v>0.18564042215557799</c:v>
                </c:pt>
                <c:pt idx="86">
                  <c:v>0.18182545893452001</c:v>
                </c:pt>
                <c:pt idx="87">
                  <c:v>0.178084807404744</c:v>
                </c:pt>
                <c:pt idx="88">
                  <c:v>0.17441744789223201</c:v>
                </c:pt>
                <c:pt idx="89">
                  <c:v>0.17082232720077201</c:v>
                </c:pt>
                <c:pt idx="90">
                  <c:v>0.16729836503259601</c:v>
                </c:pt>
                <c:pt idx="91">
                  <c:v>0.16384445967248601</c:v>
                </c:pt>
                <c:pt idx="92">
                  <c:v>0.16045949301510801</c:v>
                </c:pt>
                <c:pt idx="93">
                  <c:v>0.157142335005895</c:v>
                </c:pt>
                <c:pt idx="94">
                  <c:v>0.153891847558911</c:v>
                </c:pt>
                <c:pt idx="95">
                  <c:v>0.15070688800811</c:v>
                </c:pt>
                <c:pt idx="96">
                  <c:v>0.14758631214255399</c:v>
                </c:pt>
                <c:pt idx="97">
                  <c:v>0.14452897687029501</c:v>
                </c:pt>
                <c:pt idx="98">
                  <c:v>0.14153374255166701</c:v>
                </c:pt>
                <c:pt idx="99">
                  <c:v>0.13859947503742101</c:v>
                </c:pt>
                <c:pt idx="100">
                  <c:v>0.13572504744429501</c:v>
                </c:pt>
                <c:pt idx="101">
                  <c:v>0.132909341696372</c:v>
                </c:pt>
                <c:pt idx="102">
                  <c:v>0.13015124985770801</c:v>
                </c:pt>
                <c:pt idx="103">
                  <c:v>0.12744967527974799</c:v>
                </c:pt>
                <c:pt idx="104">
                  <c:v>0.12480353358313399</c:v>
                </c:pt>
                <c:pt idx="105">
                  <c:v>0.12221175349275699</c:v>
                </c:pt>
                <c:pt idx="106">
                  <c:v>0.119673277542221</c:v>
                </c:pt>
                <c:pt idx="107">
                  <c:v>0.117187062662129</c:v>
                </c:pt>
                <c:pt idx="108">
                  <c:v>0.114752080665301</c:v>
                </c:pt>
                <c:pt idx="109">
                  <c:v>0.112367318640722</c:v>
                </c:pt>
                <c:pt idx="110">
                  <c:v>0.11003177926617699</c:v>
                </c:pt>
                <c:pt idx="111">
                  <c:v>0.107744481049365</c:v>
                </c:pt>
                <c:pt idx="112">
                  <c:v>0.10550445850552399</c:v>
                </c:pt>
                <c:pt idx="113">
                  <c:v>0.10331076227877101</c:v>
                </c:pt>
                <c:pt idx="114">
                  <c:v>0.101162459213999</c:v>
                </c:pt>
                <c:pt idx="115">
                  <c:v>9.9058632385724293E-2</c:v>
                </c:pt>
                <c:pt idx="116">
                  <c:v>9.6998381087742599E-2</c:v>
                </c:pt>
                <c:pt idx="117">
                  <c:v>9.4980820789956302E-2</c:v>
                </c:pt>
                <c:pt idx="118">
                  <c:v>9.3005083065700905E-2</c:v>
                </c:pt>
                <c:pt idx="119">
                  <c:v>9.1070315492606399E-2</c:v>
                </c:pt>
                <c:pt idx="120">
                  <c:v>8.9175681532640702E-2</c:v>
                </c:pt>
                <c:pt idx="121">
                  <c:v>8.7320360391663507E-2</c:v>
                </c:pt>
                <c:pt idx="122">
                  <c:v>8.5503546862530797E-2</c:v>
                </c:pt>
                <c:pt idx="123">
                  <c:v>8.3724451153731297E-2</c:v>
                </c:pt>
                <c:pt idx="124">
                  <c:v>8.1982298707533097E-2</c:v>
                </c:pt>
                <c:pt idx="125">
                  <c:v>8.0276330004472707E-2</c:v>
                </c:pt>
                <c:pt idx="126">
                  <c:v>7.8605800362742201E-2</c:v>
                </c:pt>
                <c:pt idx="127">
                  <c:v>7.6969979728165494E-2</c:v>
                </c:pt>
                <c:pt idx="128">
                  <c:v>7.5368152458932303E-2</c:v>
                </c:pt>
                <c:pt idx="129">
                  <c:v>7.3799617105945195E-2</c:v>
                </c:pt>
                <c:pt idx="130">
                  <c:v>7.2263686189522794E-2</c:v>
                </c:pt>
                <c:pt idx="131">
                  <c:v>7.0759685973000905E-2</c:v>
                </c:pt>
                <c:pt idx="132">
                  <c:v>6.92869562338706E-2</c:v>
                </c:pt>
                <c:pt idx="133">
                  <c:v>6.7844850036455601E-2</c:v>
                </c:pt>
                <c:pt idx="134">
                  <c:v>6.6432733499810201E-2</c:v>
                </c:pt>
                <c:pt idx="135">
                  <c:v>6.50499855697865E-2</c:v>
                </c:pt>
                <c:pt idx="136">
                  <c:v>6.3695997788342798E-2</c:v>
                </c:pt>
                <c:pt idx="137">
                  <c:v>6.2370174066131497E-2</c:v>
                </c:pt>
                <c:pt idx="138">
                  <c:v>6.1071930454570003E-2</c:v>
                </c:pt>
                <c:pt idx="139">
                  <c:v>5.98006949207684E-2</c:v>
                </c:pt>
                <c:pt idx="140">
                  <c:v>5.8555907124722098E-2</c:v>
                </c:pt>
                <c:pt idx="141">
                  <c:v>5.7337018196345797E-2</c:v>
                </c:pt>
                <c:pt idx="142">
                  <c:v>5.6143490518001E-2</c:v>
                </c:pt>
                <c:pt idx="143">
                  <c:v>5.4974797506213098E-2</c:v>
                </c:pt>
                <c:pt idx="144">
                  <c:v>5.3830423400718898E-2</c:v>
                </c:pt>
                <c:pt idx="145">
                  <c:v>5.2709863049781501E-2</c:v>
                </c:pt>
                <c:pt idx="146">
                  <c:v>5.1612621705103598E-2</c:v>
                </c:pt>
                <c:pt idx="147">
                  <c:v>5.0538214815970602E-2</c:v>
                </c:pt>
                <c:pt idx="148">
                  <c:v>4.9486167827584603E-2</c:v>
                </c:pt>
                <c:pt idx="149">
                  <c:v>4.8456015980384501E-2</c:v>
                </c:pt>
                <c:pt idx="150">
                  <c:v>4.74473041171991E-2</c:v>
                </c:pt>
                <c:pt idx="151">
                  <c:v>4.6459586490101498E-2</c:v>
                </c:pt>
                <c:pt idx="152">
                  <c:v>4.5492426571369801E-2</c:v>
                </c:pt>
                <c:pt idx="153">
                  <c:v>4.45453968638925E-2</c:v>
                </c:pt>
                <c:pt idx="154">
                  <c:v>4.3618078724361201E-2</c:v>
                </c:pt>
                <c:pt idx="155">
                  <c:v>4.2710062182696899E-2</c:v>
                </c:pt>
                <c:pt idx="156">
                  <c:v>4.1820945762646201E-2</c:v>
                </c:pt>
                <c:pt idx="157">
                  <c:v>4.0950336308849103E-2</c:v>
                </c:pt>
                <c:pt idx="158">
                  <c:v>4.0097848823251202E-2</c:v>
                </c:pt>
                <c:pt idx="159">
                  <c:v>3.9263106292668798E-2</c:v>
                </c:pt>
                <c:pt idx="160">
                  <c:v>3.8445739526501203E-2</c:v>
                </c:pt>
                <c:pt idx="161">
                  <c:v>3.7645386997932198E-2</c:v>
                </c:pt>
                <c:pt idx="162">
                  <c:v>3.6861694684541098E-2</c:v>
                </c:pt>
                <c:pt idx="163">
                  <c:v>3.6094315920195401E-2</c:v>
                </c:pt>
                <c:pt idx="164">
                  <c:v>3.5342911226338702E-2</c:v>
                </c:pt>
                <c:pt idx="165">
                  <c:v>3.4607148195678103E-2</c:v>
                </c:pt>
                <c:pt idx="166">
                  <c:v>3.3886701317868202E-2</c:v>
                </c:pt>
                <c:pt idx="167">
                  <c:v>3.3181251837105998E-2</c:v>
                </c:pt>
                <c:pt idx="168">
                  <c:v>3.2490487636481998E-2</c:v>
                </c:pt>
                <c:pt idx="169">
                  <c:v>3.1814103089682098E-2</c:v>
                </c:pt>
                <c:pt idx="170">
                  <c:v>3.1151798905469399E-2</c:v>
                </c:pt>
                <c:pt idx="171">
                  <c:v>3.0503282037217399E-2</c:v>
                </c:pt>
                <c:pt idx="172">
                  <c:v>2.9868265520855999E-2</c:v>
                </c:pt>
                <c:pt idx="173">
                  <c:v>2.9246468355377701E-2</c:v>
                </c:pt>
                <c:pt idx="174">
                  <c:v>2.8637615395242001E-2</c:v>
                </c:pt>
                <c:pt idx="175">
                  <c:v>2.8041437207737399E-2</c:v>
                </c:pt>
                <c:pt idx="176">
                  <c:v>2.7457669966039499E-2</c:v>
                </c:pt>
                <c:pt idx="177">
                  <c:v>2.6886055352566E-2</c:v>
                </c:pt>
                <c:pt idx="178">
                  <c:v>2.63263403831645E-2</c:v>
                </c:pt>
                <c:pt idx="179">
                  <c:v>2.57782773673895E-2</c:v>
                </c:pt>
                <c:pt idx="180">
                  <c:v>2.5241623765901899E-2</c:v>
                </c:pt>
                <c:pt idx="181">
                  <c:v>2.4716142073787601E-2</c:v>
                </c:pt>
                <c:pt idx="182">
                  <c:v>2.4201599743199399E-2</c:v>
                </c:pt>
                <c:pt idx="183">
                  <c:v>2.36977690451819E-2</c:v>
                </c:pt>
                <c:pt idx="184">
                  <c:v>2.32044270120354E-2</c:v>
                </c:pt>
                <c:pt idx="185">
                  <c:v>2.2721355302634E-2</c:v>
                </c:pt>
                <c:pt idx="186">
                  <c:v>2.2248340097441401E-2</c:v>
                </c:pt>
                <c:pt idx="187">
                  <c:v>2.1785172075714999E-2</c:v>
                </c:pt>
                <c:pt idx="188">
                  <c:v>2.13316462693777E-2</c:v>
                </c:pt>
              </c:numCache>
            </c:numRef>
          </c:xVal>
          <c:yVal>
            <c:numRef>
              <c:f>Hoja1!$B$2:$B$190</c:f>
              <c:numCache>
                <c:formatCode>General</c:formatCode>
                <c:ptCount val="189"/>
                <c:pt idx="11">
                  <c:v>14.1942025891671</c:v>
                </c:pt>
                <c:pt idx="12">
                  <c:v>11.7207896719964</c:v>
                </c:pt>
                <c:pt idx="13">
                  <c:v>9.7755824205024098</c:v>
                </c:pt>
                <c:pt idx="14">
                  <c:v>8.2431127376307103</c:v>
                </c:pt>
                <c:pt idx="15">
                  <c:v>7.0340727606820304</c:v>
                </c:pt>
                <c:pt idx="16">
                  <c:v>6.0790733767359004</c:v>
                </c:pt>
                <c:pt idx="17">
                  <c:v>5.3239426316121401</c:v>
                </c:pt>
                <c:pt idx="18">
                  <c:v>4.7261810199443097</c:v>
                </c:pt>
                <c:pt idx="19">
                  <c:v>4.2522843195282398</c:v>
                </c:pt>
                <c:pt idx="20">
                  <c:v>3.8757161538939</c:v>
                </c:pt>
                <c:pt idx="21">
                  <c:v>3.57536746565845</c:v>
                </c:pt>
                <c:pt idx="22">
                  <c:v>3.3343821602095098</c:v>
                </c:pt>
                <c:pt idx="23">
                  <c:v>3.1392597480741</c:v>
                </c:pt>
                <c:pt idx="24">
                  <c:v>2.9791688165889298</c:v>
                </c:pt>
                <c:pt idx="25">
                  <c:v>2.8454214549513801</c:v>
                </c:pt>
                <c:pt idx="26">
                  <c:v>2.73107016125486</c:v>
                </c:pt>
                <c:pt idx="27">
                  <c:v>2.6305969099000501</c:v>
                </c:pt>
                <c:pt idx="28">
                  <c:v>2.5396702400297801</c:v>
                </c:pt>
                <c:pt idx="29">
                  <c:v>2.4549513064831698</c:v>
                </c:pt>
                <c:pt idx="30">
                  <c:v>2.3739342850721799</c:v>
                </c:pt>
                <c:pt idx="31">
                  <c:v>2.2948105090010502</c:v>
                </c:pt>
                <c:pt idx="32">
                  <c:v>2.2163492071266901</c:v>
                </c:pt>
                <c:pt idx="33">
                  <c:v>2.1377906109470199</c:v>
                </c:pt>
                <c:pt idx="34">
                  <c:v>2.0587493970728499</c:v>
                </c:pt>
                <c:pt idx="35">
                  <c:v>1.97912790089282</c:v>
                </c:pt>
                <c:pt idx="36">
                  <c:v>1.8990393249884301</c:v>
                </c:pt>
                <c:pt idx="37">
                  <c:v>1.81874139634235</c:v>
                </c:pt>
                <c:pt idx="38">
                  <c:v>1.7385807669379201</c:v>
                </c:pt>
                <c:pt idx="39">
                  <c:v>1.6589480778258501</c:v>
                </c:pt>
                <c:pt idx="40">
                  <c:v>1.5802431688806799</c:v>
                </c:pt>
                <c:pt idx="41">
                  <c:v>1.50284952541531</c:v>
                </c:pt>
                <c:pt idx="42">
                  <c:v>1.4271167720809901</c:v>
                </c:pt>
                <c:pt idx="43">
                  <c:v>1.3533498762874701</c:v>
                </c:pt>
                <c:pt idx="44">
                  <c:v>1.28180369975686</c:v>
                </c:pt>
                <c:pt idx="45">
                  <c:v>1.21268161233664</c:v>
                </c:pt>
                <c:pt idx="46">
                  <c:v>1.1461370245695499</c:v>
                </c:pt>
                <c:pt idx="47">
                  <c:v>1.0822768736450199</c:v>
                </c:pt>
                <c:pt idx="48">
                  <c:v>1.02116628556202</c:v>
                </c:pt>
                <c:pt idx="49">
                  <c:v>0.96283381617109498</c:v>
                </c:pt>
                <c:pt idx="50">
                  <c:v>0.90727683378309598</c:v>
                </c:pt>
                <c:pt idx="51">
                  <c:v>0.85446674069695505</c:v>
                </c:pt>
                <c:pt idx="52">
                  <c:v>0.80435383899782897</c:v>
                </c:pt>
                <c:pt idx="53">
                  <c:v>0.75687172891776899</c:v>
                </c:pt>
                <c:pt idx="54">
                  <c:v>0.71194118897983605</c:v>
                </c:pt>
                <c:pt idx="55">
                  <c:v>0.66947352987692899</c:v>
                </c:pt>
                <c:pt idx="56">
                  <c:v>0.62937344228973702</c:v>
                </c:pt>
                <c:pt idx="57">
                  <c:v>0.59154137612767199</c:v>
                </c:pt>
                <c:pt idx="58">
                  <c:v>0.55587549787790802</c:v>
                </c:pt>
                <c:pt idx="59">
                  <c:v>0.522273276312616</c:v>
                </c:pt>
                <c:pt idx="60">
                  <c:v>0.49063274656179001</c:v>
                </c:pt>
                <c:pt idx="61">
                  <c:v>0.46085349993630997</c:v>
                </c:pt>
                <c:pt idx="62">
                  <c:v>0.432837442897409</c:v>
                </c:pt>
                <c:pt idx="63">
                  <c:v>0.40648936392804302</c:v>
                </c:pt>
                <c:pt idx="64">
                  <c:v>0.38171734225157899</c:v>
                </c:pt>
                <c:pt idx="65">
                  <c:v>0.35843302767677099</c:v>
                </c:pt>
                <c:pt idx="66">
                  <c:v>0.33655181649711202</c:v>
                </c:pt>
                <c:pt idx="67">
                  <c:v>0.315992944447337</c:v>
                </c:pt>
                <c:pt idx="68">
                  <c:v>0.29667951424300298</c:v>
                </c:pt>
                <c:pt idx="69">
                  <c:v>0.27853847221049599</c:v>
                </c:pt>
                <c:pt idx="70">
                  <c:v>0.26150054592191502</c:v>
                </c:pt>
                <c:pt idx="71">
                  <c:v>0.245500152552481</c:v>
                </c:pt>
                <c:pt idx="72">
                  <c:v>0.230475285829527</c:v>
                </c:pt>
                <c:pt idx="73">
                  <c:v>0.21636738790106899</c:v>
                </c:pt>
                <c:pt idx="74">
                  <c:v>0.20312121117284501</c:v>
                </c:pt>
                <c:pt idx="75">
                  <c:v>0.19068467411405601</c:v>
                </c:pt>
                <c:pt idx="76">
                  <c:v>0.179008714167256</c:v>
                </c:pt>
                <c:pt idx="77">
                  <c:v>0.16804714019830999</c:v>
                </c:pt>
                <c:pt idx="78">
                  <c:v>0.15775648635157499</c:v>
                </c:pt>
                <c:pt idx="79">
                  <c:v>0.14809586871789199</c:v>
                </c:pt>
                <c:pt idx="80">
                  <c:v>0.13902684585238501</c:v>
                </c:pt>
                <c:pt idx="81">
                  <c:v>0.13051328388678801</c:v>
                </c:pt>
                <c:pt idx="82">
                  <c:v>0.12252122674574099</c:v>
                </c:pt>
                <c:pt idx="83">
                  <c:v>0.11501877179334601</c:v>
                </c:pt>
                <c:pt idx="84">
                  <c:v>0.10797595109119699</c:v>
                </c:pt>
                <c:pt idx="85">
                  <c:v>0.10136461833758301</c:v>
                </c:pt>
                <c:pt idx="86">
                  <c:v>9.5158341472063604E-2</c:v>
                </c:pt>
                <c:pt idx="87">
                  <c:v>8.9332300863636097E-2</c:v>
                </c:pt>
                <c:pt idx="88">
                  <c:v>8.3863192953662805E-2</c:v>
                </c:pt>
                <c:pt idx="89">
                  <c:v>7.8729139188396302E-2</c:v>
                </c:pt>
                <c:pt idx="90">
                  <c:v>7.3909600053106803E-2</c:v>
                </c:pt>
                <c:pt idx="91">
                  <c:v>6.9385294001683598E-2</c:v>
                </c:pt>
                <c:pt idx="92">
                  <c:v>6.5138121067720198E-2</c:v>
                </c:pt>
                <c:pt idx="93">
                  <c:v>6.1151090936901603E-2</c:v>
                </c:pt>
                <c:pt idx="94">
                  <c:v>5.7408255260607798E-2</c:v>
                </c:pt>
                <c:pt idx="95">
                  <c:v>5.38946439923466E-2</c:v>
                </c:pt>
                <c:pt idx="96">
                  <c:v>5.0596205533087101E-2</c:v>
                </c:pt>
                <c:pt idx="97">
                  <c:v>4.7499750476985202E-2</c:v>
                </c:pt>
                <c:pt idx="98">
                  <c:v>4.4592898756874701E-2</c:v>
                </c:pt>
                <c:pt idx="99">
                  <c:v>4.1864029995668399E-2</c:v>
                </c:pt>
                <c:pt idx="100">
                  <c:v>3.9302236879042898E-2</c:v>
                </c:pt>
                <c:pt idx="101">
                  <c:v>3.6897281372532599E-2</c:v>
                </c:pt>
                <c:pt idx="102">
                  <c:v>3.4639553615005397E-2</c:v>
                </c:pt>
                <c:pt idx="103">
                  <c:v>3.2520033329690397E-2</c:v>
                </c:pt>
                <c:pt idx="104">
                  <c:v>3.0530253601115501E-2</c:v>
                </c:pt>
                <c:pt idx="105">
                  <c:v>2.8662266875771999E-2</c:v>
                </c:pt>
                <c:pt idx="106">
                  <c:v>2.6908613051617701E-2</c:v>
                </c:pt>
                <c:pt idx="107">
                  <c:v>2.5262289529234601E-2</c:v>
                </c:pt>
                <c:pt idx="108">
                  <c:v>2.3716723105006499E-2</c:v>
                </c:pt>
                <c:pt idx="109">
                  <c:v>2.2265743593687898E-2</c:v>
                </c:pt>
                <c:pt idx="110">
                  <c:v>2.0903559074066901E-2</c:v>
                </c:pt>
                <c:pt idx="111">
                  <c:v>1.96247326583311E-2</c:v>
                </c:pt>
                <c:pt idx="112">
                  <c:v>1.8424160691261598E-2</c:v>
                </c:pt>
                <c:pt idx="113">
                  <c:v>1.7297052291125901E-2</c:v>
                </c:pt>
                <c:pt idx="114">
                  <c:v>1.6238910149731799E-2</c:v>
                </c:pt>
                <c:pt idx="115">
                  <c:v>1.5245512514239E-2</c:v>
                </c:pt>
                <c:pt idx="116">
                  <c:v>1.43128962771659E-2</c:v>
                </c:pt>
                <c:pt idx="117">
                  <c:v>1.3437341107020899E-2</c:v>
                </c:pt>
                <c:pt idx="118">
                  <c:v>1.26153545549269E-2</c:v>
                </c:pt>
                <c:pt idx="119">
                  <c:v>1.1843658076754001E-2</c:v>
                </c:pt>
                <c:pt idx="120">
                  <c:v>1.11191739152172E-2</c:v>
                </c:pt>
                <c:pt idx="121">
                  <c:v>1.0439012787806699E-2</c:v>
                </c:pt>
                <c:pt idx="122">
                  <c:v>9.8004623314280302E-3</c:v>
                </c:pt>
                <c:pt idx="123">
                  <c:v>9.2009762569437697E-3</c:v>
                </c:pt>
                <c:pt idx="124">
                  <c:v>8.63816417045833E-3</c:v>
                </c:pt>
                <c:pt idx="125">
                  <c:v>8.1097820185984399E-3</c:v>
                </c:pt>
                <c:pt idx="126">
                  <c:v>7.6137231215859498E-3</c:v>
                </c:pt>
                <c:pt idx="127">
                  <c:v>7.1480097560366399E-3</c:v>
                </c:pt>
                <c:pt idx="128">
                  <c:v>6.7107852545498104E-3</c:v>
                </c:pt>
                <c:pt idx="129">
                  <c:v>6.3003065901555098E-3</c:v>
                </c:pt>
                <c:pt idx="130">
                  <c:v>5.9149374156935103E-3</c:v>
                </c:pt>
                <c:pt idx="131">
                  <c:v>5.5531415300499503E-3</c:v>
                </c:pt>
                <c:pt idx="132">
                  <c:v>5.2134767449822199E-3</c:v>
                </c:pt>
                <c:pt idx="133">
                  <c:v>4.8945891286419699E-3</c:v>
                </c:pt>
                <c:pt idx="134">
                  <c:v>4.5952076010617399E-3</c:v>
                </c:pt>
                <c:pt idx="135">
                  <c:v>4.3141388618565804E-3</c:v>
                </c:pt>
                <c:pt idx="136">
                  <c:v>4.05026262811787E-3</c:v>
                </c:pt>
                <c:pt idx="137">
                  <c:v>3.80252716462459E-3</c:v>
                </c:pt>
                <c:pt idx="138">
                  <c:v>3.56994508758762E-3</c:v>
                </c:pt>
                <c:pt idx="139">
                  <c:v>3.3515894257251399E-3</c:v>
                </c:pt>
                <c:pt idx="140">
                  <c:v>3.1465899226840299E-3</c:v>
                </c:pt>
                <c:pt idx="141">
                  <c:v>2.9541295655746099E-3</c:v>
                </c:pt>
                <c:pt idx="142">
                  <c:v>2.7734413266373601E-3</c:v>
                </c:pt>
                <c:pt idx="143">
                  <c:v>2.6038051039368099E-3</c:v>
                </c:pt>
                <c:pt idx="144">
                  <c:v>2.4445448500791801E-3</c:v>
                </c:pt>
                <c:pt idx="145">
                  <c:v>2.2950258758143E-3</c:v>
                </c:pt>
                <c:pt idx="146">
                  <c:v>2.15465231965974E-3</c:v>
                </c:pt>
                <c:pt idx="147">
                  <c:v>2.0228647719150198E-3</c:v>
                </c:pt>
                <c:pt idx="148">
                  <c:v>1.8991380442784801E-3</c:v>
                </c:pt>
                <c:pt idx="149">
                  <c:v>1.78297907575336E-3</c:v>
                </c:pt>
                <c:pt idx="150">
                  <c:v>1.67392496726777E-3</c:v>
                </c:pt>
                <c:pt idx="151">
                  <c:v>1.5715411361788001E-3</c:v>
                </c:pt>
                <c:pt idx="152">
                  <c:v>1.47541958383073E-3</c:v>
                </c:pt>
                <c:pt idx="153">
                  <c:v>1.38517726878634E-3</c:v>
                </c:pt>
                <c:pt idx="154">
                  <c:v>1.3004545805332601E-3</c:v>
                </c:pt>
                <c:pt idx="155">
                  <c:v>1.2209139058922201E-3</c:v>
                </c:pt>
                <c:pt idx="156">
                  <c:v>1.1462382830052999E-3</c:v>
                </c:pt>
                <c:pt idx="157">
                  <c:v>1.07613013799722E-3</c:v>
                </c:pt>
                <c:pt idx="158">
                  <c:v>1.01031009940321E-3</c:v>
                </c:pt>
                <c:pt idx="159">
                  <c:v>9.4851588418033304E-4</c:v>
                </c:pt>
                <c:pt idx="160">
                  <c:v>8.9050125244997296E-4</c:v>
                </c:pt>
                <c:pt idx="161">
                  <c:v>8.3603502620314203E-4</c:v>
                </c:pt>
                <c:pt idx="162">
                  <c:v>7.8490016779117901E-4</c:v>
                </c:pt>
                <c:pt idx="163">
                  <c:v>7.36892915327359E-4</c:v>
                </c:pt>
                <c:pt idx="164">
                  <c:v>6.9182196952848897E-4</c:v>
                </c:pt>
                <c:pt idx="165">
                  <c:v>6.4950773328396297E-4</c:v>
                </c:pt>
                <c:pt idx="166">
                  <c:v>6.0978159411358905E-4</c:v>
                </c:pt>
                <c:pt idx="167">
                  <c:v>5.7248525233089302E-4</c:v>
                </c:pt>
                <c:pt idx="168">
                  <c:v>5.3747009148669795E-4</c:v>
                </c:pt>
                <c:pt idx="169">
                  <c:v>5.0459658541198197E-4</c:v>
                </c:pt>
                <c:pt idx="170">
                  <c:v>4.7373374119082697E-4</c:v>
                </c:pt>
                <c:pt idx="171">
                  <c:v>4.4475857911963301E-4</c:v>
                </c:pt>
                <c:pt idx="172">
                  <c:v>4.17555641020967E-4</c:v>
                </c:pt>
                <c:pt idx="173">
                  <c:v>3.9201653051409101E-4</c:v>
                </c:pt>
                <c:pt idx="174">
                  <c:v>3.6803948171197501E-4</c:v>
                </c:pt>
                <c:pt idx="175">
                  <c:v>3.45528952796102E-4</c:v>
                </c:pt>
                <c:pt idx="176">
                  <c:v>3.24395245784194E-4</c:v>
                </c:pt>
                <c:pt idx="177">
                  <c:v>3.04554149742419E-4</c:v>
                </c:pt>
                <c:pt idx="178">
                  <c:v>2.8592660304225598E-4</c:v>
                </c:pt>
                <c:pt idx="179">
                  <c:v>2.6843838084034198E-4</c:v>
                </c:pt>
                <c:pt idx="180">
                  <c:v>2.5201979809017302E-4</c:v>
                </c:pt>
                <c:pt idx="181">
                  <c:v>2.3660543159862999E-4</c:v>
                </c:pt>
                <c:pt idx="182">
                  <c:v>2.22133860156702E-4</c:v>
                </c:pt>
                <c:pt idx="183">
                  <c:v>2.0854741875808599E-4</c:v>
                </c:pt>
                <c:pt idx="184">
                  <c:v>1.95791970016745E-4</c:v>
                </c:pt>
                <c:pt idx="185">
                  <c:v>1.8381668743698001E-4</c:v>
                </c:pt>
                <c:pt idx="186">
                  <c:v>1.72573852754945E-4</c:v>
                </c:pt>
                <c:pt idx="187">
                  <c:v>1.6201866749808799E-4</c:v>
                </c:pt>
                <c:pt idx="188">
                  <c:v>1.5210907308666101E-4</c:v>
                </c:pt>
              </c:numCache>
            </c:numRef>
          </c:yVal>
          <c:smooth val="0"/>
          <c:extLst>
            <c:ext xmlns:c16="http://schemas.microsoft.com/office/drawing/2014/chart" uri="{C3380CC4-5D6E-409C-BE32-E72D297353CC}">
              <c16:uniqueId val="{00000000-2EDA-4153-B6B9-97B731C20919}"/>
            </c:ext>
          </c:extLst>
        </c:ser>
        <c:dLbls>
          <c:showLegendKey val="0"/>
          <c:showVal val="0"/>
          <c:showCatName val="0"/>
          <c:showSerName val="0"/>
          <c:showPercent val="0"/>
          <c:showBubbleSize val="0"/>
        </c:dLbls>
        <c:axId val="761327904"/>
        <c:axId val="761326944"/>
      </c:scatterChart>
      <c:valAx>
        <c:axId val="761327904"/>
        <c:scaling>
          <c:orientation val="minMax"/>
        </c:scaling>
        <c:delete val="1"/>
        <c:axPos val="b"/>
        <c:numFmt formatCode="General" sourceLinked="1"/>
        <c:majorTickMark val="out"/>
        <c:minorTickMark val="none"/>
        <c:tickLblPos val="nextTo"/>
        <c:crossAx val="761326944"/>
        <c:crosses val="autoZero"/>
        <c:crossBetween val="midCat"/>
      </c:valAx>
      <c:valAx>
        <c:axId val="761326944"/>
        <c:scaling>
          <c:orientation val="minMax"/>
        </c:scaling>
        <c:delete val="1"/>
        <c:axPos val="l"/>
        <c:numFmt formatCode="General" sourceLinked="1"/>
        <c:majorTickMark val="out"/>
        <c:minorTickMark val="none"/>
        <c:tickLblPos val="nextTo"/>
        <c:crossAx val="761327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3.0498929001097082E-2"/>
          <c:y val="1.4815123063688587E-2"/>
          <c:w val="0.89473213195026458"/>
          <c:h val="0.81859677583300539"/>
        </c:manualLayout>
      </c:layout>
      <c:scatterChart>
        <c:scatterStyle val="lineMarker"/>
        <c:varyColors val="0"/>
        <c:ser>
          <c:idx val="0"/>
          <c:order val="0"/>
          <c:tx>
            <c:strRef>
              <c:f>Hoja1!$B$1</c:f>
              <c:strCache>
                <c:ptCount val="1"/>
                <c:pt idx="0">
                  <c:v>Valores Y</c:v>
                </c:pt>
              </c:strCache>
            </c:strRef>
          </c:tx>
          <c:spPr>
            <a:ln w="28575" cap="rnd">
              <a:noFill/>
              <a:round/>
            </a:ln>
            <a:effectLst/>
          </c:spPr>
          <c:marker>
            <c:symbol val="circle"/>
            <c:size val="5"/>
            <c:spPr>
              <a:solidFill>
                <a:schemeClr val="accent4"/>
              </a:solidFill>
              <a:ln w="9525">
                <a:solidFill>
                  <a:schemeClr val="accent4"/>
                </a:solidFill>
              </a:ln>
              <a:effectLst/>
            </c:spPr>
          </c:marker>
          <c:xVal>
            <c:numRef>
              <c:f>Hoja1!$A$2:$A$190</c:f>
              <c:numCache>
                <c:formatCode>General</c:formatCode>
                <c:ptCount val="189"/>
                <c:pt idx="11">
                  <c:v>0.55605288544558895</c:v>
                </c:pt>
                <c:pt idx="12">
                  <c:v>0.52572413691451703</c:v>
                </c:pt>
                <c:pt idx="13">
                  <c:v>0.49909315458668302</c:v>
                </c:pt>
                <c:pt idx="14">
                  <c:v>0.475923509118302</c:v>
                </c:pt>
                <c:pt idx="15">
                  <c:v>0.45600015572278002</c:v>
                </c:pt>
                <c:pt idx="16">
                  <c:v>0.43912002775673697</c:v>
                </c:pt>
                <c:pt idx="17">
                  <c:v>0.425083049108615</c:v>
                </c:pt>
                <c:pt idx="18">
                  <c:v>0.41368458487141402</c:v>
                </c:pt>
                <c:pt idx="19">
                  <c:v>0.40471024927890098</c:v>
                </c:pt>
                <c:pt idx="20">
                  <c:v>0.39793361516429299</c:v>
                </c:pt>
                <c:pt idx="21">
                  <c:v>0.39311682905617301</c:v>
                </c:pt>
                <c:pt idx="22">
                  <c:v>0.39001361778363203</c:v>
                </c:pt>
                <c:pt idx="23">
                  <c:v>0.38837384763735799</c:v>
                </c:pt>
                <c:pt idx="24">
                  <c:v>0.387948737513999</c:v>
                </c:pt>
                <c:pt idx="25">
                  <c:v>0.38849598693689302</c:v>
                </c:pt>
                <c:pt idx="26">
                  <c:v>0.38978434312058102</c:v>
                </c:pt>
                <c:pt idx="27">
                  <c:v>0.39159738442530201</c:v>
                </c:pt>
                <c:pt idx="28">
                  <c:v>0.393736474281771</c:v>
                </c:pt>
                <c:pt idx="29">
                  <c:v>0.39602292797114602</c:v>
                </c:pt>
                <c:pt idx="30">
                  <c:v>0.39829945766424801</c:v>
                </c:pt>
                <c:pt idx="31">
                  <c:v>0.40043095252778299</c:v>
                </c:pt>
                <c:pt idx="32">
                  <c:v>0.40230463777942599</c:v>
                </c:pt>
                <c:pt idx="33">
                  <c:v>0.40382965380365898</c:v>
                </c:pt>
                <c:pt idx="34">
                  <c:v>0.40493610661477197</c:v>
                </c:pt>
                <c:pt idx="35">
                  <c:v>0.405573659587038</c:v>
                </c:pt>
                <c:pt idx="36">
                  <c:v>0.40570975637074602</c:v>
                </c:pt>
                <c:pt idx="37">
                  <c:v>0.40532757995690499</c:v>
                </c:pt>
                <c:pt idx="38">
                  <c:v>0.40442385911693102</c:v>
                </c:pt>
                <c:pt idx="39">
                  <c:v>0.40300662991931702</c:v>
                </c:pt>
                <c:pt idx="40">
                  <c:v>0.40109304797749401</c:v>
                </c:pt>
                <c:pt idx="41">
                  <c:v>0.39870732911483903</c:v>
                </c:pt>
                <c:pt idx="42">
                  <c:v>0.39587887527343801</c:v>
                </c:pt>
                <c:pt idx="43">
                  <c:v>0.392640621503757</c:v>
                </c:pt>
                <c:pt idx="44">
                  <c:v>0.38902762083959402</c:v>
                </c:pt>
                <c:pt idx="45">
                  <c:v>0.38507586808390798</c:v>
                </c:pt>
                <c:pt idx="46">
                  <c:v>0.38082135155101399</c:v>
                </c:pt>
                <c:pt idx="47">
                  <c:v>0.37629931360458202</c:v>
                </c:pt>
                <c:pt idx="48">
                  <c:v>0.371543695986216</c:v>
                </c:pt>
                <c:pt idx="49">
                  <c:v>0.36658674383532203</c:v>
                </c:pt>
                <c:pt idx="50">
                  <c:v>0.36145874228228198</c:v>
                </c:pt>
                <c:pt idx="51">
                  <c:v>0.35618786092099503</c:v>
                </c:pt>
                <c:pt idx="52">
                  <c:v>0.350800083780891</c:v>
                </c:pt>
                <c:pt idx="53">
                  <c:v>0.34531920519590098</c:v>
                </c:pt>
                <c:pt idx="54">
                  <c:v>0.33976687487917501</c:v>
                </c:pt>
                <c:pt idx="55">
                  <c:v>0.33416267834575403</c:v>
                </c:pt>
                <c:pt idx="56">
                  <c:v>0.32852424143496201</c:v>
                </c:pt>
                <c:pt idx="57">
                  <c:v>0.32286735000375899</c:v>
                </c:pt>
                <c:pt idx="58">
                  <c:v>0.31720607785531701</c:v>
                </c:pt>
                <c:pt idx="59">
                  <c:v>0.31155291764335602</c:v>
                </c:pt>
                <c:pt idx="60">
                  <c:v>0.30591891086737799</c:v>
                </c:pt>
                <c:pt idx="61">
                  <c:v>0.30031377418197502</c:v>
                </c:pt>
                <c:pt idx="62">
                  <c:v>0.29474602011984802</c:v>
                </c:pt>
                <c:pt idx="63">
                  <c:v>0.28922307100872902</c:v>
                </c:pt>
                <c:pt idx="64">
                  <c:v>0.28375136538101697</c:v>
                </c:pt>
                <c:pt idx="65">
                  <c:v>0.27833645656339101</c:v>
                </c:pt>
                <c:pt idx="66">
                  <c:v>0.27298310341584398</c:v>
                </c:pt>
                <c:pt idx="67">
                  <c:v>0.26769535339112799</c:v>
                </c:pt>
                <c:pt idx="68">
                  <c:v>0.26247661822198698</c:v>
                </c:pt>
                <c:pt idx="69">
                  <c:v>0.257329742632258</c:v>
                </c:pt>
                <c:pt idx="70">
                  <c:v>0.25225706651917901</c:v>
                </c:pt>
                <c:pt idx="71">
                  <c:v>0.247260481079316</c:v>
                </c:pt>
                <c:pt idx="72">
                  <c:v>0.24234147935568601</c:v>
                </c:pt>
                <c:pt idx="73">
                  <c:v>0.237501201675378</c:v>
                </c:pt>
                <c:pt idx="74">
                  <c:v>0.23274047642859</c:v>
                </c:pt>
                <c:pt idx="75">
                  <c:v>0.22805985661740899</c:v>
                </c:pt>
                <c:pt idx="76">
                  <c:v>0.22345965257429001</c:v>
                </c:pt>
                <c:pt idx="77">
                  <c:v>0.21893996122212001</c:v>
                </c:pt>
                <c:pt idx="78">
                  <c:v>0.21450069221781201</c:v>
                </c:pt>
                <c:pt idx="79">
                  <c:v>0.210141591293105</c:v>
                </c:pt>
                <c:pt idx="80">
                  <c:v>0.205862261077668</c:v>
                </c:pt>
                <c:pt idx="81">
                  <c:v>0.201662179664091</c:v>
                </c:pt>
                <c:pt idx="82">
                  <c:v>0.197540717149009</c:v>
                </c:pt>
                <c:pt idx="83">
                  <c:v>0.19349715036228199</c:v>
                </c:pt>
                <c:pt idx="84">
                  <c:v>0.189530675974693</c:v>
                </c:pt>
                <c:pt idx="85">
                  <c:v>0.18564042215557799</c:v>
                </c:pt>
                <c:pt idx="86">
                  <c:v>0.18182545893452001</c:v>
                </c:pt>
                <c:pt idx="87">
                  <c:v>0.178084807404744</c:v>
                </c:pt>
                <c:pt idx="88">
                  <c:v>0.17441744789223201</c:v>
                </c:pt>
                <c:pt idx="89">
                  <c:v>0.17082232720077201</c:v>
                </c:pt>
                <c:pt idx="90">
                  <c:v>0.16729836503259601</c:v>
                </c:pt>
                <c:pt idx="91">
                  <c:v>0.16384445967248601</c:v>
                </c:pt>
                <c:pt idx="92">
                  <c:v>0.16045949301510801</c:v>
                </c:pt>
                <c:pt idx="93">
                  <c:v>0.157142335005895</c:v>
                </c:pt>
                <c:pt idx="94">
                  <c:v>0.153891847558911</c:v>
                </c:pt>
                <c:pt idx="95">
                  <c:v>0.15070688800811</c:v>
                </c:pt>
                <c:pt idx="96">
                  <c:v>0.14758631214255399</c:v>
                </c:pt>
                <c:pt idx="97">
                  <c:v>0.14452897687029501</c:v>
                </c:pt>
                <c:pt idx="98">
                  <c:v>0.14153374255166701</c:v>
                </c:pt>
                <c:pt idx="99">
                  <c:v>0.13859947503742101</c:v>
                </c:pt>
                <c:pt idx="100">
                  <c:v>0.13572504744429501</c:v>
                </c:pt>
                <c:pt idx="101">
                  <c:v>0.132909341696372</c:v>
                </c:pt>
                <c:pt idx="102">
                  <c:v>0.13015124985770801</c:v>
                </c:pt>
                <c:pt idx="103">
                  <c:v>0.12744967527974799</c:v>
                </c:pt>
                <c:pt idx="104">
                  <c:v>0.12480353358313399</c:v>
                </c:pt>
                <c:pt idx="105">
                  <c:v>0.12221175349275699</c:v>
                </c:pt>
                <c:pt idx="106">
                  <c:v>0.119673277542221</c:v>
                </c:pt>
                <c:pt idx="107">
                  <c:v>0.117187062662129</c:v>
                </c:pt>
                <c:pt idx="108">
                  <c:v>0.114752080665301</c:v>
                </c:pt>
                <c:pt idx="109">
                  <c:v>0.112367318640722</c:v>
                </c:pt>
                <c:pt idx="110">
                  <c:v>0.11003177926617699</c:v>
                </c:pt>
                <c:pt idx="111">
                  <c:v>0.107744481049365</c:v>
                </c:pt>
                <c:pt idx="112">
                  <c:v>0.10550445850552399</c:v>
                </c:pt>
                <c:pt idx="113">
                  <c:v>0.10331076227877101</c:v>
                </c:pt>
                <c:pt idx="114">
                  <c:v>0.101162459213999</c:v>
                </c:pt>
                <c:pt idx="115">
                  <c:v>9.9058632385724293E-2</c:v>
                </c:pt>
                <c:pt idx="116">
                  <c:v>9.6998381087742599E-2</c:v>
                </c:pt>
                <c:pt idx="117">
                  <c:v>9.4980820789956302E-2</c:v>
                </c:pt>
                <c:pt idx="118">
                  <c:v>9.3005083065700905E-2</c:v>
                </c:pt>
                <c:pt idx="119">
                  <c:v>9.1070315492606399E-2</c:v>
                </c:pt>
                <c:pt idx="120">
                  <c:v>8.9175681532640702E-2</c:v>
                </c:pt>
                <c:pt idx="121">
                  <c:v>8.7320360391663507E-2</c:v>
                </c:pt>
                <c:pt idx="122">
                  <c:v>8.5503546862530797E-2</c:v>
                </c:pt>
                <c:pt idx="123">
                  <c:v>8.3724451153731297E-2</c:v>
                </c:pt>
                <c:pt idx="124">
                  <c:v>8.1982298707533097E-2</c:v>
                </c:pt>
                <c:pt idx="125">
                  <c:v>8.0276330004472707E-2</c:v>
                </c:pt>
                <c:pt idx="126">
                  <c:v>7.8605800362742201E-2</c:v>
                </c:pt>
                <c:pt idx="127">
                  <c:v>7.6969979728165494E-2</c:v>
                </c:pt>
                <c:pt idx="128">
                  <c:v>7.5368152458932303E-2</c:v>
                </c:pt>
                <c:pt idx="129">
                  <c:v>7.3799617105945195E-2</c:v>
                </c:pt>
                <c:pt idx="130">
                  <c:v>7.2263686189522794E-2</c:v>
                </c:pt>
                <c:pt idx="131">
                  <c:v>7.0759685973000905E-2</c:v>
                </c:pt>
                <c:pt idx="132">
                  <c:v>6.92869562338706E-2</c:v>
                </c:pt>
                <c:pt idx="133">
                  <c:v>6.7844850036455601E-2</c:v>
                </c:pt>
                <c:pt idx="134">
                  <c:v>6.6432733499810201E-2</c:v>
                </c:pt>
                <c:pt idx="135">
                  <c:v>6.50499855697865E-2</c:v>
                </c:pt>
                <c:pt idx="136">
                  <c:v>6.3695997788342798E-2</c:v>
                </c:pt>
                <c:pt idx="137">
                  <c:v>6.2370174066131497E-2</c:v>
                </c:pt>
                <c:pt idx="138">
                  <c:v>6.1071930454570003E-2</c:v>
                </c:pt>
                <c:pt idx="139">
                  <c:v>5.98006949207684E-2</c:v>
                </c:pt>
                <c:pt idx="140">
                  <c:v>5.8555907124722098E-2</c:v>
                </c:pt>
                <c:pt idx="141">
                  <c:v>5.7337018196345797E-2</c:v>
                </c:pt>
                <c:pt idx="142">
                  <c:v>5.6143490518001E-2</c:v>
                </c:pt>
                <c:pt idx="143">
                  <c:v>5.4974797506213098E-2</c:v>
                </c:pt>
                <c:pt idx="144">
                  <c:v>5.3830423400718898E-2</c:v>
                </c:pt>
                <c:pt idx="145">
                  <c:v>5.2709863049781501E-2</c:v>
                </c:pt>
                <c:pt idx="146">
                  <c:v>5.1612621705103598E-2</c:v>
                </c:pt>
                <c:pt idx="147">
                  <c:v>5.0538214815970602E-2</c:v>
                </c:pt>
                <c:pt idx="148">
                  <c:v>4.9486167827584603E-2</c:v>
                </c:pt>
                <c:pt idx="149">
                  <c:v>4.8456015980384501E-2</c:v>
                </c:pt>
                <c:pt idx="150">
                  <c:v>4.74473041171991E-2</c:v>
                </c:pt>
                <c:pt idx="151">
                  <c:v>4.6459586490101498E-2</c:v>
                </c:pt>
                <c:pt idx="152">
                  <c:v>4.5492426571369801E-2</c:v>
                </c:pt>
                <c:pt idx="153">
                  <c:v>4.45453968638925E-2</c:v>
                </c:pt>
                <c:pt idx="154">
                  <c:v>4.3618078724361201E-2</c:v>
                </c:pt>
                <c:pt idx="155">
                  <c:v>4.2710062182696899E-2</c:v>
                </c:pt>
                <c:pt idx="156">
                  <c:v>4.1820945762646201E-2</c:v>
                </c:pt>
                <c:pt idx="157">
                  <c:v>4.0950336308849103E-2</c:v>
                </c:pt>
                <c:pt idx="158">
                  <c:v>4.0097848823251202E-2</c:v>
                </c:pt>
                <c:pt idx="159">
                  <c:v>3.9263106292668798E-2</c:v>
                </c:pt>
                <c:pt idx="160">
                  <c:v>3.8445739526501203E-2</c:v>
                </c:pt>
                <c:pt idx="161">
                  <c:v>3.7645386997932198E-2</c:v>
                </c:pt>
                <c:pt idx="162">
                  <c:v>3.6861694684541098E-2</c:v>
                </c:pt>
                <c:pt idx="163">
                  <c:v>3.6094315920195401E-2</c:v>
                </c:pt>
                <c:pt idx="164">
                  <c:v>3.5342911226338702E-2</c:v>
                </c:pt>
                <c:pt idx="165">
                  <c:v>3.4607148195678103E-2</c:v>
                </c:pt>
                <c:pt idx="166">
                  <c:v>3.3886701317868202E-2</c:v>
                </c:pt>
                <c:pt idx="167">
                  <c:v>3.3181251837105998E-2</c:v>
                </c:pt>
                <c:pt idx="168">
                  <c:v>3.2490487636481998E-2</c:v>
                </c:pt>
                <c:pt idx="169">
                  <c:v>3.1814103089682098E-2</c:v>
                </c:pt>
                <c:pt idx="170">
                  <c:v>3.1151798905469399E-2</c:v>
                </c:pt>
                <c:pt idx="171">
                  <c:v>3.0503282037217399E-2</c:v>
                </c:pt>
                <c:pt idx="172">
                  <c:v>2.9868265520855999E-2</c:v>
                </c:pt>
                <c:pt idx="173">
                  <c:v>2.9246468355377701E-2</c:v>
                </c:pt>
                <c:pt idx="174">
                  <c:v>2.8637615395242001E-2</c:v>
                </c:pt>
                <c:pt idx="175">
                  <c:v>2.8041437207737399E-2</c:v>
                </c:pt>
                <c:pt idx="176">
                  <c:v>2.7457669966039499E-2</c:v>
                </c:pt>
                <c:pt idx="177">
                  <c:v>2.6886055352566E-2</c:v>
                </c:pt>
                <c:pt idx="178">
                  <c:v>2.63263403831645E-2</c:v>
                </c:pt>
                <c:pt idx="179">
                  <c:v>2.57782773673895E-2</c:v>
                </c:pt>
                <c:pt idx="180">
                  <c:v>2.5241623765901899E-2</c:v>
                </c:pt>
                <c:pt idx="181">
                  <c:v>2.4716142073787601E-2</c:v>
                </c:pt>
                <c:pt idx="182">
                  <c:v>2.4201599743199399E-2</c:v>
                </c:pt>
                <c:pt idx="183">
                  <c:v>2.36977690451819E-2</c:v>
                </c:pt>
                <c:pt idx="184">
                  <c:v>2.32044270120354E-2</c:v>
                </c:pt>
                <c:pt idx="185">
                  <c:v>2.2721355302634E-2</c:v>
                </c:pt>
                <c:pt idx="186">
                  <c:v>2.2248340097441401E-2</c:v>
                </c:pt>
                <c:pt idx="187">
                  <c:v>2.1785172075714999E-2</c:v>
                </c:pt>
                <c:pt idx="188">
                  <c:v>2.13316462693777E-2</c:v>
                </c:pt>
              </c:numCache>
            </c:numRef>
          </c:xVal>
          <c:yVal>
            <c:numRef>
              <c:f>Hoja1!$B$2:$B$190</c:f>
              <c:numCache>
                <c:formatCode>General</c:formatCode>
                <c:ptCount val="189"/>
                <c:pt idx="11">
                  <c:v>14.1942025891671</c:v>
                </c:pt>
                <c:pt idx="12">
                  <c:v>11.7207896719964</c:v>
                </c:pt>
                <c:pt idx="13">
                  <c:v>9.7755824205024098</c:v>
                </c:pt>
                <c:pt idx="14">
                  <c:v>8.2431127376307103</c:v>
                </c:pt>
                <c:pt idx="15">
                  <c:v>7.0340727606820304</c:v>
                </c:pt>
                <c:pt idx="16">
                  <c:v>6.0790733767359004</c:v>
                </c:pt>
                <c:pt idx="17">
                  <c:v>5.3239426316121401</c:v>
                </c:pt>
                <c:pt idx="18">
                  <c:v>4.7261810199443097</c:v>
                </c:pt>
                <c:pt idx="19">
                  <c:v>4.2522843195282398</c:v>
                </c:pt>
                <c:pt idx="20">
                  <c:v>3.8757161538939</c:v>
                </c:pt>
                <c:pt idx="21">
                  <c:v>3.57536746565845</c:v>
                </c:pt>
                <c:pt idx="22">
                  <c:v>3.3343821602095098</c:v>
                </c:pt>
                <c:pt idx="23">
                  <c:v>3.1392597480741</c:v>
                </c:pt>
                <c:pt idx="24">
                  <c:v>2.9791688165889298</c:v>
                </c:pt>
                <c:pt idx="25">
                  <c:v>2.8454214549513801</c:v>
                </c:pt>
                <c:pt idx="26">
                  <c:v>2.73107016125486</c:v>
                </c:pt>
                <c:pt idx="27">
                  <c:v>2.6305969099000501</c:v>
                </c:pt>
                <c:pt idx="28">
                  <c:v>2.5396702400297801</c:v>
                </c:pt>
                <c:pt idx="29">
                  <c:v>2.4549513064831698</c:v>
                </c:pt>
                <c:pt idx="30">
                  <c:v>2.3739342850721799</c:v>
                </c:pt>
                <c:pt idx="31">
                  <c:v>2.2948105090010502</c:v>
                </c:pt>
                <c:pt idx="32">
                  <c:v>2.2163492071266901</c:v>
                </c:pt>
                <c:pt idx="33">
                  <c:v>2.1377906109470199</c:v>
                </c:pt>
                <c:pt idx="34">
                  <c:v>2.0587493970728499</c:v>
                </c:pt>
                <c:pt idx="35">
                  <c:v>1.97912790089282</c:v>
                </c:pt>
                <c:pt idx="36">
                  <c:v>1.8990393249884301</c:v>
                </c:pt>
                <c:pt idx="37">
                  <c:v>1.81874139634235</c:v>
                </c:pt>
                <c:pt idx="38">
                  <c:v>1.7385807669379201</c:v>
                </c:pt>
                <c:pt idx="39">
                  <c:v>1.6589480778258501</c:v>
                </c:pt>
                <c:pt idx="40">
                  <c:v>1.5802431688806799</c:v>
                </c:pt>
                <c:pt idx="41">
                  <c:v>1.50284952541531</c:v>
                </c:pt>
                <c:pt idx="42">
                  <c:v>1.4271167720809901</c:v>
                </c:pt>
                <c:pt idx="43">
                  <c:v>1.3533498762874701</c:v>
                </c:pt>
                <c:pt idx="44">
                  <c:v>1.28180369975686</c:v>
                </c:pt>
                <c:pt idx="45">
                  <c:v>1.21268161233664</c:v>
                </c:pt>
                <c:pt idx="46">
                  <c:v>1.1461370245695499</c:v>
                </c:pt>
                <c:pt idx="47">
                  <c:v>1.0822768736450199</c:v>
                </c:pt>
                <c:pt idx="48">
                  <c:v>1.02116628556202</c:v>
                </c:pt>
                <c:pt idx="49">
                  <c:v>0.96283381617109498</c:v>
                </c:pt>
                <c:pt idx="50">
                  <c:v>0.90727683378309598</c:v>
                </c:pt>
                <c:pt idx="51">
                  <c:v>0.85446674069695505</c:v>
                </c:pt>
                <c:pt idx="52">
                  <c:v>0.80435383899782897</c:v>
                </c:pt>
                <c:pt idx="53">
                  <c:v>0.75687172891776899</c:v>
                </c:pt>
                <c:pt idx="54">
                  <c:v>0.71194118897983605</c:v>
                </c:pt>
                <c:pt idx="55">
                  <c:v>0.66947352987692899</c:v>
                </c:pt>
                <c:pt idx="56">
                  <c:v>0.62937344228973702</c:v>
                </c:pt>
                <c:pt idx="57">
                  <c:v>0.59154137612767199</c:v>
                </c:pt>
                <c:pt idx="58">
                  <c:v>0.55587549787790802</c:v>
                </c:pt>
                <c:pt idx="59">
                  <c:v>0.522273276312616</c:v>
                </c:pt>
                <c:pt idx="60">
                  <c:v>0.49063274656179001</c:v>
                </c:pt>
                <c:pt idx="61">
                  <c:v>0.46085349993630997</c:v>
                </c:pt>
                <c:pt idx="62">
                  <c:v>0.432837442897409</c:v>
                </c:pt>
                <c:pt idx="63">
                  <c:v>0.40648936392804302</c:v>
                </c:pt>
                <c:pt idx="64">
                  <c:v>0.38171734225157899</c:v>
                </c:pt>
                <c:pt idx="65">
                  <c:v>0.35843302767677099</c:v>
                </c:pt>
                <c:pt idx="66">
                  <c:v>0.33655181649711202</c:v>
                </c:pt>
                <c:pt idx="67">
                  <c:v>0.315992944447337</c:v>
                </c:pt>
                <c:pt idx="68">
                  <c:v>0.29667951424300298</c:v>
                </c:pt>
                <c:pt idx="69">
                  <c:v>0.27853847221049599</c:v>
                </c:pt>
                <c:pt idx="70">
                  <c:v>0.26150054592191502</c:v>
                </c:pt>
                <c:pt idx="71">
                  <c:v>0.245500152552481</c:v>
                </c:pt>
                <c:pt idx="72">
                  <c:v>0.230475285829527</c:v>
                </c:pt>
                <c:pt idx="73">
                  <c:v>0.21636738790106899</c:v>
                </c:pt>
                <c:pt idx="74">
                  <c:v>0.20312121117284501</c:v>
                </c:pt>
                <c:pt idx="75">
                  <c:v>0.19068467411405601</c:v>
                </c:pt>
                <c:pt idx="76">
                  <c:v>0.179008714167256</c:v>
                </c:pt>
                <c:pt idx="77">
                  <c:v>0.16804714019830999</c:v>
                </c:pt>
                <c:pt idx="78">
                  <c:v>0.15775648635157499</c:v>
                </c:pt>
                <c:pt idx="79">
                  <c:v>0.14809586871789199</c:v>
                </c:pt>
                <c:pt idx="80">
                  <c:v>0.13902684585238501</c:v>
                </c:pt>
                <c:pt idx="81">
                  <c:v>0.13051328388678801</c:v>
                </c:pt>
                <c:pt idx="82">
                  <c:v>0.12252122674574099</c:v>
                </c:pt>
                <c:pt idx="83">
                  <c:v>0.11501877179334601</c:v>
                </c:pt>
                <c:pt idx="84">
                  <c:v>0.10797595109119699</c:v>
                </c:pt>
                <c:pt idx="85">
                  <c:v>0.10136461833758301</c:v>
                </c:pt>
                <c:pt idx="86">
                  <c:v>9.5158341472063604E-2</c:v>
                </c:pt>
                <c:pt idx="87">
                  <c:v>8.9332300863636097E-2</c:v>
                </c:pt>
                <c:pt idx="88">
                  <c:v>8.3863192953662805E-2</c:v>
                </c:pt>
                <c:pt idx="89">
                  <c:v>7.8729139188396302E-2</c:v>
                </c:pt>
                <c:pt idx="90">
                  <c:v>7.3909600053106803E-2</c:v>
                </c:pt>
                <c:pt idx="91">
                  <c:v>6.9385294001683598E-2</c:v>
                </c:pt>
                <c:pt idx="92">
                  <c:v>6.5138121067720198E-2</c:v>
                </c:pt>
                <c:pt idx="93">
                  <c:v>6.1151090936901603E-2</c:v>
                </c:pt>
                <c:pt idx="94">
                  <c:v>5.7408255260607798E-2</c:v>
                </c:pt>
                <c:pt idx="95">
                  <c:v>5.38946439923466E-2</c:v>
                </c:pt>
                <c:pt idx="96">
                  <c:v>5.0596205533087101E-2</c:v>
                </c:pt>
                <c:pt idx="97">
                  <c:v>4.7499750476985202E-2</c:v>
                </c:pt>
                <c:pt idx="98">
                  <c:v>4.4592898756874701E-2</c:v>
                </c:pt>
                <c:pt idx="99">
                  <c:v>4.1864029995668399E-2</c:v>
                </c:pt>
                <c:pt idx="100">
                  <c:v>3.9302236879042898E-2</c:v>
                </c:pt>
                <c:pt idx="101">
                  <c:v>3.6897281372532599E-2</c:v>
                </c:pt>
                <c:pt idx="102">
                  <c:v>3.4639553615005397E-2</c:v>
                </c:pt>
                <c:pt idx="103">
                  <c:v>3.2520033329690397E-2</c:v>
                </c:pt>
                <c:pt idx="104">
                  <c:v>3.0530253601115501E-2</c:v>
                </c:pt>
                <c:pt idx="105">
                  <c:v>2.8662266875771999E-2</c:v>
                </c:pt>
                <c:pt idx="106">
                  <c:v>2.6908613051617701E-2</c:v>
                </c:pt>
                <c:pt idx="107">
                  <c:v>2.5262289529234601E-2</c:v>
                </c:pt>
                <c:pt idx="108">
                  <c:v>2.3716723105006499E-2</c:v>
                </c:pt>
                <c:pt idx="109">
                  <c:v>2.2265743593687898E-2</c:v>
                </c:pt>
                <c:pt idx="110">
                  <c:v>2.0903559074066901E-2</c:v>
                </c:pt>
                <c:pt idx="111">
                  <c:v>1.96247326583311E-2</c:v>
                </c:pt>
                <c:pt idx="112">
                  <c:v>1.8424160691261598E-2</c:v>
                </c:pt>
                <c:pt idx="113">
                  <c:v>1.7297052291125901E-2</c:v>
                </c:pt>
                <c:pt idx="114">
                  <c:v>1.6238910149731799E-2</c:v>
                </c:pt>
                <c:pt idx="115">
                  <c:v>1.5245512514239E-2</c:v>
                </c:pt>
                <c:pt idx="116">
                  <c:v>1.43128962771659E-2</c:v>
                </c:pt>
                <c:pt idx="117">
                  <c:v>1.3437341107020899E-2</c:v>
                </c:pt>
                <c:pt idx="118">
                  <c:v>1.26153545549269E-2</c:v>
                </c:pt>
                <c:pt idx="119">
                  <c:v>1.1843658076754001E-2</c:v>
                </c:pt>
                <c:pt idx="120">
                  <c:v>1.11191739152172E-2</c:v>
                </c:pt>
                <c:pt idx="121">
                  <c:v>1.0439012787806699E-2</c:v>
                </c:pt>
                <c:pt idx="122">
                  <c:v>9.8004623314280302E-3</c:v>
                </c:pt>
                <c:pt idx="123">
                  <c:v>9.2009762569437697E-3</c:v>
                </c:pt>
                <c:pt idx="124">
                  <c:v>8.63816417045833E-3</c:v>
                </c:pt>
                <c:pt idx="125">
                  <c:v>8.1097820185984399E-3</c:v>
                </c:pt>
                <c:pt idx="126">
                  <c:v>7.6137231215859498E-3</c:v>
                </c:pt>
                <c:pt idx="127">
                  <c:v>7.1480097560366399E-3</c:v>
                </c:pt>
                <c:pt idx="128">
                  <c:v>6.7107852545498104E-3</c:v>
                </c:pt>
                <c:pt idx="129">
                  <c:v>6.3003065901555098E-3</c:v>
                </c:pt>
                <c:pt idx="130">
                  <c:v>5.9149374156935103E-3</c:v>
                </c:pt>
                <c:pt idx="131">
                  <c:v>5.5531415300499503E-3</c:v>
                </c:pt>
                <c:pt idx="132">
                  <c:v>5.2134767449822199E-3</c:v>
                </c:pt>
                <c:pt idx="133">
                  <c:v>4.8945891286419699E-3</c:v>
                </c:pt>
                <c:pt idx="134">
                  <c:v>4.5952076010617399E-3</c:v>
                </c:pt>
                <c:pt idx="135">
                  <c:v>4.3141388618565804E-3</c:v>
                </c:pt>
                <c:pt idx="136">
                  <c:v>4.05026262811787E-3</c:v>
                </c:pt>
                <c:pt idx="137">
                  <c:v>3.80252716462459E-3</c:v>
                </c:pt>
                <c:pt idx="138">
                  <c:v>3.56994508758762E-3</c:v>
                </c:pt>
                <c:pt idx="139">
                  <c:v>3.3515894257251399E-3</c:v>
                </c:pt>
                <c:pt idx="140">
                  <c:v>3.1465899226840299E-3</c:v>
                </c:pt>
                <c:pt idx="141">
                  <c:v>2.9541295655746099E-3</c:v>
                </c:pt>
                <c:pt idx="142">
                  <c:v>2.7734413266373601E-3</c:v>
                </c:pt>
                <c:pt idx="143">
                  <c:v>2.6038051039368099E-3</c:v>
                </c:pt>
                <c:pt idx="144">
                  <c:v>2.4445448500791801E-3</c:v>
                </c:pt>
                <c:pt idx="145">
                  <c:v>2.2950258758143E-3</c:v>
                </c:pt>
                <c:pt idx="146">
                  <c:v>2.15465231965974E-3</c:v>
                </c:pt>
                <c:pt idx="147">
                  <c:v>2.0228647719150198E-3</c:v>
                </c:pt>
                <c:pt idx="148">
                  <c:v>1.8991380442784801E-3</c:v>
                </c:pt>
                <c:pt idx="149">
                  <c:v>1.78297907575336E-3</c:v>
                </c:pt>
                <c:pt idx="150">
                  <c:v>1.67392496726777E-3</c:v>
                </c:pt>
                <c:pt idx="151">
                  <c:v>1.5715411361788001E-3</c:v>
                </c:pt>
                <c:pt idx="152">
                  <c:v>1.47541958383073E-3</c:v>
                </c:pt>
                <c:pt idx="153">
                  <c:v>1.38517726878634E-3</c:v>
                </c:pt>
                <c:pt idx="154">
                  <c:v>1.3004545805332601E-3</c:v>
                </c:pt>
                <c:pt idx="155">
                  <c:v>1.2209139058922201E-3</c:v>
                </c:pt>
                <c:pt idx="156">
                  <c:v>1.1462382830052999E-3</c:v>
                </c:pt>
                <c:pt idx="157">
                  <c:v>1.07613013799722E-3</c:v>
                </c:pt>
                <c:pt idx="158">
                  <c:v>1.01031009940321E-3</c:v>
                </c:pt>
                <c:pt idx="159">
                  <c:v>9.4851588418033304E-4</c:v>
                </c:pt>
                <c:pt idx="160">
                  <c:v>8.9050125244997296E-4</c:v>
                </c:pt>
                <c:pt idx="161">
                  <c:v>8.3603502620314203E-4</c:v>
                </c:pt>
                <c:pt idx="162">
                  <c:v>7.8490016779117901E-4</c:v>
                </c:pt>
                <c:pt idx="163">
                  <c:v>7.36892915327359E-4</c:v>
                </c:pt>
                <c:pt idx="164">
                  <c:v>6.9182196952848897E-4</c:v>
                </c:pt>
                <c:pt idx="165">
                  <c:v>6.4950773328396297E-4</c:v>
                </c:pt>
                <c:pt idx="166">
                  <c:v>6.0978159411358905E-4</c:v>
                </c:pt>
                <c:pt idx="167">
                  <c:v>5.7248525233089302E-4</c:v>
                </c:pt>
                <c:pt idx="168">
                  <c:v>5.3747009148669795E-4</c:v>
                </c:pt>
                <c:pt idx="169">
                  <c:v>5.0459658541198197E-4</c:v>
                </c:pt>
                <c:pt idx="170">
                  <c:v>4.7373374119082697E-4</c:v>
                </c:pt>
                <c:pt idx="171">
                  <c:v>4.4475857911963301E-4</c:v>
                </c:pt>
                <c:pt idx="172">
                  <c:v>4.17555641020967E-4</c:v>
                </c:pt>
                <c:pt idx="173">
                  <c:v>3.9201653051409101E-4</c:v>
                </c:pt>
                <c:pt idx="174">
                  <c:v>3.6803948171197501E-4</c:v>
                </c:pt>
                <c:pt idx="175">
                  <c:v>3.45528952796102E-4</c:v>
                </c:pt>
                <c:pt idx="176">
                  <c:v>3.24395245784194E-4</c:v>
                </c:pt>
                <c:pt idx="177">
                  <c:v>3.04554149742419E-4</c:v>
                </c:pt>
                <c:pt idx="178">
                  <c:v>2.8592660304225598E-4</c:v>
                </c:pt>
                <c:pt idx="179">
                  <c:v>2.6843838084034198E-4</c:v>
                </c:pt>
                <c:pt idx="180">
                  <c:v>2.5201979809017302E-4</c:v>
                </c:pt>
                <c:pt idx="181">
                  <c:v>2.3660543159862999E-4</c:v>
                </c:pt>
                <c:pt idx="182">
                  <c:v>2.22133860156702E-4</c:v>
                </c:pt>
                <c:pt idx="183">
                  <c:v>2.0854741875808599E-4</c:v>
                </c:pt>
                <c:pt idx="184">
                  <c:v>1.95791970016745E-4</c:v>
                </c:pt>
                <c:pt idx="185">
                  <c:v>1.8381668743698001E-4</c:v>
                </c:pt>
                <c:pt idx="186">
                  <c:v>1.72573852754945E-4</c:v>
                </c:pt>
                <c:pt idx="187">
                  <c:v>1.6201866749808799E-4</c:v>
                </c:pt>
                <c:pt idx="188">
                  <c:v>1.5210907308666101E-4</c:v>
                </c:pt>
              </c:numCache>
            </c:numRef>
          </c:yVal>
          <c:smooth val="0"/>
          <c:extLst>
            <c:ext xmlns:c16="http://schemas.microsoft.com/office/drawing/2014/chart" uri="{C3380CC4-5D6E-409C-BE32-E72D297353CC}">
              <c16:uniqueId val="{00000000-2EDA-4153-B6B9-97B731C20919}"/>
            </c:ext>
          </c:extLst>
        </c:ser>
        <c:dLbls>
          <c:showLegendKey val="0"/>
          <c:showVal val="0"/>
          <c:showCatName val="0"/>
          <c:showSerName val="0"/>
          <c:showPercent val="0"/>
          <c:showBubbleSize val="0"/>
        </c:dLbls>
        <c:axId val="761327904"/>
        <c:axId val="761326944"/>
      </c:scatterChart>
      <c:valAx>
        <c:axId val="761327904"/>
        <c:scaling>
          <c:orientation val="minMax"/>
        </c:scaling>
        <c:delete val="1"/>
        <c:axPos val="b"/>
        <c:numFmt formatCode="General" sourceLinked="1"/>
        <c:majorTickMark val="out"/>
        <c:minorTickMark val="none"/>
        <c:tickLblPos val="nextTo"/>
        <c:crossAx val="761326944"/>
        <c:crosses val="autoZero"/>
        <c:crossBetween val="midCat"/>
      </c:valAx>
      <c:valAx>
        <c:axId val="761326944"/>
        <c:scaling>
          <c:orientation val="minMax"/>
        </c:scaling>
        <c:delete val="1"/>
        <c:axPos val="l"/>
        <c:numFmt formatCode="General" sourceLinked="1"/>
        <c:majorTickMark val="out"/>
        <c:minorTickMark val="none"/>
        <c:tickLblPos val="nextTo"/>
        <c:crossAx val="761327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737F2D40-DF92-4ADE-A761-CBF896599C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874F42E9-55BA-437C-85B3-324B4E2BF2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0E43EA8-C83F-40B4-821D-381469DAC3C5}" type="datetime1">
              <a:rPr lang="es-ES" smtClean="0"/>
              <a:t>18/06/2025</a:t>
            </a:fld>
            <a:endParaRPr lang="es-ES"/>
          </a:p>
        </p:txBody>
      </p:sp>
      <p:sp>
        <p:nvSpPr>
          <p:cNvPr id="4" name="Marcador de pie de página 3">
            <a:extLst>
              <a:ext uri="{FF2B5EF4-FFF2-40B4-BE49-F238E27FC236}">
                <a16:creationId xmlns:a16="http://schemas.microsoft.com/office/drawing/2014/main" id="{407DF0FD-84A5-462F-A0AC-B2CEF6020C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5D85C710-014C-4C89-9B64-843B9863CE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EC605DA-80A8-4B7B-B889-6C5700BB4CEA}" type="slidenum">
              <a:rPr lang="es-ES" smtClean="0"/>
              <a:t>‹Nº›</a:t>
            </a:fld>
            <a:endParaRPr lang="es-ES"/>
          </a:p>
        </p:txBody>
      </p:sp>
    </p:spTree>
    <p:extLst>
      <p:ext uri="{BB962C8B-B14F-4D97-AF65-F5344CB8AC3E}">
        <p14:creationId xmlns:p14="http://schemas.microsoft.com/office/powerpoint/2010/main" val="2166539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B196330-F357-4FA5-8E24-14646E9FA556}" type="datetime1">
              <a:rPr lang="es-ES" noProof="0" smtClean="0"/>
              <a:t>17/06/2025</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3544625-0ADF-4414-89A2-9E135F0C849F}" type="slidenum">
              <a:rPr lang="es-ES" noProof="0" smtClean="0"/>
              <a:t>‹Nº›</a:t>
            </a:fld>
            <a:endParaRPr lang="es-ES" noProof="0"/>
          </a:p>
        </p:txBody>
      </p:sp>
    </p:spTree>
    <p:extLst>
      <p:ext uri="{BB962C8B-B14F-4D97-AF65-F5344CB8AC3E}">
        <p14:creationId xmlns:p14="http://schemas.microsoft.com/office/powerpoint/2010/main" val="11222280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1</a:t>
            </a:fld>
            <a:endParaRPr lang="es-ES" noProof="0"/>
          </a:p>
        </p:txBody>
      </p:sp>
    </p:spTree>
    <p:extLst>
      <p:ext uri="{BB962C8B-B14F-4D97-AF65-F5344CB8AC3E}">
        <p14:creationId xmlns:p14="http://schemas.microsoft.com/office/powerpoint/2010/main" val="101510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2</a:t>
            </a:fld>
            <a:endParaRPr lang="es-ES" noProof="0"/>
          </a:p>
        </p:txBody>
      </p:sp>
    </p:spTree>
    <p:extLst>
      <p:ext uri="{BB962C8B-B14F-4D97-AF65-F5344CB8AC3E}">
        <p14:creationId xmlns:p14="http://schemas.microsoft.com/office/powerpoint/2010/main" val="231028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dirty="0"/>
              <a:t>GW were first discovered by LIGO and VIRGO </a:t>
            </a:r>
            <a:r>
              <a:rPr lang="en-US" dirty="0" err="1"/>
              <a:t>coll</a:t>
            </a:r>
            <a:r>
              <a:rPr lang="en-US" dirty="0"/>
              <a:t> in 2015. This opened an exiting new way of looking to the universe.</a:t>
            </a:r>
          </a:p>
          <a:p>
            <a:pPr marL="171450" indent="-171450">
              <a:buFont typeface="Arial" panose="020B0604020202020204" pitchFamily="34" charset="0"/>
              <a:buChar char="•"/>
            </a:pPr>
            <a:r>
              <a:rPr lang="en-US" dirty="0"/>
              <a:t>In my presentation I will specially focus in two aspects in the generation of GW: the study of the strong regime of GR and the properties of strong interacting QM.</a:t>
            </a:r>
          </a:p>
          <a:p>
            <a:pPr marL="171450" indent="-171450">
              <a:buFont typeface="Arial" panose="020B0604020202020204" pitchFamily="34" charset="0"/>
              <a:buChar char="•"/>
            </a:pPr>
            <a:r>
              <a:rPr lang="en-US" dirty="0"/>
              <a:t>These two aspects are normally intertwined, since is the strong interacting QM the one that generates the GW and these wave will source the gravitational field in which QM matter moves. </a:t>
            </a:r>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3</a:t>
            </a:fld>
            <a:endParaRPr lang="es-ES" noProof="0"/>
          </a:p>
        </p:txBody>
      </p:sp>
    </p:spTree>
    <p:extLst>
      <p:ext uri="{BB962C8B-B14F-4D97-AF65-F5344CB8AC3E}">
        <p14:creationId xmlns:p14="http://schemas.microsoft.com/office/powerpoint/2010/main" val="244558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These two aspects are especially relevant in the following scenarios:</a:t>
            </a:r>
          </a:p>
          <a:p>
            <a:pPr marL="171450" indent="-171450">
              <a:buFont typeface="Arial" panose="020B0604020202020204" pitchFamily="34" charset="0"/>
              <a:buChar char="•"/>
            </a:pPr>
            <a:r>
              <a:rPr lang="en-US" dirty="0"/>
              <a:t>NS mergers: NS are made of strongly interacting QM and by measuring the GW we can try to infer properties about the NS </a:t>
            </a:r>
            <a:r>
              <a:rPr lang="en-US" dirty="0" err="1"/>
              <a:t>EoM</a:t>
            </a:r>
            <a:r>
              <a:rPr lang="en-US" dirty="0"/>
              <a:t>, or even the QCD equation of state (1</a:t>
            </a:r>
            <a:r>
              <a:rPr lang="en-US" baseline="30000" dirty="0"/>
              <a:t>st</a:t>
            </a:r>
            <a:r>
              <a:rPr lang="en-US" dirty="0"/>
              <a:t> order phase transition if the chemical potential is not 0?) and SM matter in general.</a:t>
            </a:r>
          </a:p>
          <a:p>
            <a:pPr marL="171450" indent="-171450">
              <a:buFont typeface="Arial" panose="020B0604020202020204" pitchFamily="34" charset="0"/>
              <a:buChar char="•"/>
            </a:pPr>
            <a:r>
              <a:rPr lang="en-US" dirty="0"/>
              <a:t>Phase transitions in the early universe: the transition between QGP and baryons is thought to be a crossover. However, there are still unexplored orders of magnitude in energy in which a phase transition may happen through bubble nucleation (we need bubble to have GW).</a:t>
            </a:r>
          </a:p>
          <a:p>
            <a:pPr marL="171450" indent="-171450">
              <a:buFont typeface="Arial" panose="020B0604020202020204" pitchFamily="34" charset="0"/>
              <a:buChar char="•"/>
            </a:pPr>
            <a:r>
              <a:rPr lang="en-US" dirty="0"/>
              <a:t>Difficulties: we need to study strongly couple QM that is out-of-equilibrium -&gt; Traditional method fails but holography is a good approach to treat this problem.</a:t>
            </a:r>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4</a:t>
            </a:fld>
            <a:endParaRPr lang="es-ES" noProof="0"/>
          </a:p>
        </p:txBody>
      </p:sp>
    </p:spTree>
    <p:extLst>
      <p:ext uri="{BB962C8B-B14F-4D97-AF65-F5344CB8AC3E}">
        <p14:creationId xmlns:p14="http://schemas.microsoft.com/office/powerpoint/2010/main" val="337970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Why holography?</a:t>
            </a:r>
          </a:p>
          <a:p>
            <a:pPr marL="171450" indent="-171450">
              <a:buFont typeface="Arial" panose="020B0604020202020204" pitchFamily="34" charset="0"/>
              <a:buChar char="•"/>
            </a:pPr>
            <a:r>
              <a:rPr lang="en-US" dirty="0"/>
              <a:t>Provides a first principle approach to build the gauge theory and compute observable in a simple way.</a:t>
            </a:r>
          </a:p>
          <a:p>
            <a:pPr marL="171450" indent="-171450">
              <a:buFont typeface="Arial" panose="020B0604020202020204" pitchFamily="34" charset="0"/>
              <a:buChar char="•"/>
            </a:pPr>
            <a:r>
              <a:rPr lang="en-US" dirty="0"/>
              <a:t>To solve the dynamics of the system we just need to solve Eisenstein's equations in a 4+1 </a:t>
            </a:r>
            <a:r>
              <a:rPr lang="en-US" dirty="0" err="1"/>
              <a:t>AdS</a:t>
            </a:r>
            <a:r>
              <a:rPr lang="en-US" dirty="0"/>
              <a:t> space -&gt; We know how to do this using NR techniques.</a:t>
            </a:r>
          </a:p>
          <a:p>
            <a:pPr marL="171450" indent="-171450">
              <a:buFont typeface="Arial" panose="020B0604020202020204" pitchFamily="34" charset="0"/>
              <a:buChar char="•"/>
            </a:pPr>
            <a:r>
              <a:rPr lang="en-US" dirty="0"/>
              <a:t>Once the 4+1 </a:t>
            </a:r>
            <a:r>
              <a:rPr lang="en-US" dirty="0" err="1"/>
              <a:t>AdS</a:t>
            </a:r>
            <a:r>
              <a:rPr lang="en-US" dirty="0"/>
              <a:t> classical gravity theory is fixed, the thermodynamics of the QFT can be trivially computed.</a:t>
            </a:r>
          </a:p>
          <a:p>
            <a:pPr marL="171450" indent="-171450">
              <a:buFont typeface="Arial" panose="020B0604020202020204" pitchFamily="34" charset="0"/>
              <a:buChar char="•"/>
            </a:pPr>
            <a:r>
              <a:rPr lang="en-US" dirty="0"/>
              <a:t>However, if we want a QFT with certain </a:t>
            </a:r>
            <a:r>
              <a:rPr lang="en-US" dirty="0" err="1"/>
              <a:t>theormodynamical</a:t>
            </a:r>
            <a:r>
              <a:rPr lang="en-US" dirty="0"/>
              <a:t> properties, it is not possible to know what to add in the gravity theory.</a:t>
            </a:r>
            <a:r>
              <a:rPr lang="en-US" u="sng" dirty="0"/>
              <a:t> We are going to explore a way of getting it</a:t>
            </a:r>
            <a:endParaRPr lang="en-US" dirty="0"/>
          </a:p>
          <a:p>
            <a:pPr marL="171450" indent="-171450">
              <a:buFont typeface="Arial" panose="020B0604020202020204" pitchFamily="34" charset="0"/>
              <a:buChar char="•"/>
            </a:pPr>
            <a:endParaRPr lang="en-US" dirty="0"/>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5</a:t>
            </a:fld>
            <a:endParaRPr lang="es-ES" noProof="0"/>
          </a:p>
        </p:txBody>
      </p:sp>
    </p:spTree>
    <p:extLst>
      <p:ext uri="{BB962C8B-B14F-4D97-AF65-F5344CB8AC3E}">
        <p14:creationId xmlns:p14="http://schemas.microsoft.com/office/powerpoint/2010/main" val="332089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6</a:t>
            </a:fld>
            <a:endParaRPr lang="es-ES" noProof="0"/>
          </a:p>
        </p:txBody>
      </p:sp>
    </p:spTree>
    <p:extLst>
      <p:ext uri="{BB962C8B-B14F-4D97-AF65-F5344CB8AC3E}">
        <p14:creationId xmlns:p14="http://schemas.microsoft.com/office/powerpoint/2010/main" val="300400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9</a:t>
            </a:fld>
            <a:endParaRPr lang="es-ES" noProof="0"/>
          </a:p>
        </p:txBody>
      </p:sp>
    </p:spTree>
    <p:extLst>
      <p:ext uri="{BB962C8B-B14F-4D97-AF65-F5344CB8AC3E}">
        <p14:creationId xmlns:p14="http://schemas.microsoft.com/office/powerpoint/2010/main" val="111559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26</a:t>
            </a:fld>
            <a:endParaRPr lang="es-ES" noProof="0"/>
          </a:p>
        </p:txBody>
      </p:sp>
    </p:spTree>
    <p:extLst>
      <p:ext uri="{BB962C8B-B14F-4D97-AF65-F5344CB8AC3E}">
        <p14:creationId xmlns:p14="http://schemas.microsoft.com/office/powerpoint/2010/main" val="4031631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rtl="0"/>
            <a:fld id="{F3544625-0ADF-4414-89A2-9E135F0C849F}" type="slidenum">
              <a:rPr lang="es-ES" noProof="0" smtClean="0"/>
              <a:t>27</a:t>
            </a:fld>
            <a:endParaRPr lang="es-ES" noProof="0"/>
          </a:p>
        </p:txBody>
      </p:sp>
    </p:spTree>
    <p:extLst>
      <p:ext uri="{BB962C8B-B14F-4D97-AF65-F5344CB8AC3E}">
        <p14:creationId xmlns:p14="http://schemas.microsoft.com/office/powerpoint/2010/main" val="3051093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rtl="0"/>
            <a:fld id="{3EEEE24F-EF33-4C65-B7B5-4CD6D0EC02D8}" type="datetime1">
              <a:rPr lang="es-ES" noProof="0" smtClean="0"/>
              <a:t>17/06/2025</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146400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rtl="0"/>
            <a:fld id="{7168D9A4-C7CE-47D3-92C4-1473F13D5F57}" type="datetime1">
              <a:rPr lang="es-ES" noProof="0" smtClean="0"/>
              <a:t>17/06/2025</a:t>
            </a:fld>
            <a:endParaRPr lang="es-ES" noProof="0" dirty="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2236474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rtl="0"/>
            <a:fld id="{13482E95-1004-499A-A11C-E5DDC218773C}" type="datetime1">
              <a:rPr lang="es-ES" noProof="0" smtClean="0"/>
              <a:t>17/06/2025</a:t>
            </a:fld>
            <a:endParaRPr lang="es-ES" noProof="0" dirty="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145365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a:t>Haga clic para modificar los estilos de texto del patrón</a:t>
            </a:r>
          </a:p>
        </p:txBody>
      </p:sp>
      <p:sp>
        <p:nvSpPr>
          <p:cNvPr id="4" name="Date Placeholder 3"/>
          <p:cNvSpPr>
            <a:spLocks noGrp="1"/>
          </p:cNvSpPr>
          <p:nvPr>
            <p:ph type="dt" sz="half" idx="10"/>
          </p:nvPr>
        </p:nvSpPr>
        <p:spPr/>
        <p:txBody>
          <a:bodyPr/>
          <a:lstStyle/>
          <a:p>
            <a:pPr rtl="0"/>
            <a:fld id="{F5C93602-921F-42A4-9F7D-68B7EC14BA98}" type="datetime1">
              <a:rPr lang="es-ES" noProof="0" smtClean="0"/>
              <a:t>17/06/2025</a:t>
            </a:fld>
            <a:endParaRPr lang="es-ES" noProof="0" dirty="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328453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a:t>Haga clic para modificar los estilos de texto del patrón</a:t>
            </a:r>
          </a:p>
        </p:txBody>
      </p:sp>
      <p:sp>
        <p:nvSpPr>
          <p:cNvPr id="4" name="Date Placeholder 3"/>
          <p:cNvSpPr>
            <a:spLocks noGrp="1"/>
          </p:cNvSpPr>
          <p:nvPr>
            <p:ph type="dt" sz="half" idx="10"/>
          </p:nvPr>
        </p:nvSpPr>
        <p:spPr/>
        <p:txBody>
          <a:bodyPr/>
          <a:lstStyle/>
          <a:p>
            <a:pPr rtl="0"/>
            <a:fld id="{D12C2F4D-0A28-49BA-B812-F0CFB4498062}" type="datetime1">
              <a:rPr lang="es-ES" noProof="0" smtClean="0"/>
              <a:t>17/06/2025</a:t>
            </a:fld>
            <a:endParaRPr lang="es-ES" noProof="0" dirty="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266842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rtl="0"/>
            <a:fld id="{97B68F19-AAF3-494C-9CB8-C94906AAB51C}" type="datetime1">
              <a:rPr lang="es-ES" noProof="0" smtClean="0"/>
              <a:t>17/06/2025</a:t>
            </a:fld>
            <a:endParaRPr lang="es-ES" noProof="0" dirty="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3568442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rtl="0"/>
            <a:fld id="{78F2CB33-BB15-4B21-8B58-BA0594A08AD8}" type="datetime1">
              <a:rPr lang="es-ES" noProof="0" smtClean="0"/>
              <a:t>17/06/2025</a:t>
            </a:fld>
            <a:endParaRPr lang="es-ES" noProof="0" dirty="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250097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3CF9DE48-E37F-4C60-B870-9BFB6DC7203C}" type="datetime1">
              <a:rPr lang="es-ES" noProof="0" smtClean="0"/>
              <a:t>17/06/2025</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t>‹Nº›</a:t>
            </a:fld>
            <a:endParaRPr lang="es-ES" noProof="0"/>
          </a:p>
        </p:txBody>
      </p:sp>
    </p:spTree>
    <p:extLst>
      <p:ext uri="{BB962C8B-B14F-4D97-AF65-F5344CB8AC3E}">
        <p14:creationId xmlns:p14="http://schemas.microsoft.com/office/powerpoint/2010/main" val="4224243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1B1F4510-1E86-473D-B31D-9EE65622D83E}" type="datetime1">
              <a:rPr lang="es-ES" noProof="0" smtClean="0"/>
              <a:t>17/06/2025</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t>‹Nº›</a:t>
            </a:fld>
            <a:endParaRPr lang="es-ES" noProof="0"/>
          </a:p>
        </p:txBody>
      </p:sp>
    </p:spTree>
    <p:extLst>
      <p:ext uri="{BB962C8B-B14F-4D97-AF65-F5344CB8AC3E}">
        <p14:creationId xmlns:p14="http://schemas.microsoft.com/office/powerpoint/2010/main" val="93328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53A308AB-8194-4075-B71B-A50373B8D8D5}" type="datetime1">
              <a:rPr lang="es-ES" noProof="0" smtClean="0"/>
              <a:t>17/06/2025</a:t>
            </a:fld>
            <a:endParaRPr lang="es-ES" noProof="0" dirty="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709174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rtl="0"/>
            <a:fld id="{7398A30D-6BA6-44CB-B6D9-45160E99E850}" type="datetime1">
              <a:rPr lang="es-ES" noProof="0" smtClean="0"/>
              <a:t>17/06/2025</a:t>
            </a:fld>
            <a:endParaRPr lang="es-ES" noProof="0" dirty="0"/>
          </a:p>
        </p:txBody>
      </p:sp>
      <p:sp>
        <p:nvSpPr>
          <p:cNvPr id="5" name="Footer Placeholder 4"/>
          <p:cNvSpPr>
            <a:spLocks noGrp="1"/>
          </p:cNvSpPr>
          <p:nvPr>
            <p:ph type="ftr" sz="quarter" idx="11"/>
          </p:nvPr>
        </p:nvSpPr>
        <p:spPr/>
        <p:txBody>
          <a:bodyPr/>
          <a:lstStyle/>
          <a:p>
            <a:pPr rtl="0"/>
            <a:endParaRPr lang="es-ES" noProof="0"/>
          </a:p>
        </p:txBody>
      </p:sp>
      <p:sp>
        <p:nvSpPr>
          <p:cNvPr id="6" name="Slide Number Placeholder 5"/>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289270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rtl="0"/>
            <a:fld id="{A8E794F0-6730-454A-896D-8922FBCF125F}" type="datetime1">
              <a:rPr lang="es-ES" noProof="0" smtClean="0"/>
              <a:t>17/06/2025</a:t>
            </a:fld>
            <a:endParaRPr lang="es-ES" noProof="0" dirty="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8345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rtl="0"/>
            <a:fld id="{5B81C3FF-7FD9-45F2-9C4E-D1DDBAF8173E}" type="datetime1">
              <a:rPr lang="es-ES" noProof="0" smtClean="0"/>
              <a:t>17/06/2025</a:t>
            </a:fld>
            <a:endParaRPr lang="es-ES" noProof="0" dirty="0"/>
          </a:p>
        </p:txBody>
      </p:sp>
      <p:sp>
        <p:nvSpPr>
          <p:cNvPr id="8" name="Footer Placeholder 7"/>
          <p:cNvSpPr>
            <a:spLocks noGrp="1"/>
          </p:cNvSpPr>
          <p:nvPr>
            <p:ph type="ftr" sz="quarter" idx="11"/>
          </p:nvPr>
        </p:nvSpPr>
        <p:spPr/>
        <p:txBody>
          <a:bodyPr/>
          <a:lstStyle/>
          <a:p>
            <a:pPr rtl="0"/>
            <a:endParaRPr lang="es-ES" noProof="0"/>
          </a:p>
        </p:txBody>
      </p:sp>
      <p:sp>
        <p:nvSpPr>
          <p:cNvPr id="9" name="Slide Number Placeholder 8"/>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752955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37548D75-C1BB-4490-BF2A-47E35F924C56}" type="datetime1">
              <a:rPr lang="es-ES" noProof="0" smtClean="0"/>
              <a:t>17/06/2025</a:t>
            </a:fld>
            <a:endParaRPr lang="es-ES" noProof="0"/>
          </a:p>
        </p:txBody>
      </p:sp>
      <p:sp>
        <p:nvSpPr>
          <p:cNvPr id="4" name="Footer Placeholder 3"/>
          <p:cNvSpPr>
            <a:spLocks noGrp="1"/>
          </p:cNvSpPr>
          <p:nvPr>
            <p:ph type="ftr" sz="quarter" idx="11"/>
          </p:nvPr>
        </p:nvSpPr>
        <p:spPr/>
        <p:txBody>
          <a:bodyPr/>
          <a:lstStyle/>
          <a:p>
            <a:pPr rtl="0"/>
            <a:endParaRPr lang="es-ES" noProof="0"/>
          </a:p>
        </p:txBody>
      </p:sp>
      <p:sp>
        <p:nvSpPr>
          <p:cNvPr id="5" name="Slide Number Placeholder 4"/>
          <p:cNvSpPr>
            <a:spLocks noGrp="1"/>
          </p:cNvSpPr>
          <p:nvPr>
            <p:ph type="sldNum" sz="quarter" idx="12"/>
          </p:nvPr>
        </p:nvSpPr>
        <p:spPr/>
        <p:txBody>
          <a:bodyPr/>
          <a:lstStyle/>
          <a:p>
            <a:pPr rtl="0"/>
            <a:fld id="{69E57DC2-970A-4B3E-BB1C-7A09969E49DF}" type="slidenum">
              <a:rPr lang="es-ES" noProof="0" smtClean="0"/>
              <a:t>‹Nº›</a:t>
            </a:fld>
            <a:endParaRPr lang="es-ES" noProof="0"/>
          </a:p>
        </p:txBody>
      </p:sp>
    </p:spTree>
    <p:extLst>
      <p:ext uri="{BB962C8B-B14F-4D97-AF65-F5344CB8AC3E}">
        <p14:creationId xmlns:p14="http://schemas.microsoft.com/office/powerpoint/2010/main" val="211970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481C75C9-B656-4429-BAF8-3C250D5586CB}" type="datetime1">
              <a:rPr lang="es-ES" noProof="0" smtClean="0"/>
              <a:t>17/06/2025</a:t>
            </a:fld>
            <a:endParaRPr lang="es-ES" noProof="0"/>
          </a:p>
        </p:txBody>
      </p:sp>
      <p:sp>
        <p:nvSpPr>
          <p:cNvPr id="3" name="Footer Placeholder 2"/>
          <p:cNvSpPr>
            <a:spLocks noGrp="1"/>
          </p:cNvSpPr>
          <p:nvPr>
            <p:ph type="ftr" sz="quarter" idx="11"/>
          </p:nvPr>
        </p:nvSpPr>
        <p:spPr/>
        <p:txBody>
          <a:bodyPr/>
          <a:lstStyle/>
          <a:p>
            <a:pPr rtl="0"/>
            <a:endParaRPr lang="es-ES" noProof="0"/>
          </a:p>
        </p:txBody>
      </p:sp>
      <p:sp>
        <p:nvSpPr>
          <p:cNvPr id="4" name="Slide Number Placeholder 3"/>
          <p:cNvSpPr>
            <a:spLocks noGrp="1"/>
          </p:cNvSpPr>
          <p:nvPr>
            <p:ph type="sldNum" sz="quarter" idx="12"/>
          </p:nvPr>
        </p:nvSpPr>
        <p:spPr/>
        <p:txBody>
          <a:bodyPr/>
          <a:lstStyle/>
          <a:p>
            <a:pPr rtl="0"/>
            <a:fld id="{69E57DC2-970A-4B3E-BB1C-7A09969E49DF}" type="slidenum">
              <a:rPr lang="es-ES" noProof="0" smtClean="0"/>
              <a:t>‹Nº›</a:t>
            </a:fld>
            <a:endParaRPr lang="es-ES" noProof="0"/>
          </a:p>
        </p:txBody>
      </p:sp>
    </p:spTree>
    <p:extLst>
      <p:ext uri="{BB962C8B-B14F-4D97-AF65-F5344CB8AC3E}">
        <p14:creationId xmlns:p14="http://schemas.microsoft.com/office/powerpoint/2010/main" val="220188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rtl="0"/>
            <a:fld id="{575A1CB8-8D65-47D0-BF3B-DAA96F5C865A}" type="datetime1">
              <a:rPr lang="es-ES" noProof="0" smtClean="0"/>
              <a:t>17/06/2025</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7" name="Slide Number Placeholder 6"/>
          <p:cNvSpPr>
            <a:spLocks noGrp="1"/>
          </p:cNvSpPr>
          <p:nvPr>
            <p:ph type="sldNum" sz="quarter" idx="12"/>
          </p:nvPr>
        </p:nvSpPr>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40899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6399212" y="5883275"/>
            <a:ext cx="914400" cy="365125"/>
          </a:xfrm>
        </p:spPr>
        <p:txBody>
          <a:bodyPr/>
          <a:lstStyle/>
          <a:p>
            <a:pPr rtl="0"/>
            <a:fld id="{AD94B74E-521B-416A-829A-13B42EFBADB8}" type="datetime1">
              <a:rPr lang="es-ES" noProof="0" smtClean="0"/>
              <a:t>17/06/2025</a:t>
            </a:fld>
            <a:endParaRPr lang="es-ES" noProof="0" dirty="0"/>
          </a:p>
        </p:txBody>
      </p:sp>
      <p:sp>
        <p:nvSpPr>
          <p:cNvPr id="6" name="Footer Placeholder 5"/>
          <p:cNvSpPr>
            <a:spLocks noGrp="1"/>
          </p:cNvSpPr>
          <p:nvPr>
            <p:ph type="ftr" sz="quarter" idx="11"/>
          </p:nvPr>
        </p:nvSpPr>
        <p:spPr>
          <a:xfrm>
            <a:off x="1141412" y="5883275"/>
            <a:ext cx="5105400" cy="365125"/>
          </a:xfrm>
        </p:spPr>
        <p:txBody>
          <a:bodyPr/>
          <a:lstStyle/>
          <a:p>
            <a:pPr rtl="0"/>
            <a:endParaRPr lang="es-ES" noProof="0"/>
          </a:p>
        </p:txBody>
      </p:sp>
      <p:sp>
        <p:nvSpPr>
          <p:cNvPr id="7" name="Slide Number Placeholder 6"/>
          <p:cNvSpPr>
            <a:spLocks noGrp="1"/>
          </p:cNvSpPr>
          <p:nvPr>
            <p:ph type="sldNum" sz="quarter" idx="12"/>
          </p:nvPr>
        </p:nvSpPr>
        <p:spPr>
          <a:xfrm>
            <a:off x="10742612" y="5883275"/>
            <a:ext cx="322567" cy="365125"/>
          </a:xfrm>
        </p:spPr>
        <p:txBody>
          <a:body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282160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fld id="{9350DA1B-FA0A-4AAA-9365-8BBFBD31DC2C}" type="datetime1">
              <a:rPr lang="es-ES" noProof="0" smtClean="0"/>
              <a:t>17/06/2025</a:t>
            </a:fld>
            <a:endParaRPr lang="es-ES" noProof="0"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endParaRPr lang="es-ES" noProof="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fld id="{69E57DC2-970A-4B3E-BB1C-7A09969E49DF}" type="slidenum">
              <a:rPr lang="es-ES" noProof="0" smtClean="0"/>
              <a:pPr rtl="0"/>
              <a:t>‹Nº›</a:t>
            </a:fld>
            <a:endParaRPr lang="es-ES" noProof="0"/>
          </a:p>
        </p:txBody>
      </p:sp>
    </p:spTree>
    <p:extLst>
      <p:ext uri="{BB962C8B-B14F-4D97-AF65-F5344CB8AC3E}">
        <p14:creationId xmlns:p14="http://schemas.microsoft.com/office/powerpoint/2010/main" val="2485587909"/>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hf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30.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3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fif"/><Relationship Id="rId4" Type="http://schemas.openxmlformats.org/officeDocument/2006/relationships/image" Target="../media/image6.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2.xml"/><Relationship Id="rId4" Type="http://schemas.openxmlformats.org/officeDocument/2006/relationships/image" Target="../media/image35.tmp"/></Relationships>
</file>

<file path=ppt/slides/_rels/slide2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24.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2.xml"/><Relationship Id="rId4" Type="http://schemas.openxmlformats.org/officeDocument/2006/relationships/image" Target="../media/image41.tm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4.png"/><Relationship Id="rId5" Type="http://schemas.openxmlformats.org/officeDocument/2006/relationships/image" Target="../media/image43.tmp"/><Relationship Id="rId4" Type="http://schemas.openxmlformats.org/officeDocument/2006/relationships/image" Target="../media/image42.tm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tags" Target="../tags/tag30.xml"/><Relationship Id="rId21" Type="http://schemas.openxmlformats.org/officeDocument/2006/relationships/image" Target="../media/image62.png"/><Relationship Id="rId7" Type="http://schemas.openxmlformats.org/officeDocument/2006/relationships/tags" Target="../tags/tag34.xml"/><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tags" Target="../tags/tag29.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slideLayout" Target="../slideLayouts/slideLayout2.xml"/><Relationship Id="rId5" Type="http://schemas.openxmlformats.org/officeDocument/2006/relationships/tags" Target="../tags/tag32.xml"/><Relationship Id="rId15" Type="http://schemas.openxmlformats.org/officeDocument/2006/relationships/image" Target="../media/image56.png"/><Relationship Id="rId10" Type="http://schemas.openxmlformats.org/officeDocument/2006/relationships/tags" Target="../tags/tag37.xml"/><Relationship Id="rId19" Type="http://schemas.openxmlformats.org/officeDocument/2006/relationships/image" Target="../media/image60.pn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30.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tags" Target="../tags/tag66.xml"/><Relationship Id="rId39" Type="http://schemas.openxmlformats.org/officeDocument/2006/relationships/image" Target="../media/image30.png"/><Relationship Id="rId21" Type="http://schemas.openxmlformats.org/officeDocument/2006/relationships/tags" Target="../tags/tag61.xml"/><Relationship Id="rId34" Type="http://schemas.openxmlformats.org/officeDocument/2006/relationships/tags" Target="../tags/tag74.xml"/><Relationship Id="rId42" Type="http://schemas.openxmlformats.org/officeDocument/2006/relationships/image" Target="../media/image29.png"/><Relationship Id="rId7" Type="http://schemas.openxmlformats.org/officeDocument/2006/relationships/tags" Target="../tags/tag47.xml"/><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tags" Target="../tags/tag60.xml"/><Relationship Id="rId29" Type="http://schemas.openxmlformats.org/officeDocument/2006/relationships/tags" Target="../tags/tag69.xml"/><Relationship Id="rId41" Type="http://schemas.openxmlformats.org/officeDocument/2006/relationships/image" Target="../media/image28.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24" Type="http://schemas.openxmlformats.org/officeDocument/2006/relationships/tags" Target="../tags/tag64.xml"/><Relationship Id="rId32" Type="http://schemas.openxmlformats.org/officeDocument/2006/relationships/tags" Target="../tags/tag72.xml"/><Relationship Id="rId37" Type="http://schemas.openxmlformats.org/officeDocument/2006/relationships/tags" Target="../tags/tag77.xml"/><Relationship Id="rId40" Type="http://schemas.openxmlformats.org/officeDocument/2006/relationships/image" Target="../media/image65.png"/><Relationship Id="rId5" Type="http://schemas.openxmlformats.org/officeDocument/2006/relationships/tags" Target="../tags/tag45.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tags" Target="../tags/tag68.xml"/><Relationship Id="rId36" Type="http://schemas.openxmlformats.org/officeDocument/2006/relationships/tags" Target="../tags/tag76.xml"/><Relationship Id="rId10" Type="http://schemas.openxmlformats.org/officeDocument/2006/relationships/tags" Target="../tags/tag50.xml"/><Relationship Id="rId19" Type="http://schemas.openxmlformats.org/officeDocument/2006/relationships/tags" Target="../tags/tag59.xml"/><Relationship Id="rId31" Type="http://schemas.openxmlformats.org/officeDocument/2006/relationships/tags" Target="../tags/tag71.xml"/><Relationship Id="rId44" Type="http://schemas.openxmlformats.org/officeDocument/2006/relationships/image" Target="../media/image67.pn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tags" Target="../tags/tag70.xml"/><Relationship Id="rId35" Type="http://schemas.openxmlformats.org/officeDocument/2006/relationships/tags" Target="../tags/tag75.xml"/><Relationship Id="rId43" Type="http://schemas.openxmlformats.org/officeDocument/2006/relationships/image" Target="../media/image66.png"/><Relationship Id="rId8" Type="http://schemas.openxmlformats.org/officeDocument/2006/relationships/tags" Target="../tags/tag48.xml"/><Relationship Id="rId3" Type="http://schemas.openxmlformats.org/officeDocument/2006/relationships/tags" Target="../tags/tag43.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33" Type="http://schemas.openxmlformats.org/officeDocument/2006/relationships/tags" Target="../tags/tag73.xml"/><Relationship Id="rId38"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0.png"/><Relationship Id="rId5" Type="http://schemas.openxmlformats.org/officeDocument/2006/relationships/image" Target="../media/image68.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71.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8.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5F002-CC44-9C23-DD42-9816049FED1B}"/>
              </a:ext>
            </a:extLst>
          </p:cNvPr>
          <p:cNvSpPr>
            <a:spLocks noGrp="1"/>
          </p:cNvSpPr>
          <p:nvPr>
            <p:ph type="ctrTitle"/>
          </p:nvPr>
        </p:nvSpPr>
        <p:spPr>
          <a:xfrm>
            <a:off x="1386840" y="1617614"/>
            <a:ext cx="9418320" cy="1807436"/>
          </a:xfrm>
        </p:spPr>
        <p:txBody>
          <a:bodyPr/>
          <a:lstStyle/>
          <a:p>
            <a:pPr algn="ctr"/>
            <a:r>
              <a:rPr lang="es-ES" dirty="0" err="1"/>
              <a:t>Gravitational</a:t>
            </a:r>
            <a:r>
              <a:rPr lang="es-ES" dirty="0"/>
              <a:t> </a:t>
            </a:r>
            <a:r>
              <a:rPr lang="es-ES" dirty="0" err="1"/>
              <a:t>Duals</a:t>
            </a:r>
            <a:r>
              <a:rPr lang="es-ES" dirty="0"/>
              <a:t> </a:t>
            </a:r>
            <a:r>
              <a:rPr lang="es-ES" dirty="0" err="1"/>
              <a:t>from</a:t>
            </a:r>
            <a:r>
              <a:rPr lang="es-ES" dirty="0"/>
              <a:t> </a:t>
            </a:r>
            <a:r>
              <a:rPr lang="es-ES" dirty="0" err="1"/>
              <a:t>Equations</a:t>
            </a:r>
            <a:r>
              <a:rPr lang="es-ES" dirty="0"/>
              <a:t> </a:t>
            </a:r>
            <a:r>
              <a:rPr lang="es-ES" dirty="0" err="1"/>
              <a:t>of</a:t>
            </a:r>
            <a:r>
              <a:rPr lang="es-ES" dirty="0"/>
              <a:t> </a:t>
            </a:r>
            <a:r>
              <a:rPr lang="en-US" dirty="0"/>
              <a:t>State</a:t>
            </a:r>
          </a:p>
        </p:txBody>
      </p:sp>
      <p:sp>
        <p:nvSpPr>
          <p:cNvPr id="3" name="Subtítulo 2">
            <a:extLst>
              <a:ext uri="{FF2B5EF4-FFF2-40B4-BE49-F238E27FC236}">
                <a16:creationId xmlns:a16="http://schemas.microsoft.com/office/drawing/2014/main" id="{E2ED7D94-62DC-FA03-1EC6-C6ABB2345224}"/>
              </a:ext>
            </a:extLst>
          </p:cNvPr>
          <p:cNvSpPr>
            <a:spLocks noGrp="1"/>
          </p:cNvSpPr>
          <p:nvPr>
            <p:ph type="subTitle" idx="1"/>
          </p:nvPr>
        </p:nvSpPr>
        <p:spPr>
          <a:xfrm>
            <a:off x="1386840" y="3677062"/>
            <a:ext cx="9418320" cy="1479137"/>
          </a:xfrm>
        </p:spPr>
        <p:txBody>
          <a:bodyPr>
            <a:normAutofit fontScale="92500" lnSpcReduction="20000"/>
          </a:bodyPr>
          <a:lstStyle/>
          <a:p>
            <a:pPr algn="ctr"/>
            <a:r>
              <a:rPr lang="es-ES" dirty="0"/>
              <a:t>Pedro Tarancón-Álvarez</a:t>
            </a:r>
          </a:p>
          <a:p>
            <a:pPr algn="ctr"/>
            <a:r>
              <a:rPr lang="en-US" dirty="0"/>
              <a:t>New Insights in Black Hole Physics from Holography</a:t>
            </a:r>
          </a:p>
          <a:p>
            <a:pPr algn="ctr"/>
            <a:r>
              <a:rPr lang="en-US" dirty="0"/>
              <a:t>Instituto de </a:t>
            </a:r>
            <a:r>
              <a:rPr lang="en-US" dirty="0" err="1"/>
              <a:t>Física</a:t>
            </a:r>
            <a:r>
              <a:rPr lang="en-US" dirty="0"/>
              <a:t> </a:t>
            </a:r>
            <a:r>
              <a:rPr lang="en-US" dirty="0" err="1"/>
              <a:t>Teórica</a:t>
            </a:r>
            <a:r>
              <a:rPr lang="en-US" dirty="0"/>
              <a:t> (IFT), Madrid</a:t>
            </a:r>
          </a:p>
          <a:p>
            <a:pPr algn="ctr"/>
            <a:r>
              <a:rPr lang="es-ES" dirty="0"/>
              <a:t>19/06/2025</a:t>
            </a:r>
          </a:p>
        </p:txBody>
      </p:sp>
      <p:pic>
        <p:nvPicPr>
          <p:cNvPr id="5" name="Imagen 4" descr="Texto&#10;&#10;Descripción generada automáticamente">
            <a:extLst>
              <a:ext uri="{FF2B5EF4-FFF2-40B4-BE49-F238E27FC236}">
                <a16:creationId xmlns:a16="http://schemas.microsoft.com/office/drawing/2014/main" id="{581FAC4D-866F-6AE1-20C6-E68CE4864EBD}"/>
              </a:ext>
            </a:extLst>
          </p:cNvPr>
          <p:cNvPicPr>
            <a:picLocks noChangeAspect="1"/>
          </p:cNvPicPr>
          <p:nvPr/>
        </p:nvPicPr>
        <p:blipFill>
          <a:blip r:embed="rId3"/>
          <a:stretch>
            <a:fillRect/>
          </a:stretch>
        </p:blipFill>
        <p:spPr>
          <a:xfrm>
            <a:off x="3529155" y="5442762"/>
            <a:ext cx="4813005" cy="860425"/>
          </a:xfrm>
          <a:prstGeom prst="rect">
            <a:avLst/>
          </a:prstGeom>
        </p:spPr>
      </p:pic>
      <p:pic>
        <p:nvPicPr>
          <p:cNvPr id="11" name="Imagen 10" descr="Logotipo">
            <a:extLst>
              <a:ext uri="{FF2B5EF4-FFF2-40B4-BE49-F238E27FC236}">
                <a16:creationId xmlns:a16="http://schemas.microsoft.com/office/drawing/2014/main" id="{8C2568D1-B1FB-A9DF-1D71-DEDAFD412AF4}"/>
              </a:ext>
            </a:extLst>
          </p:cNvPr>
          <p:cNvPicPr>
            <a:picLocks noChangeAspect="1"/>
          </p:cNvPicPr>
          <p:nvPr/>
        </p:nvPicPr>
        <p:blipFill>
          <a:blip r:embed="rId4"/>
          <a:stretch>
            <a:fillRect/>
          </a:stretch>
        </p:blipFill>
        <p:spPr>
          <a:xfrm>
            <a:off x="54999" y="4770444"/>
            <a:ext cx="3226917" cy="2205060"/>
          </a:xfrm>
          <a:prstGeom prst="rect">
            <a:avLst/>
          </a:prstGeom>
        </p:spPr>
      </p:pic>
      <p:pic>
        <p:nvPicPr>
          <p:cNvPr id="1028" name="Picture 4" descr="Imagen Institucional | Agencia Estatal de Investigación">
            <a:extLst>
              <a:ext uri="{FF2B5EF4-FFF2-40B4-BE49-F238E27FC236}">
                <a16:creationId xmlns:a16="http://schemas.microsoft.com/office/drawing/2014/main" id="{4F138535-D9A2-CD8D-65F7-F6155DB4C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9399" y="5497398"/>
            <a:ext cx="3226917" cy="93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513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A3BAD055-CD6E-A5CF-F934-8BC74E2991F3}"/>
              </a:ext>
            </a:extLst>
          </p:cNvPr>
          <p:cNvSpPr/>
          <p:nvPr/>
        </p:nvSpPr>
        <p:spPr>
          <a:xfrm>
            <a:off x="5106691" y="2176959"/>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elogramo 2">
            <a:extLst>
              <a:ext uri="{FF2B5EF4-FFF2-40B4-BE49-F238E27FC236}">
                <a16:creationId xmlns:a16="http://schemas.microsoft.com/office/drawing/2014/main" id="{9C408029-A5D6-2B18-2767-EBB2DA1A9E56}"/>
              </a:ext>
            </a:extLst>
          </p:cNvPr>
          <p:cNvSpPr>
            <a:spLocks noChangeAspect="1"/>
          </p:cNvSpPr>
          <p:nvPr/>
        </p:nvSpPr>
        <p:spPr>
          <a:xfrm>
            <a:off x="4992914" y="4830425"/>
            <a:ext cx="2048839" cy="435329"/>
          </a:xfrm>
          <a:prstGeom prst="parallelogram">
            <a:avLst>
              <a:gd name="adj" fmla="val 1204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rma libre: forma 14">
            <a:extLst>
              <a:ext uri="{FF2B5EF4-FFF2-40B4-BE49-F238E27FC236}">
                <a16:creationId xmlns:a16="http://schemas.microsoft.com/office/drawing/2014/main" id="{CEA1627C-B454-915B-C8A3-9AAC4BE766CD}"/>
              </a:ext>
            </a:extLst>
          </p:cNvPr>
          <p:cNvSpPr/>
          <p:nvPr/>
        </p:nvSpPr>
        <p:spPr>
          <a:xfrm>
            <a:off x="5166992" y="2868843"/>
            <a:ext cx="981155" cy="2204297"/>
          </a:xfrm>
          <a:custGeom>
            <a:avLst/>
            <a:gdLst>
              <a:gd name="connsiteX0" fmla="*/ 676058 w 1085526"/>
              <a:gd name="connsiteY0" fmla="*/ 1995714 h 1995714"/>
              <a:gd name="connsiteX1" fmla="*/ 930058 w 1085526"/>
              <a:gd name="connsiteY1" fmla="*/ 1683657 h 1995714"/>
              <a:gd name="connsiteX2" fmla="*/ 908287 w 1085526"/>
              <a:gd name="connsiteY2" fmla="*/ 1284514 h 1995714"/>
              <a:gd name="connsiteX3" fmla="*/ 393030 w 1085526"/>
              <a:gd name="connsiteY3" fmla="*/ 1066800 h 1995714"/>
              <a:gd name="connsiteX4" fmla="*/ 1144 w 1085526"/>
              <a:gd name="connsiteY4" fmla="*/ 718457 h 1995714"/>
              <a:gd name="connsiteX5" fmla="*/ 516401 w 1085526"/>
              <a:gd name="connsiteY5" fmla="*/ 537028 h 1995714"/>
              <a:gd name="connsiteX6" fmla="*/ 1017144 w 1085526"/>
              <a:gd name="connsiteY6" fmla="*/ 203200 h 1995714"/>
              <a:gd name="connsiteX7" fmla="*/ 1067944 w 1085526"/>
              <a:gd name="connsiteY7" fmla="*/ 0 h 19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526" h="1995714">
                <a:moveTo>
                  <a:pt x="676058" y="1995714"/>
                </a:moveTo>
                <a:cubicBezTo>
                  <a:pt x="783705" y="1898952"/>
                  <a:pt x="891353" y="1802190"/>
                  <a:pt x="930058" y="1683657"/>
                </a:cubicBezTo>
                <a:cubicBezTo>
                  <a:pt x="968763" y="1565124"/>
                  <a:pt x="997792" y="1387323"/>
                  <a:pt x="908287" y="1284514"/>
                </a:cubicBezTo>
                <a:cubicBezTo>
                  <a:pt x="818782" y="1181705"/>
                  <a:pt x="544220" y="1161143"/>
                  <a:pt x="393030" y="1066800"/>
                </a:cubicBezTo>
                <a:cubicBezTo>
                  <a:pt x="241840" y="972457"/>
                  <a:pt x="-19418" y="806752"/>
                  <a:pt x="1144" y="718457"/>
                </a:cubicBezTo>
                <a:cubicBezTo>
                  <a:pt x="21706" y="630162"/>
                  <a:pt x="347068" y="622904"/>
                  <a:pt x="516401" y="537028"/>
                </a:cubicBezTo>
                <a:cubicBezTo>
                  <a:pt x="685734" y="451152"/>
                  <a:pt x="925220" y="292705"/>
                  <a:pt x="1017144" y="203200"/>
                </a:cubicBezTo>
                <a:cubicBezTo>
                  <a:pt x="1109068" y="113695"/>
                  <a:pt x="1088506" y="56847"/>
                  <a:pt x="1067944" y="0"/>
                </a:cubicBez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u="sng" noProof="0" dirty="0"/>
              <a:t>9/17</a:t>
            </a:r>
          </a:p>
        </p:txBody>
      </p:sp>
      <p:cxnSp>
        <p:nvCxnSpPr>
          <p:cNvPr id="17" name="Conector recto de flecha 16">
            <a:extLst>
              <a:ext uri="{FF2B5EF4-FFF2-40B4-BE49-F238E27FC236}">
                <a16:creationId xmlns:a16="http://schemas.microsoft.com/office/drawing/2014/main" id="{31C7C658-7DED-4D6B-D0F3-7485CBE6C7AD}"/>
              </a:ext>
            </a:extLst>
          </p:cNvPr>
          <p:cNvCxnSpPr>
            <a:cxnSpLocks/>
          </p:cNvCxnSpPr>
          <p:nvPr/>
        </p:nvCxnSpPr>
        <p:spPr>
          <a:xfrm flipH="1">
            <a:off x="3707051" y="4054709"/>
            <a:ext cx="1608537" cy="39673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B4BFB11A-5E76-3250-46D9-CE14AFD80E76}"/>
              </a:ext>
            </a:extLst>
          </p:cNvPr>
          <p:cNvSpPr txBox="1"/>
          <p:nvPr/>
        </p:nvSpPr>
        <p:spPr>
          <a:xfrm>
            <a:off x="822153" y="4119557"/>
            <a:ext cx="4140867" cy="830997"/>
          </a:xfrm>
          <a:prstGeom prst="rect">
            <a:avLst/>
          </a:prstGeom>
          <a:noFill/>
        </p:spPr>
        <p:txBody>
          <a:bodyPr wrap="square" rtlCol="0">
            <a:spAutoFit/>
          </a:bodyPr>
          <a:lstStyle/>
          <a:p>
            <a:r>
              <a:rPr lang="en-US" sz="2400" dirty="0"/>
              <a:t>Scalar field with</a:t>
            </a:r>
          </a:p>
          <a:p>
            <a:r>
              <a:rPr lang="en-US" sz="2400" dirty="0"/>
              <a:t>potential </a:t>
            </a:r>
          </a:p>
        </p:txBody>
      </p:sp>
      <p:pic>
        <p:nvPicPr>
          <p:cNvPr id="30" name="Imagen 29">
            <a:extLst>
              <a:ext uri="{FF2B5EF4-FFF2-40B4-BE49-F238E27FC236}">
                <a16:creationId xmlns:a16="http://schemas.microsoft.com/office/drawing/2014/main" id="{82C31F70-3025-8471-4352-AE72D13E9318}"/>
              </a:ext>
            </a:extLst>
          </p:cNvPr>
          <p:cNvPicPr>
            <a:picLocks noChangeAspect="1"/>
          </p:cNvPicPr>
          <p:nvPr>
            <p:custDataLst>
              <p:tags r:id="rId1"/>
            </p:custDataLst>
          </p:nvPr>
        </p:nvPicPr>
        <p:blipFill>
          <a:blip r:embed="rId3"/>
          <a:stretch>
            <a:fillRect/>
          </a:stretch>
        </p:blipFill>
        <p:spPr>
          <a:xfrm>
            <a:off x="2464085" y="4581222"/>
            <a:ext cx="746553" cy="369953"/>
          </a:xfrm>
          <a:prstGeom prst="rect">
            <a:avLst/>
          </a:prstGeom>
        </p:spPr>
      </p:pic>
      <p:sp>
        <p:nvSpPr>
          <p:cNvPr id="6" name="CuadroTexto 5">
            <a:extLst>
              <a:ext uri="{FF2B5EF4-FFF2-40B4-BE49-F238E27FC236}">
                <a16:creationId xmlns:a16="http://schemas.microsoft.com/office/drawing/2014/main" id="{9533C5C0-851B-1001-28FE-F66E36713D3B}"/>
              </a:ext>
            </a:extLst>
          </p:cNvPr>
          <p:cNvSpPr txBox="1"/>
          <p:nvPr/>
        </p:nvSpPr>
        <p:spPr>
          <a:xfrm>
            <a:off x="9128226" y="1891015"/>
            <a:ext cx="4140867" cy="461665"/>
          </a:xfrm>
          <a:prstGeom prst="rect">
            <a:avLst/>
          </a:prstGeom>
          <a:noFill/>
        </p:spPr>
        <p:txBody>
          <a:bodyPr wrap="square" rtlCol="0">
            <a:spAutoFit/>
          </a:bodyPr>
          <a:lstStyle/>
          <a:p>
            <a:r>
              <a:rPr lang="en-US" sz="2400" dirty="0"/>
              <a:t>Phase transitions</a:t>
            </a:r>
          </a:p>
        </p:txBody>
      </p:sp>
      <p:sp>
        <p:nvSpPr>
          <p:cNvPr id="10" name="Paralelogramo 9">
            <a:extLst>
              <a:ext uri="{FF2B5EF4-FFF2-40B4-BE49-F238E27FC236}">
                <a16:creationId xmlns:a16="http://schemas.microsoft.com/office/drawing/2014/main" id="{2EFD1B78-E784-0202-7841-543F8A15B922}"/>
              </a:ext>
            </a:extLst>
          </p:cNvPr>
          <p:cNvSpPr/>
          <p:nvPr/>
        </p:nvSpPr>
        <p:spPr>
          <a:xfrm>
            <a:off x="4151085" y="2176960"/>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rma libre: forma 10">
            <a:extLst>
              <a:ext uri="{FF2B5EF4-FFF2-40B4-BE49-F238E27FC236}">
                <a16:creationId xmlns:a16="http://schemas.microsoft.com/office/drawing/2014/main" id="{EACA5736-5B7F-EB12-D1CA-13A02C592F47}"/>
              </a:ext>
            </a:extLst>
          </p:cNvPr>
          <p:cNvSpPr/>
          <p:nvPr/>
        </p:nvSpPr>
        <p:spPr>
          <a:xfrm>
            <a:off x="4151085" y="2967926"/>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a libre: forma 11">
            <a:extLst>
              <a:ext uri="{FF2B5EF4-FFF2-40B4-BE49-F238E27FC236}">
                <a16:creationId xmlns:a16="http://schemas.microsoft.com/office/drawing/2014/main" id="{96ADD350-47B5-D858-81FF-58E98975CDEF}"/>
              </a:ext>
            </a:extLst>
          </p:cNvPr>
          <p:cNvSpPr/>
          <p:nvPr/>
        </p:nvSpPr>
        <p:spPr>
          <a:xfrm flipH="1">
            <a:off x="6980394" y="2201541"/>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elogramo 12">
            <a:extLst>
              <a:ext uri="{FF2B5EF4-FFF2-40B4-BE49-F238E27FC236}">
                <a16:creationId xmlns:a16="http://schemas.microsoft.com/office/drawing/2014/main" id="{6F90B995-5F95-43A8-B6BA-68054B770DD7}"/>
              </a:ext>
            </a:extLst>
          </p:cNvPr>
          <p:cNvSpPr>
            <a:spLocks noChangeAspect="1"/>
          </p:cNvSpPr>
          <p:nvPr/>
        </p:nvSpPr>
        <p:spPr>
          <a:xfrm>
            <a:off x="5044689" y="5523668"/>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rma libre: forma 13">
            <a:extLst>
              <a:ext uri="{FF2B5EF4-FFF2-40B4-BE49-F238E27FC236}">
                <a16:creationId xmlns:a16="http://schemas.microsoft.com/office/drawing/2014/main" id="{A71DCCF6-4F2E-65F7-8F80-2810BB2BACA9}"/>
              </a:ext>
            </a:extLst>
          </p:cNvPr>
          <p:cNvSpPr/>
          <p:nvPr/>
        </p:nvSpPr>
        <p:spPr>
          <a:xfrm flipH="1">
            <a:off x="6502767" y="2967989"/>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Links, Feynman Diagram Library - List of Diagrams">
            <a:extLst>
              <a:ext uri="{FF2B5EF4-FFF2-40B4-BE49-F238E27FC236}">
                <a16:creationId xmlns:a16="http://schemas.microsoft.com/office/drawing/2014/main" id="{358FA98B-7CA1-071F-A54A-D1509A129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22384">
            <a:off x="4805565" y="2389450"/>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inks, Feynman Diagram Library - List of Diagrams">
            <a:extLst>
              <a:ext uri="{FF2B5EF4-FFF2-40B4-BE49-F238E27FC236}">
                <a16:creationId xmlns:a16="http://schemas.microsoft.com/office/drawing/2014/main" id="{3D030367-0899-5568-A777-484880AEA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18258">
            <a:off x="5586763" y="2385733"/>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inks, Feynman Diagram Library - List of Diagrams">
            <a:extLst>
              <a:ext uri="{FF2B5EF4-FFF2-40B4-BE49-F238E27FC236}">
                <a16:creationId xmlns:a16="http://schemas.microsoft.com/office/drawing/2014/main" id="{E66FC2FC-CED7-3535-CF51-31BD559EF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99361">
            <a:off x="6358072" y="2327679"/>
            <a:ext cx="632817" cy="45355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recto de flecha 4">
            <a:extLst>
              <a:ext uri="{FF2B5EF4-FFF2-40B4-BE49-F238E27FC236}">
                <a16:creationId xmlns:a16="http://schemas.microsoft.com/office/drawing/2014/main" id="{B5C6A81A-3582-9A1D-807C-E66B26A9ACA3}"/>
              </a:ext>
            </a:extLst>
          </p:cNvPr>
          <p:cNvCxnSpPr>
            <a:cxnSpLocks/>
          </p:cNvCxnSpPr>
          <p:nvPr/>
        </p:nvCxnSpPr>
        <p:spPr>
          <a:xfrm flipV="1">
            <a:off x="6828680" y="2233944"/>
            <a:ext cx="2147832" cy="1559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4935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rma libre: forma 20">
            <a:extLst>
              <a:ext uri="{FF2B5EF4-FFF2-40B4-BE49-F238E27FC236}">
                <a16:creationId xmlns:a16="http://schemas.microsoft.com/office/drawing/2014/main" id="{CADDE24F-89CA-9DDA-BDAD-DF6C35C39468}"/>
              </a:ext>
            </a:extLst>
          </p:cNvPr>
          <p:cNvSpPr/>
          <p:nvPr/>
        </p:nvSpPr>
        <p:spPr>
          <a:xfrm>
            <a:off x="1753891" y="1901188"/>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elogramo 2">
            <a:extLst>
              <a:ext uri="{FF2B5EF4-FFF2-40B4-BE49-F238E27FC236}">
                <a16:creationId xmlns:a16="http://schemas.microsoft.com/office/drawing/2014/main" id="{9C408029-A5D6-2B18-2767-EBB2DA1A9E56}"/>
              </a:ext>
            </a:extLst>
          </p:cNvPr>
          <p:cNvSpPr>
            <a:spLocks noChangeAspect="1"/>
          </p:cNvSpPr>
          <p:nvPr/>
        </p:nvSpPr>
        <p:spPr>
          <a:xfrm>
            <a:off x="1640113" y="4395096"/>
            <a:ext cx="2048839" cy="435329"/>
          </a:xfrm>
          <a:prstGeom prst="parallelogram">
            <a:avLst>
              <a:gd name="adj" fmla="val 1204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rma libre: forma 14">
            <a:extLst>
              <a:ext uri="{FF2B5EF4-FFF2-40B4-BE49-F238E27FC236}">
                <a16:creationId xmlns:a16="http://schemas.microsoft.com/office/drawing/2014/main" id="{CEA1627C-B454-915B-C8A3-9AAC4BE766CD}"/>
              </a:ext>
            </a:extLst>
          </p:cNvPr>
          <p:cNvSpPr/>
          <p:nvPr/>
        </p:nvSpPr>
        <p:spPr>
          <a:xfrm>
            <a:off x="2146335" y="2664953"/>
            <a:ext cx="1085526" cy="1995714"/>
          </a:xfrm>
          <a:custGeom>
            <a:avLst/>
            <a:gdLst>
              <a:gd name="connsiteX0" fmla="*/ 676058 w 1085526"/>
              <a:gd name="connsiteY0" fmla="*/ 1995714 h 1995714"/>
              <a:gd name="connsiteX1" fmla="*/ 930058 w 1085526"/>
              <a:gd name="connsiteY1" fmla="*/ 1683657 h 1995714"/>
              <a:gd name="connsiteX2" fmla="*/ 908287 w 1085526"/>
              <a:gd name="connsiteY2" fmla="*/ 1284514 h 1995714"/>
              <a:gd name="connsiteX3" fmla="*/ 393030 w 1085526"/>
              <a:gd name="connsiteY3" fmla="*/ 1066800 h 1995714"/>
              <a:gd name="connsiteX4" fmla="*/ 1144 w 1085526"/>
              <a:gd name="connsiteY4" fmla="*/ 718457 h 1995714"/>
              <a:gd name="connsiteX5" fmla="*/ 516401 w 1085526"/>
              <a:gd name="connsiteY5" fmla="*/ 537028 h 1995714"/>
              <a:gd name="connsiteX6" fmla="*/ 1017144 w 1085526"/>
              <a:gd name="connsiteY6" fmla="*/ 203200 h 1995714"/>
              <a:gd name="connsiteX7" fmla="*/ 1067944 w 1085526"/>
              <a:gd name="connsiteY7" fmla="*/ 0 h 19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526" h="1995714">
                <a:moveTo>
                  <a:pt x="676058" y="1995714"/>
                </a:moveTo>
                <a:cubicBezTo>
                  <a:pt x="783705" y="1898952"/>
                  <a:pt x="891353" y="1802190"/>
                  <a:pt x="930058" y="1683657"/>
                </a:cubicBezTo>
                <a:cubicBezTo>
                  <a:pt x="968763" y="1565124"/>
                  <a:pt x="997792" y="1387323"/>
                  <a:pt x="908287" y="1284514"/>
                </a:cubicBezTo>
                <a:cubicBezTo>
                  <a:pt x="818782" y="1181705"/>
                  <a:pt x="544220" y="1161143"/>
                  <a:pt x="393030" y="1066800"/>
                </a:cubicBezTo>
                <a:cubicBezTo>
                  <a:pt x="241840" y="972457"/>
                  <a:pt x="-19418" y="806752"/>
                  <a:pt x="1144" y="718457"/>
                </a:cubicBezTo>
                <a:cubicBezTo>
                  <a:pt x="21706" y="630162"/>
                  <a:pt x="347068" y="622904"/>
                  <a:pt x="516401" y="537028"/>
                </a:cubicBezTo>
                <a:cubicBezTo>
                  <a:pt x="685734" y="451152"/>
                  <a:pt x="925220" y="292705"/>
                  <a:pt x="1017144" y="203200"/>
                </a:cubicBezTo>
                <a:cubicBezTo>
                  <a:pt x="1109068" y="113695"/>
                  <a:pt x="1088506" y="56847"/>
                  <a:pt x="1067944" y="0"/>
                </a:cubicBez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dirty="0"/>
              <a:t>10/17</a:t>
            </a:r>
          </a:p>
        </p:txBody>
      </p:sp>
      <p:sp>
        <p:nvSpPr>
          <p:cNvPr id="16" name="Paralelogramo 15">
            <a:extLst>
              <a:ext uri="{FF2B5EF4-FFF2-40B4-BE49-F238E27FC236}">
                <a16:creationId xmlns:a16="http://schemas.microsoft.com/office/drawing/2014/main" id="{FE3133E6-0C6B-1E2A-9D9A-545D87A91EF5}"/>
              </a:ext>
            </a:extLst>
          </p:cNvPr>
          <p:cNvSpPr/>
          <p:nvPr/>
        </p:nvSpPr>
        <p:spPr>
          <a:xfrm>
            <a:off x="798285" y="1901189"/>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rma libre: forma 17">
            <a:extLst>
              <a:ext uri="{FF2B5EF4-FFF2-40B4-BE49-F238E27FC236}">
                <a16:creationId xmlns:a16="http://schemas.microsoft.com/office/drawing/2014/main" id="{E3F8D841-B5D7-3CF9-737F-05ABF48EA457}"/>
              </a:ext>
            </a:extLst>
          </p:cNvPr>
          <p:cNvSpPr/>
          <p:nvPr/>
        </p:nvSpPr>
        <p:spPr>
          <a:xfrm>
            <a:off x="798285" y="2692155"/>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a libre: forma 18">
            <a:extLst>
              <a:ext uri="{FF2B5EF4-FFF2-40B4-BE49-F238E27FC236}">
                <a16:creationId xmlns:a16="http://schemas.microsoft.com/office/drawing/2014/main" id="{3F132F85-2904-5BF8-12B1-FA01EEE50CBC}"/>
              </a:ext>
            </a:extLst>
          </p:cNvPr>
          <p:cNvSpPr/>
          <p:nvPr/>
        </p:nvSpPr>
        <p:spPr>
          <a:xfrm flipH="1">
            <a:off x="3627594" y="1925770"/>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1" descr="Links, Feynman Diagram Library - List of Diagrams">
            <a:extLst>
              <a:ext uri="{FF2B5EF4-FFF2-40B4-BE49-F238E27FC236}">
                <a16:creationId xmlns:a16="http://schemas.microsoft.com/office/drawing/2014/main" id="{D2DE5B32-5477-A2FF-3237-D21860118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22384">
            <a:off x="1452765" y="2113679"/>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2" descr="Links, Feynman Diagram Library - List of Diagrams">
            <a:extLst>
              <a:ext uri="{FF2B5EF4-FFF2-40B4-BE49-F238E27FC236}">
                <a16:creationId xmlns:a16="http://schemas.microsoft.com/office/drawing/2014/main" id="{DCD1AF36-DA8E-CFD3-5378-797E32262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18258">
            <a:off x="2233963" y="2109962"/>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3" descr="Links, Feynman Diagram Library - List of Diagrams">
            <a:extLst>
              <a:ext uri="{FF2B5EF4-FFF2-40B4-BE49-F238E27FC236}">
                <a16:creationId xmlns:a16="http://schemas.microsoft.com/office/drawing/2014/main" id="{6483FFA5-2CA5-C628-6DED-0C572930E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99361">
            <a:off x="3005272" y="2051908"/>
            <a:ext cx="632817" cy="453551"/>
          </a:xfrm>
          <a:prstGeom prst="rect">
            <a:avLst/>
          </a:prstGeom>
          <a:noFill/>
          <a:extLst>
            <a:ext uri="{909E8E84-426E-40DD-AFC4-6F175D3DCCD1}">
              <a14:hiddenFill xmlns:a14="http://schemas.microsoft.com/office/drawing/2010/main">
                <a:solidFill>
                  <a:srgbClr val="FFFFFF"/>
                </a:solidFill>
              </a14:hiddenFill>
            </a:ext>
          </a:extLst>
        </p:spPr>
      </p:pic>
      <p:sp>
        <p:nvSpPr>
          <p:cNvPr id="7" name="Paralelogramo 6">
            <a:extLst>
              <a:ext uri="{FF2B5EF4-FFF2-40B4-BE49-F238E27FC236}">
                <a16:creationId xmlns:a16="http://schemas.microsoft.com/office/drawing/2014/main" id="{6A5A76D2-70F5-02F5-D8C4-DC08D78787FB}"/>
              </a:ext>
            </a:extLst>
          </p:cNvPr>
          <p:cNvSpPr>
            <a:spLocks noChangeAspect="1"/>
          </p:cNvSpPr>
          <p:nvPr/>
        </p:nvSpPr>
        <p:spPr>
          <a:xfrm>
            <a:off x="1691889" y="5247897"/>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42FDFEAF-9430-7C53-DA2B-7A180055AD63}"/>
              </a:ext>
            </a:extLst>
          </p:cNvPr>
          <p:cNvSpPr/>
          <p:nvPr/>
        </p:nvSpPr>
        <p:spPr>
          <a:xfrm>
            <a:off x="10559145" y="2580142"/>
            <a:ext cx="1081314" cy="3191057"/>
          </a:xfrm>
          <a:prstGeom prst="rect">
            <a:avLst/>
          </a:prstGeom>
          <a:solidFill>
            <a:srgbClr val="373737"/>
          </a:solidFill>
          <a:ln>
            <a:solidFill>
              <a:srgbClr val="373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ector recto de flecha 7">
            <a:extLst>
              <a:ext uri="{FF2B5EF4-FFF2-40B4-BE49-F238E27FC236}">
                <a16:creationId xmlns:a16="http://schemas.microsoft.com/office/drawing/2014/main" id="{3B08A811-C97D-2F56-9614-9B1560851B35}"/>
              </a:ext>
            </a:extLst>
          </p:cNvPr>
          <p:cNvCxnSpPr/>
          <p:nvPr/>
        </p:nvCxnSpPr>
        <p:spPr>
          <a:xfrm flipV="1">
            <a:off x="3868057" y="4109124"/>
            <a:ext cx="0" cy="57058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C68D3AB0-76A1-1A7C-F392-508B8E4F8A33}"/>
              </a:ext>
            </a:extLst>
          </p:cNvPr>
          <p:cNvSpPr txBox="1"/>
          <p:nvPr/>
        </p:nvSpPr>
        <p:spPr>
          <a:xfrm>
            <a:off x="4706019" y="2124217"/>
            <a:ext cx="6520655" cy="2930610"/>
          </a:xfrm>
          <a:prstGeom prst="rect">
            <a:avLst/>
          </a:prstGeom>
          <a:noFill/>
        </p:spPr>
        <p:txBody>
          <a:bodyPr wrap="square" rtlCol="0">
            <a:spAutoFit/>
          </a:bodyPr>
          <a:lstStyle/>
          <a:p>
            <a:pPr marL="342900" indent="-342900">
              <a:lnSpc>
                <a:spcPct val="200000"/>
              </a:lnSpc>
              <a:buFont typeface="+mj-lt"/>
              <a:buAutoNum type="arabicPeriod"/>
            </a:pPr>
            <a:r>
              <a:rPr lang="en-US" sz="2400" dirty="0"/>
              <a:t>Construct different black brane solutions</a:t>
            </a:r>
          </a:p>
          <a:p>
            <a:pPr marL="342900" indent="-342900">
              <a:lnSpc>
                <a:spcPct val="200000"/>
              </a:lnSpc>
              <a:buFont typeface="+mj-lt"/>
              <a:buAutoNum type="arabicPeriod"/>
            </a:pPr>
            <a:r>
              <a:rPr lang="en-US" sz="2400" dirty="0"/>
              <a:t>Solve the EE+KG</a:t>
            </a:r>
          </a:p>
          <a:p>
            <a:pPr marL="342900" indent="-342900">
              <a:lnSpc>
                <a:spcPct val="200000"/>
              </a:lnSpc>
              <a:buFont typeface="+mj-lt"/>
              <a:buAutoNum type="arabicPeriod"/>
            </a:pPr>
            <a:endParaRPr lang="en-US" sz="2400" dirty="0"/>
          </a:p>
          <a:p>
            <a:pPr marL="342900" indent="-342900">
              <a:lnSpc>
                <a:spcPct val="200000"/>
              </a:lnSpc>
              <a:buFont typeface="+mj-lt"/>
              <a:buAutoNum type="arabicPeriod"/>
            </a:pPr>
            <a:r>
              <a:rPr lang="en-US" sz="2400" dirty="0"/>
              <a:t>Read off the thermodynamics as  </a:t>
            </a:r>
            <a:r>
              <a:rPr lang="en-US" sz="2400" dirty="0" err="1"/>
              <a:t>b.c.</a:t>
            </a:r>
            <a:endParaRPr lang="en-US" sz="2400" dirty="0"/>
          </a:p>
        </p:txBody>
      </p:sp>
      <p:sp>
        <p:nvSpPr>
          <p:cNvPr id="20" name="Forma libre: forma 19">
            <a:extLst>
              <a:ext uri="{FF2B5EF4-FFF2-40B4-BE49-F238E27FC236}">
                <a16:creationId xmlns:a16="http://schemas.microsoft.com/office/drawing/2014/main" id="{2BC4693F-95E4-B2BD-DE1E-302442E070DD}"/>
              </a:ext>
            </a:extLst>
          </p:cNvPr>
          <p:cNvSpPr/>
          <p:nvPr/>
        </p:nvSpPr>
        <p:spPr>
          <a:xfrm flipH="1">
            <a:off x="3149967" y="2692218"/>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6E1DEE60-65D1-A1D4-2161-D1F9A0F9E16F}"/>
              </a:ext>
            </a:extLst>
          </p:cNvPr>
          <p:cNvPicPr>
            <a:picLocks noChangeAspect="1"/>
          </p:cNvPicPr>
          <p:nvPr>
            <p:custDataLst>
              <p:tags r:id="rId1"/>
            </p:custDataLst>
          </p:nvPr>
        </p:nvPicPr>
        <p:blipFill>
          <a:blip r:embed="rId4"/>
          <a:stretch>
            <a:fillRect/>
          </a:stretch>
        </p:blipFill>
        <p:spPr>
          <a:xfrm>
            <a:off x="5095022" y="3733051"/>
            <a:ext cx="5582069" cy="693017"/>
          </a:xfrm>
          <a:prstGeom prst="rect">
            <a:avLst/>
          </a:prstGeom>
        </p:spPr>
      </p:pic>
    </p:spTree>
    <p:extLst>
      <p:ext uri="{BB962C8B-B14F-4D97-AF65-F5344CB8AC3E}">
        <p14:creationId xmlns:p14="http://schemas.microsoft.com/office/powerpoint/2010/main" val="383531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Gráfico 42">
            <a:extLst>
              <a:ext uri="{FF2B5EF4-FFF2-40B4-BE49-F238E27FC236}">
                <a16:creationId xmlns:a16="http://schemas.microsoft.com/office/drawing/2014/main" id="{AA5CB54B-5AC8-3E8B-27C5-FC988DBC8B77}"/>
              </a:ext>
            </a:extLst>
          </p:cNvPr>
          <p:cNvGraphicFramePr/>
          <p:nvPr>
            <p:extLst>
              <p:ext uri="{D42A27DB-BD31-4B8C-83A1-F6EECF244321}">
                <p14:modId xmlns:p14="http://schemas.microsoft.com/office/powerpoint/2010/main" val="1943153852"/>
              </p:ext>
            </p:extLst>
          </p:nvPr>
        </p:nvGraphicFramePr>
        <p:xfrm>
          <a:off x="5845075" y="1668236"/>
          <a:ext cx="6000473" cy="4397601"/>
        </p:xfrm>
        <a:graphic>
          <a:graphicData uri="http://schemas.openxmlformats.org/drawingml/2006/chart">
            <c:chart xmlns:c="http://schemas.openxmlformats.org/drawingml/2006/chart" xmlns:r="http://schemas.openxmlformats.org/officeDocument/2006/relationships" r:id="rId4"/>
          </a:graphicData>
        </a:graphic>
      </p:graphicFrame>
      <p:sp>
        <p:nvSpPr>
          <p:cNvPr id="21" name="Forma libre: forma 20">
            <a:extLst>
              <a:ext uri="{FF2B5EF4-FFF2-40B4-BE49-F238E27FC236}">
                <a16:creationId xmlns:a16="http://schemas.microsoft.com/office/drawing/2014/main" id="{CADDE24F-89CA-9DDA-BDAD-DF6C35C39468}"/>
              </a:ext>
            </a:extLst>
          </p:cNvPr>
          <p:cNvSpPr/>
          <p:nvPr/>
        </p:nvSpPr>
        <p:spPr>
          <a:xfrm>
            <a:off x="1753891" y="1901188"/>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elogramo 2">
            <a:extLst>
              <a:ext uri="{FF2B5EF4-FFF2-40B4-BE49-F238E27FC236}">
                <a16:creationId xmlns:a16="http://schemas.microsoft.com/office/drawing/2014/main" id="{9C408029-A5D6-2B18-2767-EBB2DA1A9E56}"/>
              </a:ext>
            </a:extLst>
          </p:cNvPr>
          <p:cNvSpPr>
            <a:spLocks noChangeAspect="1"/>
          </p:cNvSpPr>
          <p:nvPr/>
        </p:nvSpPr>
        <p:spPr>
          <a:xfrm>
            <a:off x="1392012" y="3028783"/>
            <a:ext cx="2515457" cy="534474"/>
          </a:xfrm>
          <a:prstGeom prst="parallelogram">
            <a:avLst>
              <a:gd name="adj" fmla="val 1204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rma libre: forma 14">
            <a:extLst>
              <a:ext uri="{FF2B5EF4-FFF2-40B4-BE49-F238E27FC236}">
                <a16:creationId xmlns:a16="http://schemas.microsoft.com/office/drawing/2014/main" id="{CEA1627C-B454-915B-C8A3-9AAC4BE766CD}"/>
              </a:ext>
            </a:extLst>
          </p:cNvPr>
          <p:cNvSpPr/>
          <p:nvPr/>
        </p:nvSpPr>
        <p:spPr>
          <a:xfrm>
            <a:off x="2146335" y="2664953"/>
            <a:ext cx="975036" cy="791029"/>
          </a:xfrm>
          <a:custGeom>
            <a:avLst/>
            <a:gdLst>
              <a:gd name="connsiteX0" fmla="*/ 676058 w 1085526"/>
              <a:gd name="connsiteY0" fmla="*/ 1995714 h 1995714"/>
              <a:gd name="connsiteX1" fmla="*/ 930058 w 1085526"/>
              <a:gd name="connsiteY1" fmla="*/ 1683657 h 1995714"/>
              <a:gd name="connsiteX2" fmla="*/ 908287 w 1085526"/>
              <a:gd name="connsiteY2" fmla="*/ 1284514 h 1995714"/>
              <a:gd name="connsiteX3" fmla="*/ 393030 w 1085526"/>
              <a:gd name="connsiteY3" fmla="*/ 1066800 h 1995714"/>
              <a:gd name="connsiteX4" fmla="*/ 1144 w 1085526"/>
              <a:gd name="connsiteY4" fmla="*/ 718457 h 1995714"/>
              <a:gd name="connsiteX5" fmla="*/ 516401 w 1085526"/>
              <a:gd name="connsiteY5" fmla="*/ 537028 h 1995714"/>
              <a:gd name="connsiteX6" fmla="*/ 1017144 w 1085526"/>
              <a:gd name="connsiteY6" fmla="*/ 203200 h 1995714"/>
              <a:gd name="connsiteX7" fmla="*/ 1067944 w 1085526"/>
              <a:gd name="connsiteY7" fmla="*/ 0 h 19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526" h="1995714">
                <a:moveTo>
                  <a:pt x="676058" y="1995714"/>
                </a:moveTo>
                <a:cubicBezTo>
                  <a:pt x="783705" y="1898952"/>
                  <a:pt x="891353" y="1802190"/>
                  <a:pt x="930058" y="1683657"/>
                </a:cubicBezTo>
                <a:cubicBezTo>
                  <a:pt x="968763" y="1565124"/>
                  <a:pt x="997792" y="1387323"/>
                  <a:pt x="908287" y="1284514"/>
                </a:cubicBezTo>
                <a:cubicBezTo>
                  <a:pt x="818782" y="1181705"/>
                  <a:pt x="544220" y="1161143"/>
                  <a:pt x="393030" y="1066800"/>
                </a:cubicBezTo>
                <a:cubicBezTo>
                  <a:pt x="241840" y="972457"/>
                  <a:pt x="-19418" y="806752"/>
                  <a:pt x="1144" y="718457"/>
                </a:cubicBezTo>
                <a:cubicBezTo>
                  <a:pt x="21706" y="630162"/>
                  <a:pt x="347068" y="622904"/>
                  <a:pt x="516401" y="537028"/>
                </a:cubicBezTo>
                <a:cubicBezTo>
                  <a:pt x="685734" y="451152"/>
                  <a:pt x="925220" y="292705"/>
                  <a:pt x="1017144" y="203200"/>
                </a:cubicBezTo>
                <a:cubicBezTo>
                  <a:pt x="1109068" y="113695"/>
                  <a:pt x="1088506" y="56847"/>
                  <a:pt x="1067944" y="0"/>
                </a:cubicBez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dirty="0"/>
              <a:t>10/17</a:t>
            </a:r>
            <a:endParaRPr lang="es-ES" noProof="0" dirty="0"/>
          </a:p>
        </p:txBody>
      </p:sp>
      <p:sp>
        <p:nvSpPr>
          <p:cNvPr id="16" name="Paralelogramo 15">
            <a:extLst>
              <a:ext uri="{FF2B5EF4-FFF2-40B4-BE49-F238E27FC236}">
                <a16:creationId xmlns:a16="http://schemas.microsoft.com/office/drawing/2014/main" id="{FE3133E6-0C6B-1E2A-9D9A-545D87A91EF5}"/>
              </a:ext>
            </a:extLst>
          </p:cNvPr>
          <p:cNvSpPr/>
          <p:nvPr/>
        </p:nvSpPr>
        <p:spPr>
          <a:xfrm>
            <a:off x="798285" y="1901189"/>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rma libre: forma 17">
            <a:extLst>
              <a:ext uri="{FF2B5EF4-FFF2-40B4-BE49-F238E27FC236}">
                <a16:creationId xmlns:a16="http://schemas.microsoft.com/office/drawing/2014/main" id="{E3F8D841-B5D7-3CF9-737F-05ABF48EA457}"/>
              </a:ext>
            </a:extLst>
          </p:cNvPr>
          <p:cNvSpPr/>
          <p:nvPr/>
        </p:nvSpPr>
        <p:spPr>
          <a:xfrm>
            <a:off x="798285" y="2692155"/>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a libre: forma 18">
            <a:extLst>
              <a:ext uri="{FF2B5EF4-FFF2-40B4-BE49-F238E27FC236}">
                <a16:creationId xmlns:a16="http://schemas.microsoft.com/office/drawing/2014/main" id="{3F132F85-2904-5BF8-12B1-FA01EEE50CBC}"/>
              </a:ext>
            </a:extLst>
          </p:cNvPr>
          <p:cNvSpPr/>
          <p:nvPr/>
        </p:nvSpPr>
        <p:spPr>
          <a:xfrm flipH="1">
            <a:off x="3627594" y="1925770"/>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1" descr="Links, Feynman Diagram Library - List of Diagrams">
            <a:extLst>
              <a:ext uri="{FF2B5EF4-FFF2-40B4-BE49-F238E27FC236}">
                <a16:creationId xmlns:a16="http://schemas.microsoft.com/office/drawing/2014/main" id="{D2DE5B32-5477-A2FF-3237-D21860118F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2384">
            <a:off x="1452765" y="2113679"/>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2" descr="Links, Feynman Diagram Library - List of Diagrams">
            <a:extLst>
              <a:ext uri="{FF2B5EF4-FFF2-40B4-BE49-F238E27FC236}">
                <a16:creationId xmlns:a16="http://schemas.microsoft.com/office/drawing/2014/main" id="{DCD1AF36-DA8E-CFD3-5378-797E32262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18258">
            <a:off x="2233963" y="2109962"/>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3" descr="Links, Feynman Diagram Library - List of Diagrams">
            <a:extLst>
              <a:ext uri="{FF2B5EF4-FFF2-40B4-BE49-F238E27FC236}">
                <a16:creationId xmlns:a16="http://schemas.microsoft.com/office/drawing/2014/main" id="{6483FFA5-2CA5-C628-6DED-0C572930E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99361">
            <a:off x="3005272" y="2051908"/>
            <a:ext cx="632817" cy="453551"/>
          </a:xfrm>
          <a:prstGeom prst="rect">
            <a:avLst/>
          </a:prstGeom>
          <a:noFill/>
          <a:extLst>
            <a:ext uri="{909E8E84-426E-40DD-AFC4-6F175D3DCCD1}">
              <a14:hiddenFill xmlns:a14="http://schemas.microsoft.com/office/drawing/2010/main">
                <a:solidFill>
                  <a:srgbClr val="FFFFFF"/>
                </a:solidFill>
              </a14:hiddenFill>
            </a:ext>
          </a:extLst>
        </p:spPr>
      </p:pic>
      <p:sp>
        <p:nvSpPr>
          <p:cNvPr id="7" name="Paralelogramo 6">
            <a:extLst>
              <a:ext uri="{FF2B5EF4-FFF2-40B4-BE49-F238E27FC236}">
                <a16:creationId xmlns:a16="http://schemas.microsoft.com/office/drawing/2014/main" id="{6A5A76D2-70F5-02F5-D8C4-DC08D78787FB}"/>
              </a:ext>
            </a:extLst>
          </p:cNvPr>
          <p:cNvSpPr>
            <a:spLocks noChangeAspect="1"/>
          </p:cNvSpPr>
          <p:nvPr/>
        </p:nvSpPr>
        <p:spPr>
          <a:xfrm>
            <a:off x="1691889" y="5247897"/>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42FDFEAF-9430-7C53-DA2B-7A180055AD63}"/>
              </a:ext>
            </a:extLst>
          </p:cNvPr>
          <p:cNvSpPr/>
          <p:nvPr/>
        </p:nvSpPr>
        <p:spPr>
          <a:xfrm rot="15854144">
            <a:off x="7351257" y="2187262"/>
            <a:ext cx="2055552" cy="4735760"/>
          </a:xfrm>
          <a:prstGeom prst="rect">
            <a:avLst/>
          </a:prstGeom>
          <a:solidFill>
            <a:srgbClr val="373737"/>
          </a:solidFill>
          <a:ln>
            <a:solidFill>
              <a:srgbClr val="373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ector recto de flecha 10">
            <a:extLst>
              <a:ext uri="{FF2B5EF4-FFF2-40B4-BE49-F238E27FC236}">
                <a16:creationId xmlns:a16="http://schemas.microsoft.com/office/drawing/2014/main" id="{A1D73ECE-EF69-F03B-2C56-CBB2F23EAF7B}"/>
              </a:ext>
            </a:extLst>
          </p:cNvPr>
          <p:cNvCxnSpPr/>
          <p:nvPr/>
        </p:nvCxnSpPr>
        <p:spPr>
          <a:xfrm flipV="1">
            <a:off x="6226628" y="1856846"/>
            <a:ext cx="0" cy="3708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E722FD30-553B-F241-AD4F-039898871D54}"/>
              </a:ext>
            </a:extLst>
          </p:cNvPr>
          <p:cNvCxnSpPr>
            <a:cxnSpLocks/>
          </p:cNvCxnSpPr>
          <p:nvPr/>
        </p:nvCxnSpPr>
        <p:spPr>
          <a:xfrm flipV="1">
            <a:off x="5660571" y="5283200"/>
            <a:ext cx="5116286" cy="35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Imagen 29">
            <a:extLst>
              <a:ext uri="{FF2B5EF4-FFF2-40B4-BE49-F238E27FC236}">
                <a16:creationId xmlns:a16="http://schemas.microsoft.com/office/drawing/2014/main" id="{0584457F-B299-D1FA-635C-B5A4A0F0AC26}"/>
              </a:ext>
            </a:extLst>
          </p:cNvPr>
          <p:cNvPicPr>
            <a:picLocks noChangeAspect="1"/>
          </p:cNvPicPr>
          <p:nvPr>
            <p:custDataLst>
              <p:tags r:id="rId1"/>
            </p:custDataLst>
          </p:nvPr>
        </p:nvPicPr>
        <p:blipFill>
          <a:blip r:embed="rId6"/>
          <a:stretch>
            <a:fillRect/>
          </a:stretch>
        </p:blipFill>
        <p:spPr>
          <a:xfrm>
            <a:off x="10011343" y="5457937"/>
            <a:ext cx="282797" cy="277836"/>
          </a:xfrm>
          <a:prstGeom prst="rect">
            <a:avLst/>
          </a:prstGeom>
        </p:spPr>
      </p:pic>
      <p:pic>
        <p:nvPicPr>
          <p:cNvPr id="33" name="Imagen 32">
            <a:extLst>
              <a:ext uri="{FF2B5EF4-FFF2-40B4-BE49-F238E27FC236}">
                <a16:creationId xmlns:a16="http://schemas.microsoft.com/office/drawing/2014/main" id="{B3691605-DEB5-20AC-44CE-03FF8DB14DB4}"/>
              </a:ext>
            </a:extLst>
          </p:cNvPr>
          <p:cNvPicPr>
            <a:picLocks noChangeAspect="1"/>
          </p:cNvPicPr>
          <p:nvPr>
            <p:custDataLst>
              <p:tags r:id="rId2"/>
            </p:custDataLst>
          </p:nvPr>
        </p:nvPicPr>
        <p:blipFill>
          <a:blip r:embed="rId7"/>
          <a:stretch>
            <a:fillRect/>
          </a:stretch>
        </p:blipFill>
        <p:spPr>
          <a:xfrm>
            <a:off x="5696598" y="2184866"/>
            <a:ext cx="247001" cy="303741"/>
          </a:xfrm>
          <a:prstGeom prst="rect">
            <a:avLst/>
          </a:prstGeom>
        </p:spPr>
      </p:pic>
      <p:sp>
        <p:nvSpPr>
          <p:cNvPr id="20" name="Forma libre: forma 19">
            <a:extLst>
              <a:ext uri="{FF2B5EF4-FFF2-40B4-BE49-F238E27FC236}">
                <a16:creationId xmlns:a16="http://schemas.microsoft.com/office/drawing/2014/main" id="{2BC4693F-95E4-B2BD-DE1E-302442E070DD}"/>
              </a:ext>
            </a:extLst>
          </p:cNvPr>
          <p:cNvSpPr/>
          <p:nvPr/>
        </p:nvSpPr>
        <p:spPr>
          <a:xfrm flipH="1">
            <a:off x="3149967" y="2692218"/>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796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Gráfico 42">
            <a:extLst>
              <a:ext uri="{FF2B5EF4-FFF2-40B4-BE49-F238E27FC236}">
                <a16:creationId xmlns:a16="http://schemas.microsoft.com/office/drawing/2014/main" id="{AA5CB54B-5AC8-3E8B-27C5-FC988DBC8B77}"/>
              </a:ext>
            </a:extLst>
          </p:cNvPr>
          <p:cNvGraphicFramePr/>
          <p:nvPr/>
        </p:nvGraphicFramePr>
        <p:xfrm>
          <a:off x="5845075" y="1668236"/>
          <a:ext cx="6000473" cy="4397601"/>
        </p:xfrm>
        <a:graphic>
          <a:graphicData uri="http://schemas.openxmlformats.org/drawingml/2006/chart">
            <c:chart xmlns:c="http://schemas.openxmlformats.org/drawingml/2006/chart" xmlns:r="http://schemas.openxmlformats.org/officeDocument/2006/relationships" r:id="rId4"/>
          </a:graphicData>
        </a:graphic>
      </p:graphicFrame>
      <p:sp>
        <p:nvSpPr>
          <p:cNvPr id="21" name="Forma libre: forma 20">
            <a:extLst>
              <a:ext uri="{FF2B5EF4-FFF2-40B4-BE49-F238E27FC236}">
                <a16:creationId xmlns:a16="http://schemas.microsoft.com/office/drawing/2014/main" id="{CADDE24F-89CA-9DDA-BDAD-DF6C35C39468}"/>
              </a:ext>
            </a:extLst>
          </p:cNvPr>
          <p:cNvSpPr/>
          <p:nvPr/>
        </p:nvSpPr>
        <p:spPr>
          <a:xfrm>
            <a:off x="1753891" y="1901188"/>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elogramo 2">
            <a:extLst>
              <a:ext uri="{FF2B5EF4-FFF2-40B4-BE49-F238E27FC236}">
                <a16:creationId xmlns:a16="http://schemas.microsoft.com/office/drawing/2014/main" id="{9C408029-A5D6-2B18-2767-EBB2DA1A9E56}"/>
              </a:ext>
            </a:extLst>
          </p:cNvPr>
          <p:cNvSpPr>
            <a:spLocks noChangeAspect="1"/>
          </p:cNvSpPr>
          <p:nvPr/>
        </p:nvSpPr>
        <p:spPr>
          <a:xfrm>
            <a:off x="1587951" y="4005481"/>
            <a:ext cx="2143579" cy="489255"/>
          </a:xfrm>
          <a:prstGeom prst="parallelogram">
            <a:avLst>
              <a:gd name="adj" fmla="val 1204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rma libre: forma 14">
            <a:extLst>
              <a:ext uri="{FF2B5EF4-FFF2-40B4-BE49-F238E27FC236}">
                <a16:creationId xmlns:a16="http://schemas.microsoft.com/office/drawing/2014/main" id="{CEA1627C-B454-915B-C8A3-9AAC4BE766CD}"/>
              </a:ext>
            </a:extLst>
          </p:cNvPr>
          <p:cNvSpPr/>
          <p:nvPr/>
        </p:nvSpPr>
        <p:spPr>
          <a:xfrm>
            <a:off x="2146335" y="2664953"/>
            <a:ext cx="818262" cy="1638533"/>
          </a:xfrm>
          <a:custGeom>
            <a:avLst/>
            <a:gdLst>
              <a:gd name="connsiteX0" fmla="*/ 676058 w 1085526"/>
              <a:gd name="connsiteY0" fmla="*/ 1995714 h 1995714"/>
              <a:gd name="connsiteX1" fmla="*/ 930058 w 1085526"/>
              <a:gd name="connsiteY1" fmla="*/ 1683657 h 1995714"/>
              <a:gd name="connsiteX2" fmla="*/ 908287 w 1085526"/>
              <a:gd name="connsiteY2" fmla="*/ 1284514 h 1995714"/>
              <a:gd name="connsiteX3" fmla="*/ 393030 w 1085526"/>
              <a:gd name="connsiteY3" fmla="*/ 1066800 h 1995714"/>
              <a:gd name="connsiteX4" fmla="*/ 1144 w 1085526"/>
              <a:gd name="connsiteY4" fmla="*/ 718457 h 1995714"/>
              <a:gd name="connsiteX5" fmla="*/ 516401 w 1085526"/>
              <a:gd name="connsiteY5" fmla="*/ 537028 h 1995714"/>
              <a:gd name="connsiteX6" fmla="*/ 1017144 w 1085526"/>
              <a:gd name="connsiteY6" fmla="*/ 203200 h 1995714"/>
              <a:gd name="connsiteX7" fmla="*/ 1067944 w 1085526"/>
              <a:gd name="connsiteY7" fmla="*/ 0 h 19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526" h="1995714">
                <a:moveTo>
                  <a:pt x="676058" y="1995714"/>
                </a:moveTo>
                <a:cubicBezTo>
                  <a:pt x="783705" y="1898952"/>
                  <a:pt x="891353" y="1802190"/>
                  <a:pt x="930058" y="1683657"/>
                </a:cubicBezTo>
                <a:cubicBezTo>
                  <a:pt x="968763" y="1565124"/>
                  <a:pt x="997792" y="1387323"/>
                  <a:pt x="908287" y="1284514"/>
                </a:cubicBezTo>
                <a:cubicBezTo>
                  <a:pt x="818782" y="1181705"/>
                  <a:pt x="544220" y="1161143"/>
                  <a:pt x="393030" y="1066800"/>
                </a:cubicBezTo>
                <a:cubicBezTo>
                  <a:pt x="241840" y="972457"/>
                  <a:pt x="-19418" y="806752"/>
                  <a:pt x="1144" y="718457"/>
                </a:cubicBezTo>
                <a:cubicBezTo>
                  <a:pt x="21706" y="630162"/>
                  <a:pt x="347068" y="622904"/>
                  <a:pt x="516401" y="537028"/>
                </a:cubicBezTo>
                <a:cubicBezTo>
                  <a:pt x="685734" y="451152"/>
                  <a:pt x="925220" y="292705"/>
                  <a:pt x="1017144" y="203200"/>
                </a:cubicBezTo>
                <a:cubicBezTo>
                  <a:pt x="1109068" y="113695"/>
                  <a:pt x="1088506" y="56847"/>
                  <a:pt x="1067944" y="0"/>
                </a:cubicBez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u="sng" dirty="0"/>
              <a:t>10/17</a:t>
            </a:r>
            <a:endParaRPr lang="es-ES" u="sng" noProof="0" dirty="0"/>
          </a:p>
        </p:txBody>
      </p:sp>
      <p:sp>
        <p:nvSpPr>
          <p:cNvPr id="16" name="Paralelogramo 15">
            <a:extLst>
              <a:ext uri="{FF2B5EF4-FFF2-40B4-BE49-F238E27FC236}">
                <a16:creationId xmlns:a16="http://schemas.microsoft.com/office/drawing/2014/main" id="{FE3133E6-0C6B-1E2A-9D9A-545D87A91EF5}"/>
              </a:ext>
            </a:extLst>
          </p:cNvPr>
          <p:cNvSpPr/>
          <p:nvPr/>
        </p:nvSpPr>
        <p:spPr>
          <a:xfrm>
            <a:off x="798285" y="1901189"/>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rma libre: forma 17">
            <a:extLst>
              <a:ext uri="{FF2B5EF4-FFF2-40B4-BE49-F238E27FC236}">
                <a16:creationId xmlns:a16="http://schemas.microsoft.com/office/drawing/2014/main" id="{E3F8D841-B5D7-3CF9-737F-05ABF48EA457}"/>
              </a:ext>
            </a:extLst>
          </p:cNvPr>
          <p:cNvSpPr/>
          <p:nvPr/>
        </p:nvSpPr>
        <p:spPr>
          <a:xfrm>
            <a:off x="798285" y="2692155"/>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a libre: forma 18">
            <a:extLst>
              <a:ext uri="{FF2B5EF4-FFF2-40B4-BE49-F238E27FC236}">
                <a16:creationId xmlns:a16="http://schemas.microsoft.com/office/drawing/2014/main" id="{3F132F85-2904-5BF8-12B1-FA01EEE50CBC}"/>
              </a:ext>
            </a:extLst>
          </p:cNvPr>
          <p:cNvSpPr/>
          <p:nvPr/>
        </p:nvSpPr>
        <p:spPr>
          <a:xfrm flipH="1">
            <a:off x="3627594" y="1925770"/>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1" descr="Links, Feynman Diagram Library - List of Diagrams">
            <a:extLst>
              <a:ext uri="{FF2B5EF4-FFF2-40B4-BE49-F238E27FC236}">
                <a16:creationId xmlns:a16="http://schemas.microsoft.com/office/drawing/2014/main" id="{D2DE5B32-5477-A2FF-3237-D21860118F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2384">
            <a:off x="1452765" y="2113679"/>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2" descr="Links, Feynman Diagram Library - List of Diagrams">
            <a:extLst>
              <a:ext uri="{FF2B5EF4-FFF2-40B4-BE49-F238E27FC236}">
                <a16:creationId xmlns:a16="http://schemas.microsoft.com/office/drawing/2014/main" id="{DCD1AF36-DA8E-CFD3-5378-797E32262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18258">
            <a:off x="2233963" y="2109962"/>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3" descr="Links, Feynman Diagram Library - List of Diagrams">
            <a:extLst>
              <a:ext uri="{FF2B5EF4-FFF2-40B4-BE49-F238E27FC236}">
                <a16:creationId xmlns:a16="http://schemas.microsoft.com/office/drawing/2014/main" id="{6483FFA5-2CA5-C628-6DED-0C572930E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99361">
            <a:off x="3005272" y="2051908"/>
            <a:ext cx="632817" cy="453551"/>
          </a:xfrm>
          <a:prstGeom prst="rect">
            <a:avLst/>
          </a:prstGeom>
          <a:noFill/>
          <a:extLst>
            <a:ext uri="{909E8E84-426E-40DD-AFC4-6F175D3DCCD1}">
              <a14:hiddenFill xmlns:a14="http://schemas.microsoft.com/office/drawing/2010/main">
                <a:solidFill>
                  <a:srgbClr val="FFFFFF"/>
                </a:solidFill>
              </a14:hiddenFill>
            </a:ext>
          </a:extLst>
        </p:spPr>
      </p:pic>
      <p:sp>
        <p:nvSpPr>
          <p:cNvPr id="7" name="Paralelogramo 6">
            <a:extLst>
              <a:ext uri="{FF2B5EF4-FFF2-40B4-BE49-F238E27FC236}">
                <a16:creationId xmlns:a16="http://schemas.microsoft.com/office/drawing/2014/main" id="{6A5A76D2-70F5-02F5-D8C4-DC08D78787FB}"/>
              </a:ext>
            </a:extLst>
          </p:cNvPr>
          <p:cNvSpPr>
            <a:spLocks noChangeAspect="1"/>
          </p:cNvSpPr>
          <p:nvPr/>
        </p:nvSpPr>
        <p:spPr>
          <a:xfrm>
            <a:off x="1691889" y="5247897"/>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42FDFEAF-9430-7C53-DA2B-7A180055AD63}"/>
              </a:ext>
            </a:extLst>
          </p:cNvPr>
          <p:cNvSpPr/>
          <p:nvPr/>
        </p:nvSpPr>
        <p:spPr>
          <a:xfrm rot="15854144">
            <a:off x="6523076" y="3103253"/>
            <a:ext cx="2055552" cy="3070980"/>
          </a:xfrm>
          <a:prstGeom prst="rect">
            <a:avLst/>
          </a:prstGeom>
          <a:solidFill>
            <a:srgbClr val="373737"/>
          </a:solidFill>
          <a:ln>
            <a:solidFill>
              <a:srgbClr val="373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rma libre: forma 19">
            <a:extLst>
              <a:ext uri="{FF2B5EF4-FFF2-40B4-BE49-F238E27FC236}">
                <a16:creationId xmlns:a16="http://schemas.microsoft.com/office/drawing/2014/main" id="{2BC4693F-95E4-B2BD-DE1E-302442E070DD}"/>
              </a:ext>
            </a:extLst>
          </p:cNvPr>
          <p:cNvSpPr/>
          <p:nvPr/>
        </p:nvSpPr>
        <p:spPr>
          <a:xfrm flipH="1">
            <a:off x="3149967" y="2692218"/>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ector recto de flecha 10">
            <a:extLst>
              <a:ext uri="{FF2B5EF4-FFF2-40B4-BE49-F238E27FC236}">
                <a16:creationId xmlns:a16="http://schemas.microsoft.com/office/drawing/2014/main" id="{A1D73ECE-EF69-F03B-2C56-CBB2F23EAF7B}"/>
              </a:ext>
            </a:extLst>
          </p:cNvPr>
          <p:cNvCxnSpPr/>
          <p:nvPr/>
        </p:nvCxnSpPr>
        <p:spPr>
          <a:xfrm flipV="1">
            <a:off x="6226628" y="1856846"/>
            <a:ext cx="0" cy="3708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E722FD30-553B-F241-AD4F-039898871D54}"/>
              </a:ext>
            </a:extLst>
          </p:cNvPr>
          <p:cNvCxnSpPr>
            <a:cxnSpLocks/>
          </p:cNvCxnSpPr>
          <p:nvPr/>
        </p:nvCxnSpPr>
        <p:spPr>
          <a:xfrm flipV="1">
            <a:off x="5660571" y="5283200"/>
            <a:ext cx="5116286" cy="35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Imagen 29">
            <a:extLst>
              <a:ext uri="{FF2B5EF4-FFF2-40B4-BE49-F238E27FC236}">
                <a16:creationId xmlns:a16="http://schemas.microsoft.com/office/drawing/2014/main" id="{0584457F-B299-D1FA-635C-B5A4A0F0AC26}"/>
              </a:ext>
            </a:extLst>
          </p:cNvPr>
          <p:cNvPicPr>
            <a:picLocks noChangeAspect="1"/>
          </p:cNvPicPr>
          <p:nvPr>
            <p:custDataLst>
              <p:tags r:id="rId1"/>
            </p:custDataLst>
          </p:nvPr>
        </p:nvPicPr>
        <p:blipFill>
          <a:blip r:embed="rId6"/>
          <a:stretch>
            <a:fillRect/>
          </a:stretch>
        </p:blipFill>
        <p:spPr>
          <a:xfrm>
            <a:off x="10011343" y="5457937"/>
            <a:ext cx="282797" cy="277836"/>
          </a:xfrm>
          <a:prstGeom prst="rect">
            <a:avLst/>
          </a:prstGeom>
        </p:spPr>
      </p:pic>
      <p:pic>
        <p:nvPicPr>
          <p:cNvPr id="33" name="Imagen 32">
            <a:extLst>
              <a:ext uri="{FF2B5EF4-FFF2-40B4-BE49-F238E27FC236}">
                <a16:creationId xmlns:a16="http://schemas.microsoft.com/office/drawing/2014/main" id="{B3691605-DEB5-20AC-44CE-03FF8DB14DB4}"/>
              </a:ext>
            </a:extLst>
          </p:cNvPr>
          <p:cNvPicPr>
            <a:picLocks noChangeAspect="1"/>
          </p:cNvPicPr>
          <p:nvPr>
            <p:custDataLst>
              <p:tags r:id="rId2"/>
            </p:custDataLst>
          </p:nvPr>
        </p:nvPicPr>
        <p:blipFill>
          <a:blip r:embed="rId7"/>
          <a:stretch>
            <a:fillRect/>
          </a:stretch>
        </p:blipFill>
        <p:spPr>
          <a:xfrm>
            <a:off x="5696598" y="2184866"/>
            <a:ext cx="247001" cy="303741"/>
          </a:xfrm>
          <a:prstGeom prst="rect">
            <a:avLst/>
          </a:prstGeom>
        </p:spPr>
      </p:pic>
    </p:spTree>
    <p:extLst>
      <p:ext uri="{BB962C8B-B14F-4D97-AF65-F5344CB8AC3E}">
        <p14:creationId xmlns:p14="http://schemas.microsoft.com/office/powerpoint/2010/main" val="796869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Gráfico 42">
            <a:extLst>
              <a:ext uri="{FF2B5EF4-FFF2-40B4-BE49-F238E27FC236}">
                <a16:creationId xmlns:a16="http://schemas.microsoft.com/office/drawing/2014/main" id="{AA5CB54B-5AC8-3E8B-27C5-FC988DBC8B77}"/>
              </a:ext>
            </a:extLst>
          </p:cNvPr>
          <p:cNvGraphicFramePr/>
          <p:nvPr/>
        </p:nvGraphicFramePr>
        <p:xfrm>
          <a:off x="5845075" y="1668236"/>
          <a:ext cx="6000473" cy="4397601"/>
        </p:xfrm>
        <a:graphic>
          <a:graphicData uri="http://schemas.openxmlformats.org/drawingml/2006/chart">
            <c:chart xmlns:c="http://schemas.openxmlformats.org/drawingml/2006/chart" xmlns:r="http://schemas.openxmlformats.org/officeDocument/2006/relationships" r:id="rId4"/>
          </a:graphicData>
        </a:graphic>
      </p:graphicFrame>
      <p:sp>
        <p:nvSpPr>
          <p:cNvPr id="21" name="Forma libre: forma 20">
            <a:extLst>
              <a:ext uri="{FF2B5EF4-FFF2-40B4-BE49-F238E27FC236}">
                <a16:creationId xmlns:a16="http://schemas.microsoft.com/office/drawing/2014/main" id="{CADDE24F-89CA-9DDA-BDAD-DF6C35C39468}"/>
              </a:ext>
            </a:extLst>
          </p:cNvPr>
          <p:cNvSpPr/>
          <p:nvPr/>
        </p:nvSpPr>
        <p:spPr>
          <a:xfrm>
            <a:off x="1753891" y="1901188"/>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elogramo 2">
            <a:extLst>
              <a:ext uri="{FF2B5EF4-FFF2-40B4-BE49-F238E27FC236}">
                <a16:creationId xmlns:a16="http://schemas.microsoft.com/office/drawing/2014/main" id="{9C408029-A5D6-2B18-2767-EBB2DA1A9E56}"/>
              </a:ext>
            </a:extLst>
          </p:cNvPr>
          <p:cNvSpPr>
            <a:spLocks noChangeAspect="1"/>
          </p:cNvSpPr>
          <p:nvPr/>
        </p:nvSpPr>
        <p:spPr>
          <a:xfrm>
            <a:off x="1647884" y="4681313"/>
            <a:ext cx="2012553" cy="449533"/>
          </a:xfrm>
          <a:prstGeom prst="parallelogram">
            <a:avLst>
              <a:gd name="adj" fmla="val 1204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rma libre: forma 14">
            <a:extLst>
              <a:ext uri="{FF2B5EF4-FFF2-40B4-BE49-F238E27FC236}">
                <a16:creationId xmlns:a16="http://schemas.microsoft.com/office/drawing/2014/main" id="{CEA1627C-B454-915B-C8A3-9AAC4BE766CD}"/>
              </a:ext>
            </a:extLst>
          </p:cNvPr>
          <p:cNvSpPr/>
          <p:nvPr/>
        </p:nvSpPr>
        <p:spPr>
          <a:xfrm>
            <a:off x="2038236" y="2488608"/>
            <a:ext cx="971959" cy="2506330"/>
          </a:xfrm>
          <a:custGeom>
            <a:avLst/>
            <a:gdLst>
              <a:gd name="connsiteX0" fmla="*/ 676058 w 1085526"/>
              <a:gd name="connsiteY0" fmla="*/ 1995714 h 1995714"/>
              <a:gd name="connsiteX1" fmla="*/ 930058 w 1085526"/>
              <a:gd name="connsiteY1" fmla="*/ 1683657 h 1995714"/>
              <a:gd name="connsiteX2" fmla="*/ 908287 w 1085526"/>
              <a:gd name="connsiteY2" fmla="*/ 1284514 h 1995714"/>
              <a:gd name="connsiteX3" fmla="*/ 393030 w 1085526"/>
              <a:gd name="connsiteY3" fmla="*/ 1066800 h 1995714"/>
              <a:gd name="connsiteX4" fmla="*/ 1144 w 1085526"/>
              <a:gd name="connsiteY4" fmla="*/ 718457 h 1995714"/>
              <a:gd name="connsiteX5" fmla="*/ 516401 w 1085526"/>
              <a:gd name="connsiteY5" fmla="*/ 537028 h 1995714"/>
              <a:gd name="connsiteX6" fmla="*/ 1017144 w 1085526"/>
              <a:gd name="connsiteY6" fmla="*/ 203200 h 1995714"/>
              <a:gd name="connsiteX7" fmla="*/ 1067944 w 1085526"/>
              <a:gd name="connsiteY7" fmla="*/ 0 h 19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526" h="1995714">
                <a:moveTo>
                  <a:pt x="676058" y="1995714"/>
                </a:moveTo>
                <a:cubicBezTo>
                  <a:pt x="783705" y="1898952"/>
                  <a:pt x="891353" y="1802190"/>
                  <a:pt x="930058" y="1683657"/>
                </a:cubicBezTo>
                <a:cubicBezTo>
                  <a:pt x="968763" y="1565124"/>
                  <a:pt x="997792" y="1387323"/>
                  <a:pt x="908287" y="1284514"/>
                </a:cubicBezTo>
                <a:cubicBezTo>
                  <a:pt x="818782" y="1181705"/>
                  <a:pt x="544220" y="1161143"/>
                  <a:pt x="393030" y="1066800"/>
                </a:cubicBezTo>
                <a:cubicBezTo>
                  <a:pt x="241840" y="972457"/>
                  <a:pt x="-19418" y="806752"/>
                  <a:pt x="1144" y="718457"/>
                </a:cubicBezTo>
                <a:cubicBezTo>
                  <a:pt x="21706" y="630162"/>
                  <a:pt x="347068" y="622904"/>
                  <a:pt x="516401" y="537028"/>
                </a:cubicBezTo>
                <a:cubicBezTo>
                  <a:pt x="685734" y="451152"/>
                  <a:pt x="925220" y="292705"/>
                  <a:pt x="1017144" y="203200"/>
                </a:cubicBezTo>
                <a:cubicBezTo>
                  <a:pt x="1109068" y="113695"/>
                  <a:pt x="1088506" y="56847"/>
                  <a:pt x="1067944" y="0"/>
                </a:cubicBez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u="sng" dirty="0"/>
              <a:t>10/17</a:t>
            </a:r>
            <a:endParaRPr lang="es-ES" u="sng" noProof="0" dirty="0"/>
          </a:p>
        </p:txBody>
      </p:sp>
      <p:sp>
        <p:nvSpPr>
          <p:cNvPr id="16" name="Paralelogramo 15">
            <a:extLst>
              <a:ext uri="{FF2B5EF4-FFF2-40B4-BE49-F238E27FC236}">
                <a16:creationId xmlns:a16="http://schemas.microsoft.com/office/drawing/2014/main" id="{FE3133E6-0C6B-1E2A-9D9A-545D87A91EF5}"/>
              </a:ext>
            </a:extLst>
          </p:cNvPr>
          <p:cNvSpPr/>
          <p:nvPr/>
        </p:nvSpPr>
        <p:spPr>
          <a:xfrm>
            <a:off x="798285" y="1901189"/>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rma libre: forma 17">
            <a:extLst>
              <a:ext uri="{FF2B5EF4-FFF2-40B4-BE49-F238E27FC236}">
                <a16:creationId xmlns:a16="http://schemas.microsoft.com/office/drawing/2014/main" id="{E3F8D841-B5D7-3CF9-737F-05ABF48EA457}"/>
              </a:ext>
            </a:extLst>
          </p:cNvPr>
          <p:cNvSpPr/>
          <p:nvPr/>
        </p:nvSpPr>
        <p:spPr>
          <a:xfrm>
            <a:off x="798285" y="2692155"/>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a libre: forma 18">
            <a:extLst>
              <a:ext uri="{FF2B5EF4-FFF2-40B4-BE49-F238E27FC236}">
                <a16:creationId xmlns:a16="http://schemas.microsoft.com/office/drawing/2014/main" id="{3F132F85-2904-5BF8-12B1-FA01EEE50CBC}"/>
              </a:ext>
            </a:extLst>
          </p:cNvPr>
          <p:cNvSpPr/>
          <p:nvPr/>
        </p:nvSpPr>
        <p:spPr>
          <a:xfrm flipH="1">
            <a:off x="3627594" y="1925770"/>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1" descr="Links, Feynman Diagram Library - List of Diagrams">
            <a:extLst>
              <a:ext uri="{FF2B5EF4-FFF2-40B4-BE49-F238E27FC236}">
                <a16:creationId xmlns:a16="http://schemas.microsoft.com/office/drawing/2014/main" id="{D2DE5B32-5477-A2FF-3237-D21860118F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2384">
            <a:off x="1452765" y="2113679"/>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2" descr="Links, Feynman Diagram Library - List of Diagrams">
            <a:extLst>
              <a:ext uri="{FF2B5EF4-FFF2-40B4-BE49-F238E27FC236}">
                <a16:creationId xmlns:a16="http://schemas.microsoft.com/office/drawing/2014/main" id="{DCD1AF36-DA8E-CFD3-5378-797E32262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18258">
            <a:off x="2233963" y="2109962"/>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3" descr="Links, Feynman Diagram Library - List of Diagrams">
            <a:extLst>
              <a:ext uri="{FF2B5EF4-FFF2-40B4-BE49-F238E27FC236}">
                <a16:creationId xmlns:a16="http://schemas.microsoft.com/office/drawing/2014/main" id="{6483FFA5-2CA5-C628-6DED-0C572930E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99361">
            <a:off x="3005272" y="2051908"/>
            <a:ext cx="632817" cy="453551"/>
          </a:xfrm>
          <a:prstGeom prst="rect">
            <a:avLst/>
          </a:prstGeom>
          <a:noFill/>
          <a:extLst>
            <a:ext uri="{909E8E84-426E-40DD-AFC4-6F175D3DCCD1}">
              <a14:hiddenFill xmlns:a14="http://schemas.microsoft.com/office/drawing/2010/main">
                <a:solidFill>
                  <a:srgbClr val="FFFFFF"/>
                </a:solidFill>
              </a14:hiddenFill>
            </a:ext>
          </a:extLst>
        </p:spPr>
      </p:pic>
      <p:sp>
        <p:nvSpPr>
          <p:cNvPr id="7" name="Paralelogramo 6">
            <a:extLst>
              <a:ext uri="{FF2B5EF4-FFF2-40B4-BE49-F238E27FC236}">
                <a16:creationId xmlns:a16="http://schemas.microsoft.com/office/drawing/2014/main" id="{6A5A76D2-70F5-02F5-D8C4-DC08D78787FB}"/>
              </a:ext>
            </a:extLst>
          </p:cNvPr>
          <p:cNvSpPr>
            <a:spLocks noChangeAspect="1"/>
          </p:cNvSpPr>
          <p:nvPr/>
        </p:nvSpPr>
        <p:spPr>
          <a:xfrm>
            <a:off x="1691889" y="5247897"/>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rma libre: forma 19">
            <a:extLst>
              <a:ext uri="{FF2B5EF4-FFF2-40B4-BE49-F238E27FC236}">
                <a16:creationId xmlns:a16="http://schemas.microsoft.com/office/drawing/2014/main" id="{2BC4693F-95E4-B2BD-DE1E-302442E070DD}"/>
              </a:ext>
            </a:extLst>
          </p:cNvPr>
          <p:cNvSpPr/>
          <p:nvPr/>
        </p:nvSpPr>
        <p:spPr>
          <a:xfrm flipH="1">
            <a:off x="3149967" y="2692218"/>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C4B760C4-45AB-E02D-4065-7B98A0551F87}"/>
              </a:ext>
            </a:extLst>
          </p:cNvPr>
          <p:cNvSpPr/>
          <p:nvPr/>
        </p:nvSpPr>
        <p:spPr>
          <a:xfrm rot="15854144">
            <a:off x="5018094" y="4767805"/>
            <a:ext cx="2055552" cy="45719"/>
          </a:xfrm>
          <a:prstGeom prst="rect">
            <a:avLst/>
          </a:prstGeom>
          <a:solidFill>
            <a:srgbClr val="373737"/>
          </a:solidFill>
          <a:ln>
            <a:solidFill>
              <a:srgbClr val="373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ector recto de flecha 10">
            <a:extLst>
              <a:ext uri="{FF2B5EF4-FFF2-40B4-BE49-F238E27FC236}">
                <a16:creationId xmlns:a16="http://schemas.microsoft.com/office/drawing/2014/main" id="{A1D73ECE-EF69-F03B-2C56-CBB2F23EAF7B}"/>
              </a:ext>
            </a:extLst>
          </p:cNvPr>
          <p:cNvCxnSpPr/>
          <p:nvPr/>
        </p:nvCxnSpPr>
        <p:spPr>
          <a:xfrm flipV="1">
            <a:off x="6226628" y="1856846"/>
            <a:ext cx="0" cy="3708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E722FD30-553B-F241-AD4F-039898871D54}"/>
              </a:ext>
            </a:extLst>
          </p:cNvPr>
          <p:cNvCxnSpPr>
            <a:cxnSpLocks/>
          </p:cNvCxnSpPr>
          <p:nvPr/>
        </p:nvCxnSpPr>
        <p:spPr>
          <a:xfrm flipV="1">
            <a:off x="5660571" y="5283200"/>
            <a:ext cx="5116286" cy="35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Imagen 29">
            <a:extLst>
              <a:ext uri="{FF2B5EF4-FFF2-40B4-BE49-F238E27FC236}">
                <a16:creationId xmlns:a16="http://schemas.microsoft.com/office/drawing/2014/main" id="{0584457F-B299-D1FA-635C-B5A4A0F0AC26}"/>
              </a:ext>
            </a:extLst>
          </p:cNvPr>
          <p:cNvPicPr>
            <a:picLocks noChangeAspect="1"/>
          </p:cNvPicPr>
          <p:nvPr>
            <p:custDataLst>
              <p:tags r:id="rId1"/>
            </p:custDataLst>
          </p:nvPr>
        </p:nvPicPr>
        <p:blipFill>
          <a:blip r:embed="rId6"/>
          <a:stretch>
            <a:fillRect/>
          </a:stretch>
        </p:blipFill>
        <p:spPr>
          <a:xfrm>
            <a:off x="10011343" y="5457937"/>
            <a:ext cx="282797" cy="277836"/>
          </a:xfrm>
          <a:prstGeom prst="rect">
            <a:avLst/>
          </a:prstGeom>
        </p:spPr>
      </p:pic>
      <p:pic>
        <p:nvPicPr>
          <p:cNvPr id="33" name="Imagen 32">
            <a:extLst>
              <a:ext uri="{FF2B5EF4-FFF2-40B4-BE49-F238E27FC236}">
                <a16:creationId xmlns:a16="http://schemas.microsoft.com/office/drawing/2014/main" id="{B3691605-DEB5-20AC-44CE-03FF8DB14DB4}"/>
              </a:ext>
            </a:extLst>
          </p:cNvPr>
          <p:cNvPicPr>
            <a:picLocks noChangeAspect="1"/>
          </p:cNvPicPr>
          <p:nvPr>
            <p:custDataLst>
              <p:tags r:id="rId2"/>
            </p:custDataLst>
          </p:nvPr>
        </p:nvPicPr>
        <p:blipFill>
          <a:blip r:embed="rId7"/>
          <a:stretch>
            <a:fillRect/>
          </a:stretch>
        </p:blipFill>
        <p:spPr>
          <a:xfrm>
            <a:off x="5696598" y="2184866"/>
            <a:ext cx="247001" cy="303741"/>
          </a:xfrm>
          <a:prstGeom prst="rect">
            <a:avLst/>
          </a:prstGeom>
        </p:spPr>
      </p:pic>
    </p:spTree>
    <p:extLst>
      <p:ext uri="{BB962C8B-B14F-4D97-AF65-F5344CB8AC3E}">
        <p14:creationId xmlns:p14="http://schemas.microsoft.com/office/powerpoint/2010/main" val="583334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Gráfico 42">
            <a:extLst>
              <a:ext uri="{FF2B5EF4-FFF2-40B4-BE49-F238E27FC236}">
                <a16:creationId xmlns:a16="http://schemas.microsoft.com/office/drawing/2014/main" id="{AA5CB54B-5AC8-3E8B-27C5-FC988DBC8B77}"/>
              </a:ext>
            </a:extLst>
          </p:cNvPr>
          <p:cNvGraphicFramePr/>
          <p:nvPr>
            <p:extLst>
              <p:ext uri="{D42A27DB-BD31-4B8C-83A1-F6EECF244321}">
                <p14:modId xmlns:p14="http://schemas.microsoft.com/office/powerpoint/2010/main" val="1491947071"/>
              </p:ext>
            </p:extLst>
          </p:nvPr>
        </p:nvGraphicFramePr>
        <p:xfrm>
          <a:off x="892687" y="1715251"/>
          <a:ext cx="6000473" cy="4397601"/>
        </p:xfrm>
        <a:graphic>
          <a:graphicData uri="http://schemas.openxmlformats.org/drawingml/2006/chart">
            <c:chart xmlns:c="http://schemas.openxmlformats.org/drawingml/2006/chart" xmlns:r="http://schemas.openxmlformats.org/officeDocument/2006/relationships" r:id="rId4"/>
          </a:graphicData>
        </a:graphic>
      </p:graphicFrame>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dirty="0"/>
              <a:t>10/17</a:t>
            </a:r>
            <a:endParaRPr lang="es-ES" noProof="0" dirty="0"/>
          </a:p>
        </p:txBody>
      </p:sp>
      <p:cxnSp>
        <p:nvCxnSpPr>
          <p:cNvPr id="11" name="Conector recto de flecha 10">
            <a:extLst>
              <a:ext uri="{FF2B5EF4-FFF2-40B4-BE49-F238E27FC236}">
                <a16:creationId xmlns:a16="http://schemas.microsoft.com/office/drawing/2014/main" id="{A1D73ECE-EF69-F03B-2C56-CBB2F23EAF7B}"/>
              </a:ext>
            </a:extLst>
          </p:cNvPr>
          <p:cNvCxnSpPr/>
          <p:nvPr/>
        </p:nvCxnSpPr>
        <p:spPr>
          <a:xfrm flipV="1">
            <a:off x="1274240" y="1903861"/>
            <a:ext cx="0" cy="3708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E722FD30-553B-F241-AD4F-039898871D54}"/>
              </a:ext>
            </a:extLst>
          </p:cNvPr>
          <p:cNvCxnSpPr>
            <a:cxnSpLocks/>
          </p:cNvCxnSpPr>
          <p:nvPr/>
        </p:nvCxnSpPr>
        <p:spPr>
          <a:xfrm flipV="1">
            <a:off x="708183" y="5330215"/>
            <a:ext cx="5116286" cy="35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Imagen 29">
            <a:extLst>
              <a:ext uri="{FF2B5EF4-FFF2-40B4-BE49-F238E27FC236}">
                <a16:creationId xmlns:a16="http://schemas.microsoft.com/office/drawing/2014/main" id="{0584457F-B299-D1FA-635C-B5A4A0F0AC26}"/>
              </a:ext>
            </a:extLst>
          </p:cNvPr>
          <p:cNvPicPr>
            <a:picLocks noChangeAspect="1"/>
          </p:cNvPicPr>
          <p:nvPr>
            <p:custDataLst>
              <p:tags r:id="rId1"/>
            </p:custDataLst>
          </p:nvPr>
        </p:nvPicPr>
        <p:blipFill>
          <a:blip r:embed="rId5"/>
          <a:stretch>
            <a:fillRect/>
          </a:stretch>
        </p:blipFill>
        <p:spPr>
          <a:xfrm>
            <a:off x="5058955" y="5504952"/>
            <a:ext cx="282797" cy="277836"/>
          </a:xfrm>
          <a:prstGeom prst="rect">
            <a:avLst/>
          </a:prstGeom>
        </p:spPr>
      </p:pic>
      <p:pic>
        <p:nvPicPr>
          <p:cNvPr id="33" name="Imagen 32">
            <a:extLst>
              <a:ext uri="{FF2B5EF4-FFF2-40B4-BE49-F238E27FC236}">
                <a16:creationId xmlns:a16="http://schemas.microsoft.com/office/drawing/2014/main" id="{B3691605-DEB5-20AC-44CE-03FF8DB14DB4}"/>
              </a:ext>
            </a:extLst>
          </p:cNvPr>
          <p:cNvPicPr>
            <a:picLocks noChangeAspect="1"/>
          </p:cNvPicPr>
          <p:nvPr>
            <p:custDataLst>
              <p:tags r:id="rId2"/>
            </p:custDataLst>
          </p:nvPr>
        </p:nvPicPr>
        <p:blipFill>
          <a:blip r:embed="rId6"/>
          <a:stretch>
            <a:fillRect/>
          </a:stretch>
        </p:blipFill>
        <p:spPr>
          <a:xfrm>
            <a:off x="744210" y="2231881"/>
            <a:ext cx="247001" cy="303741"/>
          </a:xfrm>
          <a:prstGeom prst="rect">
            <a:avLst/>
          </a:prstGeom>
        </p:spPr>
      </p:pic>
      <p:cxnSp>
        <p:nvCxnSpPr>
          <p:cNvPr id="5" name="Conector recto de flecha 4">
            <a:extLst>
              <a:ext uri="{FF2B5EF4-FFF2-40B4-BE49-F238E27FC236}">
                <a16:creationId xmlns:a16="http://schemas.microsoft.com/office/drawing/2014/main" id="{F88CC315-31F7-58FE-72EF-21C627ECC07B}"/>
              </a:ext>
            </a:extLst>
          </p:cNvPr>
          <p:cNvCxnSpPr>
            <a:cxnSpLocks/>
          </p:cNvCxnSpPr>
          <p:nvPr/>
        </p:nvCxnSpPr>
        <p:spPr>
          <a:xfrm>
            <a:off x="5754914" y="3758061"/>
            <a:ext cx="2093852" cy="1317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691FC82F-8DB1-7A61-5C8F-2729634AEDAD}"/>
              </a:ext>
            </a:extLst>
          </p:cNvPr>
          <p:cNvSpPr txBox="1"/>
          <p:nvPr/>
        </p:nvSpPr>
        <p:spPr>
          <a:xfrm>
            <a:off x="8959531" y="3577494"/>
            <a:ext cx="1027638" cy="584775"/>
          </a:xfrm>
          <a:prstGeom prst="rect">
            <a:avLst/>
          </a:prstGeom>
          <a:noFill/>
        </p:spPr>
        <p:txBody>
          <a:bodyPr wrap="square" rtlCol="0">
            <a:spAutoFit/>
          </a:bodyPr>
          <a:lstStyle/>
          <a:p>
            <a:pPr algn="ctr"/>
            <a:r>
              <a:rPr lang="en-US" sz="3200" dirty="0">
                <a:solidFill>
                  <a:srgbClr val="00B0F0"/>
                </a:solidFill>
                <a:latin typeface="Amasis MT Pro" panose="020F0502020204030204" pitchFamily="18" charset="0"/>
              </a:rPr>
              <a:t>??</a:t>
            </a:r>
          </a:p>
        </p:txBody>
      </p:sp>
      <p:sp>
        <p:nvSpPr>
          <p:cNvPr id="22" name="Título 1">
            <a:extLst>
              <a:ext uri="{FF2B5EF4-FFF2-40B4-BE49-F238E27FC236}">
                <a16:creationId xmlns:a16="http://schemas.microsoft.com/office/drawing/2014/main" id="{9C647228-7095-9FD6-57EE-A66937269846}"/>
              </a:ext>
            </a:extLst>
          </p:cNvPr>
          <p:cNvSpPr txBox="1">
            <a:spLocks/>
          </p:cNvSpPr>
          <p:nvPr/>
        </p:nvSpPr>
        <p:spPr>
          <a:xfrm>
            <a:off x="5317630" y="3699455"/>
            <a:ext cx="3622272" cy="86970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Use Neural Networks</a:t>
            </a:r>
          </a:p>
        </p:txBody>
      </p:sp>
      <p:sp>
        <p:nvSpPr>
          <p:cNvPr id="26" name="Forma libre: forma 25">
            <a:extLst>
              <a:ext uri="{FF2B5EF4-FFF2-40B4-BE49-F238E27FC236}">
                <a16:creationId xmlns:a16="http://schemas.microsoft.com/office/drawing/2014/main" id="{95819758-A6A3-A295-3059-750EB5217788}"/>
              </a:ext>
            </a:extLst>
          </p:cNvPr>
          <p:cNvSpPr/>
          <p:nvPr/>
        </p:nvSpPr>
        <p:spPr>
          <a:xfrm>
            <a:off x="8749011" y="1937535"/>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elogramo 26">
            <a:extLst>
              <a:ext uri="{FF2B5EF4-FFF2-40B4-BE49-F238E27FC236}">
                <a16:creationId xmlns:a16="http://schemas.microsoft.com/office/drawing/2014/main" id="{0239AC06-84BC-0FC5-CF8F-417F19D0CE88}"/>
              </a:ext>
            </a:extLst>
          </p:cNvPr>
          <p:cNvSpPr>
            <a:spLocks noChangeAspect="1"/>
          </p:cNvSpPr>
          <p:nvPr/>
        </p:nvSpPr>
        <p:spPr>
          <a:xfrm>
            <a:off x="8643004" y="4717660"/>
            <a:ext cx="2012553" cy="449533"/>
          </a:xfrm>
          <a:prstGeom prst="parallelogram">
            <a:avLst>
              <a:gd name="adj" fmla="val 1204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aralelogramo 28">
            <a:extLst>
              <a:ext uri="{FF2B5EF4-FFF2-40B4-BE49-F238E27FC236}">
                <a16:creationId xmlns:a16="http://schemas.microsoft.com/office/drawing/2014/main" id="{B952CA7C-CD7F-405D-0768-B79888B5F782}"/>
              </a:ext>
            </a:extLst>
          </p:cNvPr>
          <p:cNvSpPr/>
          <p:nvPr/>
        </p:nvSpPr>
        <p:spPr>
          <a:xfrm>
            <a:off x="7793405" y="1937536"/>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orma libre: forma 30">
            <a:extLst>
              <a:ext uri="{FF2B5EF4-FFF2-40B4-BE49-F238E27FC236}">
                <a16:creationId xmlns:a16="http://schemas.microsoft.com/office/drawing/2014/main" id="{31C0C194-3734-FAA8-1F1D-8EC8B1BA3BB6}"/>
              </a:ext>
            </a:extLst>
          </p:cNvPr>
          <p:cNvSpPr/>
          <p:nvPr/>
        </p:nvSpPr>
        <p:spPr>
          <a:xfrm>
            <a:off x="7793405" y="2728502"/>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orma libre: forma 31">
            <a:extLst>
              <a:ext uri="{FF2B5EF4-FFF2-40B4-BE49-F238E27FC236}">
                <a16:creationId xmlns:a16="http://schemas.microsoft.com/office/drawing/2014/main" id="{809CFBC2-4DC3-6323-2268-F50203628942}"/>
              </a:ext>
            </a:extLst>
          </p:cNvPr>
          <p:cNvSpPr/>
          <p:nvPr/>
        </p:nvSpPr>
        <p:spPr>
          <a:xfrm flipH="1">
            <a:off x="10622714" y="1962117"/>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1" descr="Links, Feynman Diagram Library - List of Diagrams">
            <a:extLst>
              <a:ext uri="{FF2B5EF4-FFF2-40B4-BE49-F238E27FC236}">
                <a16:creationId xmlns:a16="http://schemas.microsoft.com/office/drawing/2014/main" id="{CA3D101C-EDEB-6CC0-F298-60036708E9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22384">
            <a:off x="8447885" y="2150026"/>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2" descr="Links, Feynman Diagram Library - List of Diagrams">
            <a:extLst>
              <a:ext uri="{FF2B5EF4-FFF2-40B4-BE49-F238E27FC236}">
                <a16:creationId xmlns:a16="http://schemas.microsoft.com/office/drawing/2014/main" id="{16B9AD09-CFD7-23BB-3D55-4B2F439C8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18258">
            <a:off x="9229083" y="2146309"/>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3" descr="Links, Feynman Diagram Library - List of Diagrams">
            <a:extLst>
              <a:ext uri="{FF2B5EF4-FFF2-40B4-BE49-F238E27FC236}">
                <a16:creationId xmlns:a16="http://schemas.microsoft.com/office/drawing/2014/main" id="{DCF1F52C-EB64-CA0A-6C5E-695F11C147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99361">
            <a:off x="10000392" y="2088255"/>
            <a:ext cx="632817" cy="453551"/>
          </a:xfrm>
          <a:prstGeom prst="rect">
            <a:avLst/>
          </a:prstGeom>
          <a:noFill/>
          <a:extLst>
            <a:ext uri="{909E8E84-426E-40DD-AFC4-6F175D3DCCD1}">
              <a14:hiddenFill xmlns:a14="http://schemas.microsoft.com/office/drawing/2010/main">
                <a:solidFill>
                  <a:srgbClr val="FFFFFF"/>
                </a:solidFill>
              </a14:hiddenFill>
            </a:ext>
          </a:extLst>
        </p:spPr>
      </p:pic>
      <p:sp>
        <p:nvSpPr>
          <p:cNvPr id="37" name="Paralelogramo 36">
            <a:extLst>
              <a:ext uri="{FF2B5EF4-FFF2-40B4-BE49-F238E27FC236}">
                <a16:creationId xmlns:a16="http://schemas.microsoft.com/office/drawing/2014/main" id="{A9DCA6B1-17DB-E53E-8C71-3F3A1908BE96}"/>
              </a:ext>
            </a:extLst>
          </p:cNvPr>
          <p:cNvSpPr>
            <a:spLocks noChangeAspect="1"/>
          </p:cNvSpPr>
          <p:nvPr/>
        </p:nvSpPr>
        <p:spPr>
          <a:xfrm>
            <a:off x="8687009" y="5284244"/>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orma libre: forma 37">
            <a:extLst>
              <a:ext uri="{FF2B5EF4-FFF2-40B4-BE49-F238E27FC236}">
                <a16:creationId xmlns:a16="http://schemas.microsoft.com/office/drawing/2014/main" id="{7554E4FA-1499-839D-8AB0-12DC28691E4D}"/>
              </a:ext>
            </a:extLst>
          </p:cNvPr>
          <p:cNvSpPr/>
          <p:nvPr/>
        </p:nvSpPr>
        <p:spPr>
          <a:xfrm flipH="1">
            <a:off x="10145087" y="2728565"/>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110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B10F1CFD-94E9-D529-FA13-75D94D9721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4216" y="0"/>
            <a:ext cx="13694658" cy="6707587"/>
          </a:xfrm>
          <a:prstGeom prst="rect">
            <a:avLst/>
          </a:prstGeom>
        </p:spPr>
      </p:pic>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noProof="0" dirty="0"/>
              <a:t>1</a:t>
            </a:r>
            <a:r>
              <a:rPr lang="es-ES" dirty="0"/>
              <a:t>1</a:t>
            </a:r>
            <a:r>
              <a:rPr lang="es-ES" noProof="0" dirty="0"/>
              <a:t>/17</a:t>
            </a:r>
          </a:p>
        </p:txBody>
      </p:sp>
      <p:sp>
        <p:nvSpPr>
          <p:cNvPr id="5" name="Elipse 4">
            <a:extLst>
              <a:ext uri="{FF2B5EF4-FFF2-40B4-BE49-F238E27FC236}">
                <a16:creationId xmlns:a16="http://schemas.microsoft.com/office/drawing/2014/main" id="{8C56E61B-F3CB-346C-17BA-68FADE476E8B}"/>
              </a:ext>
            </a:extLst>
          </p:cNvPr>
          <p:cNvSpPr/>
          <p:nvPr/>
        </p:nvSpPr>
        <p:spPr>
          <a:xfrm>
            <a:off x="6366405" y="4160105"/>
            <a:ext cx="119062" cy="119062"/>
          </a:xfrm>
          <a:prstGeom prst="ellipse">
            <a:avLst/>
          </a:prstGeom>
          <a:solidFill>
            <a:schemeClr val="tx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2" name="Imagen 901">
            <a:extLst>
              <a:ext uri="{FF2B5EF4-FFF2-40B4-BE49-F238E27FC236}">
                <a16:creationId xmlns:a16="http://schemas.microsoft.com/office/drawing/2014/main" id="{C110BC6E-7C15-8030-6F81-E35F71D67F29}"/>
              </a:ext>
            </a:extLst>
          </p:cNvPr>
          <p:cNvPicPr>
            <a:picLocks noChangeAspect="1"/>
          </p:cNvPicPr>
          <p:nvPr>
            <p:custDataLst>
              <p:tags r:id="rId1"/>
            </p:custDataLst>
          </p:nvPr>
        </p:nvPicPr>
        <p:blipFill>
          <a:blip r:embed="rId6"/>
          <a:stretch>
            <a:fillRect/>
          </a:stretch>
        </p:blipFill>
        <p:spPr>
          <a:xfrm>
            <a:off x="1302280" y="3584969"/>
            <a:ext cx="454554" cy="405853"/>
          </a:xfrm>
          <a:prstGeom prst="rect">
            <a:avLst/>
          </a:prstGeom>
        </p:spPr>
      </p:pic>
      <p:pic>
        <p:nvPicPr>
          <p:cNvPr id="905" name="Imagen 904">
            <a:extLst>
              <a:ext uri="{FF2B5EF4-FFF2-40B4-BE49-F238E27FC236}">
                <a16:creationId xmlns:a16="http://schemas.microsoft.com/office/drawing/2014/main" id="{76F46D9C-9657-B94B-4C1A-8F78F98F3B08}"/>
              </a:ext>
            </a:extLst>
          </p:cNvPr>
          <p:cNvPicPr>
            <a:picLocks noChangeAspect="1"/>
          </p:cNvPicPr>
          <p:nvPr>
            <p:custDataLst>
              <p:tags r:id="rId2"/>
            </p:custDataLst>
          </p:nvPr>
        </p:nvPicPr>
        <p:blipFill>
          <a:blip r:embed="rId7"/>
          <a:stretch>
            <a:fillRect/>
          </a:stretch>
        </p:blipFill>
        <p:spPr>
          <a:xfrm>
            <a:off x="9906152" y="3404865"/>
            <a:ext cx="1540628" cy="766060"/>
          </a:xfrm>
          <a:prstGeom prst="rect">
            <a:avLst/>
          </a:prstGeom>
        </p:spPr>
      </p:pic>
      <p:cxnSp>
        <p:nvCxnSpPr>
          <p:cNvPr id="907" name="Conector recto de flecha 906">
            <a:extLst>
              <a:ext uri="{FF2B5EF4-FFF2-40B4-BE49-F238E27FC236}">
                <a16:creationId xmlns:a16="http://schemas.microsoft.com/office/drawing/2014/main" id="{C9EA0D0D-AEA8-223F-E50B-D633FA85DDA7}"/>
              </a:ext>
            </a:extLst>
          </p:cNvPr>
          <p:cNvCxnSpPr>
            <a:cxnSpLocks/>
          </p:cNvCxnSpPr>
          <p:nvPr/>
        </p:nvCxnSpPr>
        <p:spPr>
          <a:xfrm>
            <a:off x="1896534"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0" name="Conector recto de flecha 909">
            <a:extLst>
              <a:ext uri="{FF2B5EF4-FFF2-40B4-BE49-F238E27FC236}">
                <a16:creationId xmlns:a16="http://schemas.microsoft.com/office/drawing/2014/main" id="{733676F7-770E-B764-BEFD-4D227999EFA3}"/>
              </a:ext>
            </a:extLst>
          </p:cNvPr>
          <p:cNvCxnSpPr>
            <a:cxnSpLocks/>
          </p:cNvCxnSpPr>
          <p:nvPr/>
        </p:nvCxnSpPr>
        <p:spPr>
          <a:xfrm>
            <a:off x="8839353"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602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noProof="0" dirty="0"/>
              <a:t>1</a:t>
            </a:r>
            <a:r>
              <a:rPr lang="es-ES" dirty="0"/>
              <a:t>1</a:t>
            </a:r>
            <a:r>
              <a:rPr lang="es-ES" noProof="0" dirty="0"/>
              <a:t>/17</a:t>
            </a:r>
          </a:p>
        </p:txBody>
      </p:sp>
      <p:grpSp>
        <p:nvGrpSpPr>
          <p:cNvPr id="9" name="Grupo 8">
            <a:extLst>
              <a:ext uri="{FF2B5EF4-FFF2-40B4-BE49-F238E27FC236}">
                <a16:creationId xmlns:a16="http://schemas.microsoft.com/office/drawing/2014/main" id="{E7B8C3BC-A87C-6EC3-F995-D9A0F77A4E7E}"/>
              </a:ext>
            </a:extLst>
          </p:cNvPr>
          <p:cNvGrpSpPr/>
          <p:nvPr/>
        </p:nvGrpSpPr>
        <p:grpSpPr>
          <a:xfrm>
            <a:off x="1302280" y="1775159"/>
            <a:ext cx="10144500" cy="4072447"/>
            <a:chOff x="1302280" y="1775159"/>
            <a:chExt cx="10144500" cy="4072447"/>
          </a:xfrm>
        </p:grpSpPr>
        <p:pic>
          <p:nvPicPr>
            <p:cNvPr id="902" name="Imagen 901">
              <a:extLst>
                <a:ext uri="{FF2B5EF4-FFF2-40B4-BE49-F238E27FC236}">
                  <a16:creationId xmlns:a16="http://schemas.microsoft.com/office/drawing/2014/main" id="{C110BC6E-7C15-8030-6F81-E35F71D67F29}"/>
                </a:ext>
              </a:extLst>
            </p:cNvPr>
            <p:cNvPicPr>
              <a:picLocks noChangeAspect="1"/>
            </p:cNvPicPr>
            <p:nvPr>
              <p:custDataLst>
                <p:tags r:id="rId1"/>
              </p:custDataLst>
            </p:nvPr>
          </p:nvPicPr>
          <p:blipFill>
            <a:blip r:embed="rId5"/>
            <a:stretch>
              <a:fillRect/>
            </a:stretch>
          </p:blipFill>
          <p:spPr>
            <a:xfrm>
              <a:off x="1302280" y="3584969"/>
              <a:ext cx="454554" cy="405853"/>
            </a:xfrm>
            <a:prstGeom prst="rect">
              <a:avLst/>
            </a:prstGeom>
          </p:spPr>
        </p:pic>
        <p:pic>
          <p:nvPicPr>
            <p:cNvPr id="905" name="Imagen 904">
              <a:extLst>
                <a:ext uri="{FF2B5EF4-FFF2-40B4-BE49-F238E27FC236}">
                  <a16:creationId xmlns:a16="http://schemas.microsoft.com/office/drawing/2014/main" id="{76F46D9C-9657-B94B-4C1A-8F78F98F3B08}"/>
                </a:ext>
              </a:extLst>
            </p:cNvPr>
            <p:cNvPicPr>
              <a:picLocks noChangeAspect="1"/>
            </p:cNvPicPr>
            <p:nvPr>
              <p:custDataLst>
                <p:tags r:id="rId2"/>
              </p:custDataLst>
            </p:nvPr>
          </p:nvPicPr>
          <p:blipFill>
            <a:blip r:embed="rId6"/>
            <a:stretch>
              <a:fillRect/>
            </a:stretch>
          </p:blipFill>
          <p:spPr>
            <a:xfrm>
              <a:off x="9906152" y="3404865"/>
              <a:ext cx="1540628" cy="766060"/>
            </a:xfrm>
            <a:prstGeom prst="rect">
              <a:avLst/>
            </a:prstGeom>
          </p:spPr>
        </p:pic>
        <p:cxnSp>
          <p:nvCxnSpPr>
            <p:cNvPr id="907" name="Conector recto de flecha 906">
              <a:extLst>
                <a:ext uri="{FF2B5EF4-FFF2-40B4-BE49-F238E27FC236}">
                  <a16:creationId xmlns:a16="http://schemas.microsoft.com/office/drawing/2014/main" id="{C9EA0D0D-AEA8-223F-E50B-D633FA85DDA7}"/>
                </a:ext>
              </a:extLst>
            </p:cNvPr>
            <p:cNvCxnSpPr>
              <a:cxnSpLocks/>
            </p:cNvCxnSpPr>
            <p:nvPr/>
          </p:nvCxnSpPr>
          <p:spPr>
            <a:xfrm>
              <a:off x="1896534"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0" name="Conector recto de flecha 909">
              <a:extLst>
                <a:ext uri="{FF2B5EF4-FFF2-40B4-BE49-F238E27FC236}">
                  <a16:creationId xmlns:a16="http://schemas.microsoft.com/office/drawing/2014/main" id="{733676F7-770E-B764-BEFD-4D227999EFA3}"/>
                </a:ext>
              </a:extLst>
            </p:cNvPr>
            <p:cNvCxnSpPr>
              <a:cxnSpLocks/>
            </p:cNvCxnSpPr>
            <p:nvPr/>
          </p:nvCxnSpPr>
          <p:spPr>
            <a:xfrm>
              <a:off x="8839353"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esquinas redondeadas 13">
              <a:extLst>
                <a:ext uri="{FF2B5EF4-FFF2-40B4-BE49-F238E27FC236}">
                  <a16:creationId xmlns:a16="http://schemas.microsoft.com/office/drawing/2014/main" id="{3370EA70-F546-4FCD-372F-4F0604C90D6F}"/>
                </a:ext>
              </a:extLst>
            </p:cNvPr>
            <p:cNvSpPr/>
            <p:nvPr/>
          </p:nvSpPr>
          <p:spPr>
            <a:xfrm>
              <a:off x="2904067" y="1775159"/>
              <a:ext cx="5816753" cy="4072447"/>
            </a:xfrm>
            <a:prstGeom prst="roundRect">
              <a:avLst/>
            </a:prstGeom>
            <a:solidFill>
              <a:srgbClr val="B8E98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70068FDE-75CF-10FA-F911-E54BAFECD6F1}"/>
                </a:ext>
              </a:extLst>
            </p:cNvPr>
            <p:cNvPicPr>
              <a:picLocks noChangeAspect="1"/>
            </p:cNvPicPr>
            <p:nvPr>
              <p:custDataLst>
                <p:tags r:id="rId3"/>
              </p:custDataLst>
            </p:nvPr>
          </p:nvPicPr>
          <p:blipFill>
            <a:blip r:embed="rId7"/>
            <a:stretch>
              <a:fillRect/>
            </a:stretch>
          </p:blipFill>
          <p:spPr>
            <a:xfrm>
              <a:off x="5055659" y="3373821"/>
              <a:ext cx="1616604" cy="875124"/>
            </a:xfrm>
            <a:prstGeom prst="rect">
              <a:avLst/>
            </a:prstGeom>
          </p:spPr>
        </p:pic>
      </p:grpSp>
    </p:spTree>
    <p:extLst>
      <p:ext uri="{BB962C8B-B14F-4D97-AF65-F5344CB8AC3E}">
        <p14:creationId xmlns:p14="http://schemas.microsoft.com/office/powerpoint/2010/main" val="2523846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u="sng" dirty="0"/>
              <a:t>12/17</a:t>
            </a:r>
            <a:endParaRPr lang="es-ES" u="sng" noProof="0" dirty="0"/>
          </a:p>
        </p:txBody>
      </p:sp>
      <p:grpSp>
        <p:nvGrpSpPr>
          <p:cNvPr id="6" name="Grupo 5">
            <a:extLst>
              <a:ext uri="{FF2B5EF4-FFF2-40B4-BE49-F238E27FC236}">
                <a16:creationId xmlns:a16="http://schemas.microsoft.com/office/drawing/2014/main" id="{8FB6F75B-BFAF-A6B2-7D3A-AF7768726510}"/>
              </a:ext>
            </a:extLst>
          </p:cNvPr>
          <p:cNvGrpSpPr>
            <a:grpSpLocks noChangeAspect="1"/>
          </p:cNvGrpSpPr>
          <p:nvPr/>
        </p:nvGrpSpPr>
        <p:grpSpPr>
          <a:xfrm>
            <a:off x="679056" y="2822157"/>
            <a:ext cx="4745372" cy="1905000"/>
            <a:chOff x="1302280" y="1775159"/>
            <a:chExt cx="10144500" cy="4072447"/>
          </a:xfrm>
        </p:grpSpPr>
        <p:pic>
          <p:nvPicPr>
            <p:cNvPr id="902" name="Imagen 901">
              <a:extLst>
                <a:ext uri="{FF2B5EF4-FFF2-40B4-BE49-F238E27FC236}">
                  <a16:creationId xmlns:a16="http://schemas.microsoft.com/office/drawing/2014/main" id="{C110BC6E-7C15-8030-6F81-E35F71D67F29}"/>
                </a:ext>
              </a:extLst>
            </p:cNvPr>
            <p:cNvPicPr>
              <a:picLocks noChangeAspect="1"/>
            </p:cNvPicPr>
            <p:nvPr>
              <p:custDataLst>
                <p:tags r:id="rId1"/>
              </p:custDataLst>
            </p:nvPr>
          </p:nvPicPr>
          <p:blipFill>
            <a:blip r:embed="rId5"/>
            <a:stretch>
              <a:fillRect/>
            </a:stretch>
          </p:blipFill>
          <p:spPr>
            <a:xfrm>
              <a:off x="1302280" y="3584969"/>
              <a:ext cx="454554" cy="405853"/>
            </a:xfrm>
            <a:prstGeom prst="rect">
              <a:avLst/>
            </a:prstGeom>
          </p:spPr>
        </p:pic>
        <p:pic>
          <p:nvPicPr>
            <p:cNvPr id="905" name="Imagen 904">
              <a:extLst>
                <a:ext uri="{FF2B5EF4-FFF2-40B4-BE49-F238E27FC236}">
                  <a16:creationId xmlns:a16="http://schemas.microsoft.com/office/drawing/2014/main" id="{76F46D9C-9657-B94B-4C1A-8F78F98F3B08}"/>
                </a:ext>
              </a:extLst>
            </p:cNvPr>
            <p:cNvPicPr>
              <a:picLocks noChangeAspect="1"/>
            </p:cNvPicPr>
            <p:nvPr>
              <p:custDataLst>
                <p:tags r:id="rId2"/>
              </p:custDataLst>
            </p:nvPr>
          </p:nvPicPr>
          <p:blipFill>
            <a:blip r:embed="rId6"/>
            <a:stretch>
              <a:fillRect/>
            </a:stretch>
          </p:blipFill>
          <p:spPr>
            <a:xfrm>
              <a:off x="9906152" y="3404865"/>
              <a:ext cx="1540628" cy="766060"/>
            </a:xfrm>
            <a:prstGeom prst="rect">
              <a:avLst/>
            </a:prstGeom>
          </p:spPr>
        </p:pic>
        <p:cxnSp>
          <p:nvCxnSpPr>
            <p:cNvPr id="907" name="Conector recto de flecha 906">
              <a:extLst>
                <a:ext uri="{FF2B5EF4-FFF2-40B4-BE49-F238E27FC236}">
                  <a16:creationId xmlns:a16="http://schemas.microsoft.com/office/drawing/2014/main" id="{C9EA0D0D-AEA8-223F-E50B-D633FA85DDA7}"/>
                </a:ext>
              </a:extLst>
            </p:cNvPr>
            <p:cNvCxnSpPr>
              <a:cxnSpLocks/>
            </p:cNvCxnSpPr>
            <p:nvPr/>
          </p:nvCxnSpPr>
          <p:spPr>
            <a:xfrm>
              <a:off x="1896534"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0" name="Conector recto de flecha 909">
              <a:extLst>
                <a:ext uri="{FF2B5EF4-FFF2-40B4-BE49-F238E27FC236}">
                  <a16:creationId xmlns:a16="http://schemas.microsoft.com/office/drawing/2014/main" id="{733676F7-770E-B764-BEFD-4D227999EFA3}"/>
                </a:ext>
              </a:extLst>
            </p:cNvPr>
            <p:cNvCxnSpPr>
              <a:cxnSpLocks/>
            </p:cNvCxnSpPr>
            <p:nvPr/>
          </p:nvCxnSpPr>
          <p:spPr>
            <a:xfrm>
              <a:off x="8839353"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esquinas redondeadas 13">
              <a:extLst>
                <a:ext uri="{FF2B5EF4-FFF2-40B4-BE49-F238E27FC236}">
                  <a16:creationId xmlns:a16="http://schemas.microsoft.com/office/drawing/2014/main" id="{3370EA70-F546-4FCD-372F-4F0604C90D6F}"/>
                </a:ext>
              </a:extLst>
            </p:cNvPr>
            <p:cNvSpPr/>
            <p:nvPr/>
          </p:nvSpPr>
          <p:spPr>
            <a:xfrm>
              <a:off x="2904067" y="1775159"/>
              <a:ext cx="5816753" cy="4072447"/>
            </a:xfrm>
            <a:prstGeom prst="roundRect">
              <a:avLst/>
            </a:prstGeom>
            <a:solidFill>
              <a:srgbClr val="B8E98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70068FDE-75CF-10FA-F911-E54BAFECD6F1}"/>
                </a:ext>
              </a:extLst>
            </p:cNvPr>
            <p:cNvPicPr>
              <a:picLocks noChangeAspect="1"/>
            </p:cNvPicPr>
            <p:nvPr>
              <p:custDataLst>
                <p:tags r:id="rId3"/>
              </p:custDataLst>
            </p:nvPr>
          </p:nvPicPr>
          <p:blipFill>
            <a:blip r:embed="rId7"/>
            <a:stretch>
              <a:fillRect/>
            </a:stretch>
          </p:blipFill>
          <p:spPr>
            <a:xfrm>
              <a:off x="5055659" y="3373821"/>
              <a:ext cx="1616604" cy="875124"/>
            </a:xfrm>
            <a:prstGeom prst="rect">
              <a:avLst/>
            </a:prstGeom>
          </p:spPr>
        </p:pic>
      </p:grpSp>
      <p:sp>
        <p:nvSpPr>
          <p:cNvPr id="17" name="CuadroTexto 16">
            <a:extLst>
              <a:ext uri="{FF2B5EF4-FFF2-40B4-BE49-F238E27FC236}">
                <a16:creationId xmlns:a16="http://schemas.microsoft.com/office/drawing/2014/main" id="{11EEFB28-4C3B-10EF-FB47-64C5E7D1F730}"/>
              </a:ext>
            </a:extLst>
          </p:cNvPr>
          <p:cNvSpPr txBox="1"/>
          <p:nvPr/>
        </p:nvSpPr>
        <p:spPr>
          <a:xfrm>
            <a:off x="5918732" y="1734936"/>
            <a:ext cx="5438302" cy="424731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t>Use a NN for each unknown function</a:t>
            </a:r>
          </a:p>
          <a:p>
            <a:pPr marL="342900" indent="-342900">
              <a:lnSpc>
                <a:spcPct val="150000"/>
              </a:lnSpc>
              <a:buFont typeface="Arial" panose="020B0604020202020204" pitchFamily="34" charset="0"/>
              <a:buChar char="•"/>
            </a:pPr>
            <a:r>
              <a:rPr lang="en-US" sz="2400" dirty="0"/>
              <a:t>BC fulfilled by construction</a:t>
            </a:r>
          </a:p>
          <a:p>
            <a:pPr marL="342900" indent="-342900">
              <a:lnSpc>
                <a:spcPct val="150000"/>
              </a:lnSpc>
              <a:buFont typeface="Arial" panose="020B0604020202020204" pitchFamily="34" charset="0"/>
              <a:buChar char="•"/>
            </a:pPr>
            <a:r>
              <a:rPr lang="en-US" sz="2400" dirty="0"/>
              <a:t>Train for different BC at once</a:t>
            </a:r>
          </a:p>
          <a:p>
            <a:pPr marL="342900" indent="-342900">
              <a:lnSpc>
                <a:spcPct val="150000"/>
              </a:lnSpc>
              <a:buFont typeface="Arial" panose="020B0604020202020204" pitchFamily="34" charset="0"/>
              <a:buChar char="•"/>
            </a:pPr>
            <a:r>
              <a:rPr lang="en-US" sz="2400" dirty="0"/>
              <a:t>PINNs loss function is defined as the residuals of the differential equations.</a:t>
            </a:r>
          </a:p>
          <a:p>
            <a:endParaRPr lang="en-US" dirty="0"/>
          </a:p>
        </p:txBody>
      </p:sp>
      <p:sp>
        <p:nvSpPr>
          <p:cNvPr id="18" name="CuadroTexto 17">
            <a:extLst>
              <a:ext uri="{FF2B5EF4-FFF2-40B4-BE49-F238E27FC236}">
                <a16:creationId xmlns:a16="http://schemas.microsoft.com/office/drawing/2014/main" id="{C95A734C-23D5-7366-CB9F-028052E12D42}"/>
              </a:ext>
            </a:extLst>
          </p:cNvPr>
          <p:cNvSpPr txBox="1"/>
          <p:nvPr/>
        </p:nvSpPr>
        <p:spPr>
          <a:xfrm>
            <a:off x="3613467" y="1773583"/>
            <a:ext cx="2125133" cy="523220"/>
          </a:xfrm>
          <a:prstGeom prst="rect">
            <a:avLst/>
          </a:prstGeom>
          <a:noFill/>
        </p:spPr>
        <p:txBody>
          <a:bodyPr wrap="square" rtlCol="0">
            <a:spAutoFit/>
          </a:bodyPr>
          <a:lstStyle/>
          <a:p>
            <a:r>
              <a:rPr lang="en-US" sz="1400" dirty="0">
                <a:solidFill>
                  <a:schemeClr val="accent5">
                    <a:lumMod val="75000"/>
                  </a:schemeClr>
                </a:solidFill>
              </a:rPr>
              <a:t>[Dissanayake, M and Phan‐</a:t>
            </a:r>
            <a:r>
              <a:rPr lang="en-US" sz="1400" u="sng" dirty="0">
                <a:solidFill>
                  <a:schemeClr val="accent5">
                    <a:lumMod val="75000"/>
                  </a:schemeClr>
                </a:solidFill>
              </a:rPr>
              <a:t>Thien</a:t>
            </a:r>
            <a:r>
              <a:rPr lang="en-US" sz="1400" dirty="0">
                <a:solidFill>
                  <a:schemeClr val="accent5">
                    <a:lumMod val="75000"/>
                  </a:schemeClr>
                </a:solidFill>
              </a:rPr>
              <a:t>, N. 1994]</a:t>
            </a:r>
          </a:p>
        </p:txBody>
      </p:sp>
      <p:sp>
        <p:nvSpPr>
          <p:cNvPr id="19" name="CuadroTexto 18">
            <a:extLst>
              <a:ext uri="{FF2B5EF4-FFF2-40B4-BE49-F238E27FC236}">
                <a16:creationId xmlns:a16="http://schemas.microsoft.com/office/drawing/2014/main" id="{BDC9CA51-AFB6-DB99-434A-BA52FA386B92}"/>
              </a:ext>
            </a:extLst>
          </p:cNvPr>
          <p:cNvSpPr txBox="1"/>
          <p:nvPr/>
        </p:nvSpPr>
        <p:spPr>
          <a:xfrm>
            <a:off x="3738151" y="2418306"/>
            <a:ext cx="2125133" cy="307777"/>
          </a:xfrm>
          <a:prstGeom prst="rect">
            <a:avLst/>
          </a:prstGeom>
          <a:noFill/>
        </p:spPr>
        <p:txBody>
          <a:bodyPr wrap="square" rtlCol="0">
            <a:spAutoFit/>
          </a:bodyPr>
          <a:lstStyle/>
          <a:p>
            <a:r>
              <a:rPr lang="en-US" sz="1400" dirty="0">
                <a:solidFill>
                  <a:schemeClr val="accent5">
                    <a:lumMod val="75000"/>
                  </a:schemeClr>
                </a:solidFill>
              </a:rPr>
              <a:t>[</a:t>
            </a:r>
            <a:r>
              <a:rPr lang="en-US" sz="1400" dirty="0" err="1">
                <a:solidFill>
                  <a:schemeClr val="accent5">
                    <a:lumMod val="75000"/>
                  </a:schemeClr>
                </a:solidFill>
              </a:rPr>
              <a:t>Lagaris</a:t>
            </a:r>
            <a:r>
              <a:rPr lang="en-US" sz="1400" dirty="0">
                <a:solidFill>
                  <a:schemeClr val="accent5">
                    <a:lumMod val="75000"/>
                  </a:schemeClr>
                </a:solidFill>
              </a:rPr>
              <a:t> et al. 1997]</a:t>
            </a:r>
          </a:p>
        </p:txBody>
      </p:sp>
      <p:sp>
        <p:nvSpPr>
          <p:cNvPr id="20" name="CuadroTexto 19">
            <a:extLst>
              <a:ext uri="{FF2B5EF4-FFF2-40B4-BE49-F238E27FC236}">
                <a16:creationId xmlns:a16="http://schemas.microsoft.com/office/drawing/2014/main" id="{DCB1ADDD-A72D-77AA-EBBB-C64404F8EE3F}"/>
              </a:ext>
            </a:extLst>
          </p:cNvPr>
          <p:cNvSpPr txBox="1"/>
          <p:nvPr/>
        </p:nvSpPr>
        <p:spPr>
          <a:xfrm>
            <a:off x="663677" y="5993308"/>
            <a:ext cx="2125133" cy="307777"/>
          </a:xfrm>
          <a:prstGeom prst="rect">
            <a:avLst/>
          </a:prstGeom>
          <a:noFill/>
        </p:spPr>
        <p:txBody>
          <a:bodyPr wrap="square" rtlCol="0">
            <a:spAutoFit/>
          </a:bodyPr>
          <a:lstStyle/>
          <a:p>
            <a:r>
              <a:rPr lang="en-US" sz="1400" dirty="0">
                <a:solidFill>
                  <a:schemeClr val="accent5">
                    <a:lumMod val="75000"/>
                  </a:schemeClr>
                </a:solidFill>
              </a:rPr>
              <a:t>[Chen et al. 2020]</a:t>
            </a:r>
          </a:p>
        </p:txBody>
      </p:sp>
    </p:spTree>
    <p:extLst>
      <p:ext uri="{BB962C8B-B14F-4D97-AF65-F5344CB8AC3E}">
        <p14:creationId xmlns:p14="http://schemas.microsoft.com/office/powerpoint/2010/main" val="351881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36E55-518D-F264-C863-1FC62A08EF04}"/>
              </a:ext>
            </a:extLst>
          </p:cNvPr>
          <p:cNvSpPr>
            <a:spLocks noGrp="1"/>
          </p:cNvSpPr>
          <p:nvPr>
            <p:ph type="title"/>
          </p:nvPr>
        </p:nvSpPr>
        <p:spPr>
          <a:xfrm>
            <a:off x="1141413" y="283029"/>
            <a:ext cx="9905998" cy="1905000"/>
          </a:xfrm>
        </p:spPr>
        <p:txBody>
          <a:bodyPr>
            <a:normAutofit/>
          </a:bodyPr>
          <a:lstStyle/>
          <a:p>
            <a:r>
              <a:rPr lang="en-US" sz="3600" dirty="0"/>
              <a:t>Results</a:t>
            </a:r>
          </a:p>
        </p:txBody>
      </p:sp>
      <p:sp>
        <p:nvSpPr>
          <p:cNvPr id="4" name="Marcador de número de diapositiva 3">
            <a:extLst>
              <a:ext uri="{FF2B5EF4-FFF2-40B4-BE49-F238E27FC236}">
                <a16:creationId xmlns:a16="http://schemas.microsoft.com/office/drawing/2014/main" id="{8B0B2E57-46B5-223B-AC4F-E94913DC6348}"/>
              </a:ext>
            </a:extLst>
          </p:cNvPr>
          <p:cNvSpPr>
            <a:spLocks noGrp="1"/>
          </p:cNvSpPr>
          <p:nvPr>
            <p:ph type="sldNum" sz="quarter" idx="12"/>
          </p:nvPr>
        </p:nvSpPr>
        <p:spPr/>
        <p:txBody>
          <a:bodyPr/>
          <a:lstStyle/>
          <a:p>
            <a:pPr rtl="0"/>
            <a:r>
              <a:rPr lang="es-ES" u="sng" dirty="0"/>
              <a:t>13/17</a:t>
            </a:r>
            <a:endParaRPr lang="es-ES" u="sng" noProof="0" dirty="0"/>
          </a:p>
        </p:txBody>
      </p:sp>
      <p:pic>
        <p:nvPicPr>
          <p:cNvPr id="24" name="Imagen 23" descr="Interfaz de usuario gráfica, Gráfico, Histograma&#10;&#10;Descripción generada automáticamente">
            <a:extLst>
              <a:ext uri="{FF2B5EF4-FFF2-40B4-BE49-F238E27FC236}">
                <a16:creationId xmlns:a16="http://schemas.microsoft.com/office/drawing/2014/main" id="{24152E67-A24C-2DCB-D4CF-4077B384468E}"/>
              </a:ext>
            </a:extLst>
          </p:cNvPr>
          <p:cNvPicPr>
            <a:picLocks noChangeAspect="1"/>
          </p:cNvPicPr>
          <p:nvPr/>
        </p:nvPicPr>
        <p:blipFill>
          <a:blip r:embed="rId2"/>
          <a:srcRect l="7552" t="22469" r="12576" b="7531"/>
          <a:stretch/>
        </p:blipFill>
        <p:spPr>
          <a:xfrm>
            <a:off x="900026" y="1753879"/>
            <a:ext cx="3650706" cy="3427070"/>
          </a:xfrm>
          <a:prstGeom prst="rect">
            <a:avLst/>
          </a:prstGeom>
        </p:spPr>
      </p:pic>
      <p:sp>
        <p:nvSpPr>
          <p:cNvPr id="26" name="CuadroTexto 25">
            <a:extLst>
              <a:ext uri="{FF2B5EF4-FFF2-40B4-BE49-F238E27FC236}">
                <a16:creationId xmlns:a16="http://schemas.microsoft.com/office/drawing/2014/main" id="{BF689937-34C7-8DCD-251A-BE77812E1C16}"/>
              </a:ext>
            </a:extLst>
          </p:cNvPr>
          <p:cNvSpPr txBox="1"/>
          <p:nvPr/>
        </p:nvSpPr>
        <p:spPr>
          <a:xfrm>
            <a:off x="4979580" y="3020699"/>
            <a:ext cx="1928037" cy="369332"/>
          </a:xfrm>
          <a:prstGeom prst="rect">
            <a:avLst/>
          </a:prstGeom>
          <a:noFill/>
        </p:spPr>
        <p:txBody>
          <a:bodyPr wrap="square" rtlCol="0">
            <a:spAutoFit/>
          </a:bodyPr>
          <a:lstStyle/>
          <a:p>
            <a:r>
              <a:rPr lang="en-US" dirty="0"/>
              <a:t>Direct problem</a:t>
            </a:r>
          </a:p>
        </p:txBody>
      </p:sp>
      <p:pic>
        <p:nvPicPr>
          <p:cNvPr id="28" name="Imagen 27" descr="Interfaz de usuario gráfica, Gráfico, Histograma&#10;&#10;Descripción generada automáticamente">
            <a:extLst>
              <a:ext uri="{FF2B5EF4-FFF2-40B4-BE49-F238E27FC236}">
                <a16:creationId xmlns:a16="http://schemas.microsoft.com/office/drawing/2014/main" id="{8A033404-E0F9-E5AF-C56E-F0CACA713BFB}"/>
              </a:ext>
            </a:extLst>
          </p:cNvPr>
          <p:cNvPicPr>
            <a:picLocks noChangeAspect="1"/>
          </p:cNvPicPr>
          <p:nvPr/>
        </p:nvPicPr>
        <p:blipFill>
          <a:blip r:embed="rId3"/>
          <a:srcRect l="26978" t="14962" r="12034"/>
          <a:stretch/>
        </p:blipFill>
        <p:spPr>
          <a:xfrm>
            <a:off x="7336466" y="1800362"/>
            <a:ext cx="4435814" cy="3334104"/>
          </a:xfrm>
          <a:prstGeom prst="rect">
            <a:avLst/>
          </a:prstGeom>
        </p:spPr>
      </p:pic>
      <p:sp>
        <p:nvSpPr>
          <p:cNvPr id="25" name="Flecha: a la derecha 24">
            <a:extLst>
              <a:ext uri="{FF2B5EF4-FFF2-40B4-BE49-F238E27FC236}">
                <a16:creationId xmlns:a16="http://schemas.microsoft.com/office/drawing/2014/main" id="{70A74954-1FA0-955C-31B8-EC553EB3FD0A}"/>
              </a:ext>
            </a:extLst>
          </p:cNvPr>
          <p:cNvSpPr/>
          <p:nvPr/>
        </p:nvSpPr>
        <p:spPr>
          <a:xfrm>
            <a:off x="5295013" y="3390031"/>
            <a:ext cx="1261730" cy="4040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530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B6D44-BC05-E7F3-44C6-3D6DC516073E}"/>
              </a:ext>
            </a:extLst>
          </p:cNvPr>
          <p:cNvSpPr>
            <a:spLocks noGrp="1"/>
          </p:cNvSpPr>
          <p:nvPr>
            <p:ph type="title"/>
          </p:nvPr>
        </p:nvSpPr>
        <p:spPr>
          <a:xfrm>
            <a:off x="163595" y="206405"/>
            <a:ext cx="3767850" cy="1262742"/>
          </a:xfrm>
        </p:spPr>
        <p:txBody>
          <a:bodyPr>
            <a:noAutofit/>
          </a:bodyPr>
          <a:lstStyle/>
          <a:p>
            <a:pPr algn="ctr"/>
            <a:r>
              <a:rPr lang="en-US" sz="3600" dirty="0"/>
              <a:t>The People </a:t>
            </a:r>
          </a:p>
        </p:txBody>
      </p:sp>
      <p:sp>
        <p:nvSpPr>
          <p:cNvPr id="4" name="Marcador de número de diapositiva 3">
            <a:extLst>
              <a:ext uri="{FF2B5EF4-FFF2-40B4-BE49-F238E27FC236}">
                <a16:creationId xmlns:a16="http://schemas.microsoft.com/office/drawing/2014/main" id="{9FDF5C9E-9617-6FF4-4408-F9742BD1A6A3}"/>
              </a:ext>
            </a:extLst>
          </p:cNvPr>
          <p:cNvSpPr>
            <a:spLocks noGrp="1"/>
          </p:cNvSpPr>
          <p:nvPr>
            <p:ph type="sldNum" sz="quarter" idx="12"/>
          </p:nvPr>
        </p:nvSpPr>
        <p:spPr>
          <a:xfrm>
            <a:off x="11048999" y="6266216"/>
            <a:ext cx="551167" cy="365125"/>
          </a:xfrm>
        </p:spPr>
        <p:txBody>
          <a:bodyPr/>
          <a:lstStyle/>
          <a:p>
            <a:pPr rtl="0"/>
            <a:r>
              <a:rPr lang="es-ES" dirty="0"/>
              <a:t>1/17</a:t>
            </a:r>
            <a:endParaRPr lang="es-ES" noProof="0" dirty="0"/>
          </a:p>
        </p:txBody>
      </p:sp>
      <p:pic>
        <p:nvPicPr>
          <p:cNvPr id="8" name="Imagen 7" descr="Un hombre con una montaña al fondo&#10;&#10;Descripción generada automáticamente">
            <a:extLst>
              <a:ext uri="{FF2B5EF4-FFF2-40B4-BE49-F238E27FC236}">
                <a16:creationId xmlns:a16="http://schemas.microsoft.com/office/drawing/2014/main" id="{66652E95-896F-93A6-9D03-3C6879453DE9}"/>
              </a:ext>
            </a:extLst>
          </p:cNvPr>
          <p:cNvPicPr>
            <a:picLocks noChangeAspect="1"/>
          </p:cNvPicPr>
          <p:nvPr/>
        </p:nvPicPr>
        <p:blipFill>
          <a:blip r:embed="rId3"/>
          <a:srcRect l="8760" t="8073" r="11651"/>
          <a:stretch/>
        </p:blipFill>
        <p:spPr>
          <a:xfrm>
            <a:off x="8149050" y="3677904"/>
            <a:ext cx="2130158" cy="20649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Imagen 11" descr="Imagen en blanco y negro de un hombre sonriendo&#10;&#10;Descripción generada automáticamente">
            <a:extLst>
              <a:ext uri="{FF2B5EF4-FFF2-40B4-BE49-F238E27FC236}">
                <a16:creationId xmlns:a16="http://schemas.microsoft.com/office/drawing/2014/main" id="{56A4DE5D-1FCE-C336-EAB1-F84333E63E25}"/>
              </a:ext>
            </a:extLst>
          </p:cNvPr>
          <p:cNvPicPr>
            <a:picLocks noChangeAspect="1"/>
          </p:cNvPicPr>
          <p:nvPr/>
        </p:nvPicPr>
        <p:blipFill>
          <a:blip r:embed="rId4"/>
          <a:stretch>
            <a:fillRect/>
          </a:stretch>
        </p:blipFill>
        <p:spPr>
          <a:xfrm>
            <a:off x="8295535" y="1456857"/>
            <a:ext cx="1896241" cy="189624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Persona con lentes de sol sonriendo&#10;&#10;Descripción generada automáticamente">
            <a:extLst>
              <a:ext uri="{FF2B5EF4-FFF2-40B4-BE49-F238E27FC236}">
                <a16:creationId xmlns:a16="http://schemas.microsoft.com/office/drawing/2014/main" id="{84B5C891-3A63-F352-F36B-DEFA118F76F6}"/>
              </a:ext>
            </a:extLst>
          </p:cNvPr>
          <p:cNvPicPr>
            <a:picLocks noChangeAspect="1"/>
          </p:cNvPicPr>
          <p:nvPr/>
        </p:nvPicPr>
        <p:blipFill>
          <a:blip r:embed="rId5"/>
          <a:stretch>
            <a:fillRect/>
          </a:stretch>
        </p:blipFill>
        <p:spPr>
          <a:xfrm>
            <a:off x="4459290" y="2544005"/>
            <a:ext cx="1883919" cy="188391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50" name="Picture 2" descr="Samford Professional Network Hosts Harvard University Professor and  World-Renowned Data Scientist Pavlos Protopapas">
            <a:extLst>
              <a:ext uri="{FF2B5EF4-FFF2-40B4-BE49-F238E27FC236}">
                <a16:creationId xmlns:a16="http://schemas.microsoft.com/office/drawing/2014/main" id="{2DD2E4C1-94C8-0930-D307-A145628C9E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164" t="12677" r="8757" b="17695"/>
          <a:stretch/>
        </p:blipFill>
        <p:spPr bwMode="auto">
          <a:xfrm>
            <a:off x="618633" y="3810656"/>
            <a:ext cx="1901364" cy="18345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0618BE8C-4EEB-881D-594F-4CC3F04101A3}"/>
              </a:ext>
            </a:extLst>
          </p:cNvPr>
          <p:cNvSpPr txBox="1"/>
          <p:nvPr/>
        </p:nvSpPr>
        <p:spPr>
          <a:xfrm>
            <a:off x="2678586" y="2097124"/>
            <a:ext cx="1289135" cy="646331"/>
          </a:xfrm>
          <a:prstGeom prst="rect">
            <a:avLst/>
          </a:prstGeom>
          <a:noFill/>
        </p:spPr>
        <p:txBody>
          <a:bodyPr wrap="none" rtlCol="0">
            <a:spAutoFit/>
          </a:bodyPr>
          <a:lstStyle/>
          <a:p>
            <a:pPr algn="ctr"/>
            <a:r>
              <a:rPr lang="en-US" dirty="0" err="1">
                <a:effectLst>
                  <a:outerShdw blurRad="38100" dist="38100" dir="2700000" algn="tl">
                    <a:srgbClr val="000000">
                      <a:alpha val="43137"/>
                    </a:srgbClr>
                  </a:outerShdw>
                </a:effectLst>
              </a:rPr>
              <a:t>Yago</a:t>
            </a:r>
            <a:r>
              <a:rPr lang="en-US" dirty="0">
                <a:effectLst>
                  <a:outerShdw blurRad="38100" dist="38100" dir="2700000" algn="tl">
                    <a:srgbClr val="000000">
                      <a:alpha val="43137"/>
                    </a:srgbClr>
                  </a:outerShdw>
                </a:effectLst>
              </a:rPr>
              <a:t> Bea</a:t>
            </a:r>
          </a:p>
          <a:p>
            <a:pPr algn="ctr"/>
            <a:r>
              <a:rPr lang="en-US" dirty="0">
                <a:effectLst>
                  <a:outerShdw blurRad="38100" dist="38100" dir="2700000" algn="tl">
                    <a:srgbClr val="000000">
                      <a:alpha val="43137"/>
                    </a:srgbClr>
                  </a:outerShdw>
                </a:effectLst>
              </a:rPr>
              <a:t>(UB)</a:t>
            </a:r>
          </a:p>
        </p:txBody>
      </p:sp>
      <p:sp>
        <p:nvSpPr>
          <p:cNvPr id="18" name="CuadroTexto 17">
            <a:extLst>
              <a:ext uri="{FF2B5EF4-FFF2-40B4-BE49-F238E27FC236}">
                <a16:creationId xmlns:a16="http://schemas.microsoft.com/office/drawing/2014/main" id="{B11DD3F2-DBE0-EF41-D6E5-DAB2E73C4320}"/>
              </a:ext>
            </a:extLst>
          </p:cNvPr>
          <p:cNvSpPr txBox="1"/>
          <p:nvPr/>
        </p:nvSpPr>
        <p:spPr>
          <a:xfrm>
            <a:off x="6391620" y="920920"/>
            <a:ext cx="1633549"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Raul Jiménez</a:t>
            </a:r>
          </a:p>
          <a:p>
            <a:pPr algn="ctr"/>
            <a:r>
              <a:rPr lang="en-US" dirty="0">
                <a:effectLst>
                  <a:outerShdw blurRad="38100" dist="38100" dir="2700000" algn="tl">
                    <a:srgbClr val="000000">
                      <a:alpha val="43137"/>
                    </a:srgbClr>
                  </a:outerShdw>
                </a:effectLst>
              </a:rPr>
              <a:t>(ICREA &amp; UB)</a:t>
            </a:r>
          </a:p>
        </p:txBody>
      </p:sp>
      <p:sp>
        <p:nvSpPr>
          <p:cNvPr id="19" name="CuadroTexto 18">
            <a:extLst>
              <a:ext uri="{FF2B5EF4-FFF2-40B4-BE49-F238E27FC236}">
                <a16:creationId xmlns:a16="http://schemas.microsoft.com/office/drawing/2014/main" id="{AA63F12C-95E7-C2FF-BC52-E7E56CD1AA6A}"/>
              </a:ext>
            </a:extLst>
          </p:cNvPr>
          <p:cNvSpPr txBox="1"/>
          <p:nvPr/>
        </p:nvSpPr>
        <p:spPr>
          <a:xfrm>
            <a:off x="10279208" y="2081811"/>
            <a:ext cx="1749197" cy="646331"/>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David </a:t>
            </a:r>
            <a:r>
              <a:rPr lang="en-US" dirty="0" err="1">
                <a:effectLst>
                  <a:outerShdw blurRad="38100" dist="38100" dir="2700000" algn="tl">
                    <a:srgbClr val="000000">
                      <a:alpha val="43137"/>
                    </a:srgbClr>
                  </a:outerShdw>
                </a:effectLst>
              </a:rPr>
              <a:t>Mateos</a:t>
            </a:r>
            <a:endParaRPr lang="en-US" dirty="0">
              <a:effectLst>
                <a:outerShdw blurRad="38100" dist="38100" dir="2700000" algn="tl">
                  <a:srgbClr val="000000">
                    <a:alpha val="43137"/>
                  </a:srgbClr>
                </a:outerShdw>
              </a:effectLst>
            </a:endParaRPr>
          </a:p>
          <a:p>
            <a:pPr algn="ctr"/>
            <a:r>
              <a:rPr lang="en-US" dirty="0">
                <a:effectLst>
                  <a:outerShdw blurRad="38100" dist="38100" dir="2700000" algn="tl">
                    <a:srgbClr val="000000">
                      <a:alpha val="43137"/>
                    </a:srgbClr>
                  </a:outerShdw>
                </a:effectLst>
              </a:rPr>
              <a:t>(ICREA &amp; UB)</a:t>
            </a:r>
          </a:p>
        </p:txBody>
      </p:sp>
      <p:sp>
        <p:nvSpPr>
          <p:cNvPr id="20" name="CuadroTexto 19">
            <a:extLst>
              <a:ext uri="{FF2B5EF4-FFF2-40B4-BE49-F238E27FC236}">
                <a16:creationId xmlns:a16="http://schemas.microsoft.com/office/drawing/2014/main" id="{4876EB0B-F3D4-1812-CDDB-FF1884468C2D}"/>
              </a:ext>
            </a:extLst>
          </p:cNvPr>
          <p:cNvSpPr txBox="1"/>
          <p:nvPr/>
        </p:nvSpPr>
        <p:spPr>
          <a:xfrm>
            <a:off x="2607889" y="4250344"/>
            <a:ext cx="1529586" cy="923330"/>
          </a:xfrm>
          <a:prstGeom prst="rect">
            <a:avLst/>
          </a:prstGeom>
          <a:noFill/>
        </p:spPr>
        <p:txBody>
          <a:bodyPr wrap="none" rtlCol="0">
            <a:spAutoFit/>
          </a:bodyPr>
          <a:lstStyle/>
          <a:p>
            <a:pPr algn="ctr"/>
            <a:r>
              <a:rPr lang="en-US" dirty="0" err="1">
                <a:effectLst>
                  <a:outerShdw blurRad="38100" dist="38100" dir="2700000" algn="tl">
                    <a:srgbClr val="000000">
                      <a:alpha val="43137"/>
                    </a:srgbClr>
                  </a:outerShdw>
                </a:effectLst>
              </a:rPr>
              <a:t>Pavlos</a:t>
            </a:r>
            <a:endParaRPr lang="en-US" dirty="0">
              <a:effectLst>
                <a:outerShdw blurRad="38100" dist="38100" dir="2700000" algn="tl">
                  <a:srgbClr val="000000">
                    <a:alpha val="43137"/>
                  </a:srgbClr>
                </a:outerShdw>
              </a:effectLst>
            </a:endParaRPr>
          </a:p>
          <a:p>
            <a:pPr algn="ctr"/>
            <a:r>
              <a:rPr lang="en-US" dirty="0" err="1">
                <a:effectLst>
                  <a:outerShdw blurRad="38100" dist="38100" dir="2700000" algn="tl">
                    <a:srgbClr val="000000">
                      <a:alpha val="43137"/>
                    </a:srgbClr>
                  </a:outerShdw>
                </a:effectLst>
              </a:rPr>
              <a:t>Protopapas</a:t>
            </a:r>
            <a:endParaRPr lang="en-US" dirty="0">
              <a:effectLst>
                <a:outerShdw blurRad="38100" dist="38100" dir="2700000" algn="tl">
                  <a:srgbClr val="000000">
                    <a:alpha val="43137"/>
                  </a:srgbClr>
                </a:outerShdw>
              </a:effectLst>
            </a:endParaRPr>
          </a:p>
          <a:p>
            <a:pPr algn="ctr"/>
            <a:r>
              <a:rPr lang="en-US" dirty="0">
                <a:effectLst>
                  <a:outerShdw blurRad="38100" dist="38100" dir="2700000" algn="tl">
                    <a:srgbClr val="000000">
                      <a:alpha val="43137"/>
                    </a:srgbClr>
                  </a:outerShdw>
                </a:effectLst>
              </a:rPr>
              <a:t>(Harvard U.)</a:t>
            </a:r>
          </a:p>
        </p:txBody>
      </p:sp>
      <p:sp>
        <p:nvSpPr>
          <p:cNvPr id="21" name="CuadroTexto 20">
            <a:extLst>
              <a:ext uri="{FF2B5EF4-FFF2-40B4-BE49-F238E27FC236}">
                <a16:creationId xmlns:a16="http://schemas.microsoft.com/office/drawing/2014/main" id="{9399F1ED-8893-AF6A-B858-B41BBE98055A}"/>
              </a:ext>
            </a:extLst>
          </p:cNvPr>
          <p:cNvSpPr txBox="1"/>
          <p:nvPr/>
        </p:nvSpPr>
        <p:spPr>
          <a:xfrm>
            <a:off x="6443603" y="3198068"/>
            <a:ext cx="1529586" cy="646331"/>
          </a:xfrm>
          <a:prstGeom prst="rect">
            <a:avLst/>
          </a:prstGeom>
          <a:noFill/>
        </p:spPr>
        <p:txBody>
          <a:bodyPr wrap="none" rtlCol="0">
            <a:spAutoFit/>
          </a:bodyPr>
          <a:lstStyle/>
          <a:p>
            <a:pPr algn="ctr"/>
            <a:r>
              <a:rPr lang="en-US" dirty="0" err="1">
                <a:effectLst>
                  <a:outerShdw blurRad="38100" dist="38100" dir="2700000" algn="tl">
                    <a:srgbClr val="000000">
                      <a:alpha val="43137"/>
                    </a:srgbClr>
                  </a:outerShdw>
                </a:effectLst>
              </a:rPr>
              <a:t>Shuheng</a:t>
            </a:r>
            <a:r>
              <a:rPr lang="en-US" dirty="0">
                <a:effectLst>
                  <a:outerShdw blurRad="38100" dist="38100" dir="2700000" algn="tl">
                    <a:srgbClr val="000000">
                      <a:alpha val="43137"/>
                    </a:srgbClr>
                  </a:outerShdw>
                </a:effectLst>
              </a:rPr>
              <a:t> Liu</a:t>
            </a:r>
          </a:p>
          <a:p>
            <a:pPr algn="ctr"/>
            <a:r>
              <a:rPr lang="en-US" dirty="0">
                <a:effectLst>
                  <a:outerShdw blurRad="38100" dist="38100" dir="2700000" algn="tl">
                    <a:srgbClr val="000000">
                      <a:alpha val="43137"/>
                    </a:srgbClr>
                  </a:outerShdw>
                </a:effectLst>
              </a:rPr>
              <a:t>(Harvard U.)</a:t>
            </a:r>
          </a:p>
        </p:txBody>
      </p:sp>
      <p:sp>
        <p:nvSpPr>
          <p:cNvPr id="22" name="CuadroTexto 21">
            <a:extLst>
              <a:ext uri="{FF2B5EF4-FFF2-40B4-BE49-F238E27FC236}">
                <a16:creationId xmlns:a16="http://schemas.microsoft.com/office/drawing/2014/main" id="{B7F076CB-72AD-33EF-ABC0-846AE8699D35}"/>
              </a:ext>
            </a:extLst>
          </p:cNvPr>
          <p:cNvSpPr txBox="1"/>
          <p:nvPr/>
        </p:nvSpPr>
        <p:spPr>
          <a:xfrm>
            <a:off x="10354784" y="4404756"/>
            <a:ext cx="1755610" cy="646331"/>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Pablo Tejerina</a:t>
            </a:r>
          </a:p>
          <a:p>
            <a:pPr algn="ctr"/>
            <a:r>
              <a:rPr lang="en-US" dirty="0">
                <a:effectLst>
                  <a:outerShdw blurRad="38100" dist="38100" dir="2700000" algn="tl">
                    <a:srgbClr val="000000">
                      <a:alpha val="43137"/>
                    </a:srgbClr>
                  </a:outerShdw>
                </a:effectLst>
              </a:rPr>
              <a:t>Pérez (UB)</a:t>
            </a:r>
          </a:p>
        </p:txBody>
      </p:sp>
      <p:sp>
        <p:nvSpPr>
          <p:cNvPr id="23" name="Título 1">
            <a:extLst>
              <a:ext uri="{FF2B5EF4-FFF2-40B4-BE49-F238E27FC236}">
                <a16:creationId xmlns:a16="http://schemas.microsoft.com/office/drawing/2014/main" id="{54964DBF-3AAE-61DD-B459-07EE10716F4D}"/>
              </a:ext>
            </a:extLst>
          </p:cNvPr>
          <p:cNvSpPr txBox="1">
            <a:spLocks/>
          </p:cNvSpPr>
          <p:nvPr/>
        </p:nvSpPr>
        <p:spPr>
          <a:xfrm>
            <a:off x="5840890" y="582212"/>
            <a:ext cx="3331485" cy="12627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p>
        </p:txBody>
      </p:sp>
      <p:sp>
        <p:nvSpPr>
          <p:cNvPr id="24" name="Título 1">
            <a:extLst>
              <a:ext uri="{FF2B5EF4-FFF2-40B4-BE49-F238E27FC236}">
                <a16:creationId xmlns:a16="http://schemas.microsoft.com/office/drawing/2014/main" id="{D63EF712-FBF8-7041-D865-88A1FB525DE4}"/>
              </a:ext>
            </a:extLst>
          </p:cNvPr>
          <p:cNvSpPr txBox="1">
            <a:spLocks/>
          </p:cNvSpPr>
          <p:nvPr/>
        </p:nvSpPr>
        <p:spPr>
          <a:xfrm>
            <a:off x="5486534" y="-169321"/>
            <a:ext cx="6650206" cy="12627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400" dirty="0"/>
              <a:t>Based on:</a:t>
            </a:r>
          </a:p>
          <a:p>
            <a:pPr algn="r"/>
            <a:r>
              <a:rPr lang="en-US" sz="1400" dirty="0"/>
              <a:t>Gravitational duals from equations of state</a:t>
            </a:r>
          </a:p>
          <a:p>
            <a:pPr algn="r"/>
            <a:r>
              <a:rPr lang="en-US" sz="1400" dirty="0"/>
              <a:t>2403.14763 [hep-</a:t>
            </a:r>
            <a:r>
              <a:rPr lang="en-US" sz="1400" dirty="0" err="1"/>
              <a:t>th</a:t>
            </a:r>
            <a:r>
              <a:rPr lang="en-US" sz="1400" dirty="0"/>
              <a:t>], 10.1007/JHEP07(2024)087</a:t>
            </a:r>
          </a:p>
        </p:txBody>
      </p:sp>
      <p:pic>
        <p:nvPicPr>
          <p:cNvPr id="2052" name="Picture 4" descr="Noticias por autor: Raúl Jiménez Tellado">
            <a:extLst>
              <a:ext uri="{FF2B5EF4-FFF2-40B4-BE49-F238E27FC236}">
                <a16:creationId xmlns:a16="http://schemas.microsoft.com/office/drawing/2014/main" id="{94A8528D-174C-093B-E47A-98559A8F95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6968" y="378498"/>
            <a:ext cx="1896241" cy="189624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a16="http://schemas.microsoft.com/office/drawing/2014/main" id="{542BF0C9-A7B6-FC50-5374-896E3DB8D4F9}"/>
              </a:ext>
            </a:extLst>
          </p:cNvPr>
          <p:cNvPicPr>
            <a:picLocks noChangeAspect="1"/>
          </p:cNvPicPr>
          <p:nvPr/>
        </p:nvPicPr>
        <p:blipFill>
          <a:blip r:embed="rId8"/>
          <a:stretch>
            <a:fillRect/>
          </a:stretch>
        </p:blipFill>
        <p:spPr>
          <a:xfrm>
            <a:off x="657272" y="1456857"/>
            <a:ext cx="1815255" cy="18345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6" name="Picture 2">
            <a:extLst>
              <a:ext uri="{FF2B5EF4-FFF2-40B4-BE49-F238E27FC236}">
                <a16:creationId xmlns:a16="http://schemas.microsoft.com/office/drawing/2014/main" id="{8C1A6BBB-BEF2-908A-6C51-BA7A307BE4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900" y="4697190"/>
            <a:ext cx="1896241" cy="189624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1BE55E9-C1CF-6D27-2890-58D45EAA1BA2}"/>
              </a:ext>
            </a:extLst>
          </p:cNvPr>
          <p:cNvSpPr txBox="1"/>
          <p:nvPr/>
        </p:nvSpPr>
        <p:spPr>
          <a:xfrm>
            <a:off x="6436055" y="5396066"/>
            <a:ext cx="1896240"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Pau Solé Vilaró</a:t>
            </a:r>
          </a:p>
          <a:p>
            <a:pPr algn="ctr"/>
            <a:r>
              <a:rPr lang="en-US" dirty="0">
                <a:effectLst>
                  <a:outerShdw blurRad="38100" dist="38100" dir="2700000" algn="tl">
                    <a:srgbClr val="000000">
                      <a:alpha val="43137"/>
                    </a:srgbClr>
                  </a:outerShdw>
                </a:effectLst>
              </a:rPr>
              <a:t>(UB)</a:t>
            </a:r>
          </a:p>
        </p:txBody>
      </p:sp>
    </p:spTree>
    <p:extLst>
      <p:ext uri="{BB962C8B-B14F-4D97-AF65-F5344CB8AC3E}">
        <p14:creationId xmlns:p14="http://schemas.microsoft.com/office/powerpoint/2010/main" val="1952073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36E55-518D-F264-C863-1FC62A08EF04}"/>
              </a:ext>
            </a:extLst>
          </p:cNvPr>
          <p:cNvSpPr>
            <a:spLocks noGrp="1"/>
          </p:cNvSpPr>
          <p:nvPr>
            <p:ph type="title"/>
          </p:nvPr>
        </p:nvSpPr>
        <p:spPr>
          <a:xfrm>
            <a:off x="1141413" y="283029"/>
            <a:ext cx="9905998" cy="1905000"/>
          </a:xfrm>
        </p:spPr>
        <p:txBody>
          <a:bodyPr>
            <a:normAutofit/>
          </a:bodyPr>
          <a:lstStyle/>
          <a:p>
            <a:r>
              <a:rPr lang="en-US" sz="3600" dirty="0"/>
              <a:t>Results</a:t>
            </a:r>
          </a:p>
        </p:txBody>
      </p:sp>
      <p:sp>
        <p:nvSpPr>
          <p:cNvPr id="4" name="Marcador de número de diapositiva 3">
            <a:extLst>
              <a:ext uri="{FF2B5EF4-FFF2-40B4-BE49-F238E27FC236}">
                <a16:creationId xmlns:a16="http://schemas.microsoft.com/office/drawing/2014/main" id="{8B0B2E57-46B5-223B-AC4F-E94913DC6348}"/>
              </a:ext>
            </a:extLst>
          </p:cNvPr>
          <p:cNvSpPr>
            <a:spLocks noGrp="1"/>
          </p:cNvSpPr>
          <p:nvPr>
            <p:ph type="sldNum" sz="quarter" idx="12"/>
          </p:nvPr>
        </p:nvSpPr>
        <p:spPr/>
        <p:txBody>
          <a:bodyPr/>
          <a:lstStyle/>
          <a:p>
            <a:pPr rtl="0"/>
            <a:r>
              <a:rPr lang="es-ES" u="sng" dirty="0"/>
              <a:t>13/17</a:t>
            </a:r>
            <a:endParaRPr lang="es-ES" u="sng" noProof="0" dirty="0"/>
          </a:p>
        </p:txBody>
      </p:sp>
      <p:pic>
        <p:nvPicPr>
          <p:cNvPr id="24" name="Imagen 23" descr="Interfaz de usuario gráfica, Gráfico, Histograma&#10;&#10;Descripción generada automáticamente">
            <a:extLst>
              <a:ext uri="{FF2B5EF4-FFF2-40B4-BE49-F238E27FC236}">
                <a16:creationId xmlns:a16="http://schemas.microsoft.com/office/drawing/2014/main" id="{24152E67-A24C-2DCB-D4CF-4077B384468E}"/>
              </a:ext>
            </a:extLst>
          </p:cNvPr>
          <p:cNvPicPr>
            <a:picLocks noChangeAspect="1"/>
          </p:cNvPicPr>
          <p:nvPr/>
        </p:nvPicPr>
        <p:blipFill>
          <a:blip r:embed="rId2"/>
          <a:srcRect l="7552" t="22469" r="12576" b="7531"/>
          <a:stretch/>
        </p:blipFill>
        <p:spPr>
          <a:xfrm>
            <a:off x="7621169" y="1739326"/>
            <a:ext cx="3650706" cy="3427070"/>
          </a:xfrm>
          <a:prstGeom prst="rect">
            <a:avLst/>
          </a:prstGeom>
        </p:spPr>
      </p:pic>
      <p:sp>
        <p:nvSpPr>
          <p:cNvPr id="26" name="CuadroTexto 25">
            <a:extLst>
              <a:ext uri="{FF2B5EF4-FFF2-40B4-BE49-F238E27FC236}">
                <a16:creationId xmlns:a16="http://schemas.microsoft.com/office/drawing/2014/main" id="{BF689937-34C7-8DCD-251A-BE77812E1C16}"/>
              </a:ext>
            </a:extLst>
          </p:cNvPr>
          <p:cNvSpPr txBox="1"/>
          <p:nvPr/>
        </p:nvSpPr>
        <p:spPr>
          <a:xfrm>
            <a:off x="5238837" y="2707716"/>
            <a:ext cx="2020186" cy="646331"/>
          </a:xfrm>
          <a:prstGeom prst="rect">
            <a:avLst/>
          </a:prstGeom>
          <a:noFill/>
        </p:spPr>
        <p:txBody>
          <a:bodyPr wrap="square" rtlCol="0">
            <a:spAutoFit/>
          </a:bodyPr>
          <a:lstStyle/>
          <a:p>
            <a:r>
              <a:rPr lang="en-US" dirty="0"/>
              <a:t>Inverse problem</a:t>
            </a:r>
          </a:p>
          <a:p>
            <a:pPr algn="ctr"/>
            <a:r>
              <a:rPr lang="en-US" dirty="0"/>
              <a:t>PINNs</a:t>
            </a:r>
          </a:p>
        </p:txBody>
      </p:sp>
      <p:pic>
        <p:nvPicPr>
          <p:cNvPr id="28" name="Imagen 27" descr="Interfaz de usuario gráfica, Gráfico, Histograma&#10;&#10;Descripción generada automáticamente">
            <a:extLst>
              <a:ext uri="{FF2B5EF4-FFF2-40B4-BE49-F238E27FC236}">
                <a16:creationId xmlns:a16="http://schemas.microsoft.com/office/drawing/2014/main" id="{8A033404-E0F9-E5AF-C56E-F0CACA713BFB}"/>
              </a:ext>
            </a:extLst>
          </p:cNvPr>
          <p:cNvPicPr>
            <a:picLocks noChangeAspect="1"/>
          </p:cNvPicPr>
          <p:nvPr/>
        </p:nvPicPr>
        <p:blipFill>
          <a:blip r:embed="rId3"/>
          <a:srcRect l="26978" t="14962" r="12034"/>
          <a:stretch/>
        </p:blipFill>
        <p:spPr>
          <a:xfrm>
            <a:off x="440877" y="1739326"/>
            <a:ext cx="4435814" cy="3334104"/>
          </a:xfrm>
          <a:prstGeom prst="rect">
            <a:avLst/>
          </a:prstGeom>
        </p:spPr>
      </p:pic>
      <p:sp>
        <p:nvSpPr>
          <p:cNvPr id="25" name="Flecha: a la derecha 24">
            <a:extLst>
              <a:ext uri="{FF2B5EF4-FFF2-40B4-BE49-F238E27FC236}">
                <a16:creationId xmlns:a16="http://schemas.microsoft.com/office/drawing/2014/main" id="{70A74954-1FA0-955C-31B8-EC553EB3FD0A}"/>
              </a:ext>
            </a:extLst>
          </p:cNvPr>
          <p:cNvSpPr/>
          <p:nvPr/>
        </p:nvSpPr>
        <p:spPr>
          <a:xfrm>
            <a:off x="5618065" y="3250772"/>
            <a:ext cx="1261730" cy="404037"/>
          </a:xfrm>
          <a:prstGeom prst="rightArrow">
            <a:avLst/>
          </a:prstGeom>
          <a:solidFill>
            <a:srgbClr val="B8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828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36E55-518D-F264-C863-1FC62A08EF04}"/>
              </a:ext>
            </a:extLst>
          </p:cNvPr>
          <p:cNvSpPr>
            <a:spLocks noGrp="1"/>
          </p:cNvSpPr>
          <p:nvPr>
            <p:ph type="title"/>
          </p:nvPr>
        </p:nvSpPr>
        <p:spPr>
          <a:xfrm>
            <a:off x="1141413" y="283029"/>
            <a:ext cx="9905998" cy="1905000"/>
          </a:xfrm>
        </p:spPr>
        <p:txBody>
          <a:bodyPr>
            <a:normAutofit/>
          </a:bodyPr>
          <a:lstStyle/>
          <a:p>
            <a:r>
              <a:rPr lang="en-US" sz="3600" dirty="0"/>
              <a:t>Results</a:t>
            </a:r>
          </a:p>
        </p:txBody>
      </p:sp>
      <p:sp>
        <p:nvSpPr>
          <p:cNvPr id="4" name="Marcador de número de diapositiva 3">
            <a:extLst>
              <a:ext uri="{FF2B5EF4-FFF2-40B4-BE49-F238E27FC236}">
                <a16:creationId xmlns:a16="http://schemas.microsoft.com/office/drawing/2014/main" id="{8B0B2E57-46B5-223B-AC4F-E94913DC6348}"/>
              </a:ext>
            </a:extLst>
          </p:cNvPr>
          <p:cNvSpPr>
            <a:spLocks noGrp="1"/>
          </p:cNvSpPr>
          <p:nvPr>
            <p:ph type="sldNum" sz="quarter" idx="12"/>
          </p:nvPr>
        </p:nvSpPr>
        <p:spPr/>
        <p:txBody>
          <a:bodyPr/>
          <a:lstStyle/>
          <a:p>
            <a:pPr rtl="0"/>
            <a:r>
              <a:rPr lang="es-ES" u="sng" dirty="0"/>
              <a:t>13/17</a:t>
            </a:r>
            <a:endParaRPr lang="es-ES" u="sng" noProof="0" dirty="0"/>
          </a:p>
        </p:txBody>
      </p:sp>
      <p:pic>
        <p:nvPicPr>
          <p:cNvPr id="24" name="Imagen 23" descr="Interfaz de usuario gráfica, Gráfico, Histograma&#10;&#10;Descripción generada automáticamente">
            <a:extLst>
              <a:ext uri="{FF2B5EF4-FFF2-40B4-BE49-F238E27FC236}">
                <a16:creationId xmlns:a16="http://schemas.microsoft.com/office/drawing/2014/main" id="{24152E67-A24C-2DCB-D4CF-4077B384468E}"/>
              </a:ext>
            </a:extLst>
          </p:cNvPr>
          <p:cNvPicPr>
            <a:picLocks noChangeAspect="1"/>
          </p:cNvPicPr>
          <p:nvPr/>
        </p:nvPicPr>
        <p:blipFill>
          <a:blip r:embed="rId2"/>
          <a:srcRect l="7552" t="22469" r="12576" b="7531"/>
          <a:stretch/>
        </p:blipFill>
        <p:spPr>
          <a:xfrm>
            <a:off x="7621169" y="1739326"/>
            <a:ext cx="3650706" cy="3427070"/>
          </a:xfrm>
          <a:prstGeom prst="rect">
            <a:avLst/>
          </a:prstGeom>
        </p:spPr>
      </p:pic>
      <p:sp>
        <p:nvSpPr>
          <p:cNvPr id="26" name="CuadroTexto 25">
            <a:extLst>
              <a:ext uri="{FF2B5EF4-FFF2-40B4-BE49-F238E27FC236}">
                <a16:creationId xmlns:a16="http://schemas.microsoft.com/office/drawing/2014/main" id="{BF689937-34C7-8DCD-251A-BE77812E1C16}"/>
              </a:ext>
            </a:extLst>
          </p:cNvPr>
          <p:cNvSpPr txBox="1"/>
          <p:nvPr/>
        </p:nvSpPr>
        <p:spPr>
          <a:xfrm>
            <a:off x="5238837" y="2166722"/>
            <a:ext cx="2020186" cy="646331"/>
          </a:xfrm>
          <a:prstGeom prst="rect">
            <a:avLst/>
          </a:prstGeom>
          <a:noFill/>
        </p:spPr>
        <p:txBody>
          <a:bodyPr wrap="square" rtlCol="0">
            <a:spAutoFit/>
          </a:bodyPr>
          <a:lstStyle/>
          <a:p>
            <a:r>
              <a:rPr lang="en-US" dirty="0"/>
              <a:t>Inverse problem</a:t>
            </a:r>
          </a:p>
          <a:p>
            <a:pPr algn="ctr"/>
            <a:r>
              <a:rPr lang="en-US" dirty="0"/>
              <a:t>PINNs</a:t>
            </a:r>
          </a:p>
        </p:txBody>
      </p:sp>
      <p:pic>
        <p:nvPicPr>
          <p:cNvPr id="28" name="Imagen 27" descr="Interfaz de usuario gráfica, Gráfico, Histograma&#10;&#10;Descripción generada automáticamente">
            <a:extLst>
              <a:ext uri="{FF2B5EF4-FFF2-40B4-BE49-F238E27FC236}">
                <a16:creationId xmlns:a16="http://schemas.microsoft.com/office/drawing/2014/main" id="{8A033404-E0F9-E5AF-C56E-F0CACA713BFB}"/>
              </a:ext>
            </a:extLst>
          </p:cNvPr>
          <p:cNvPicPr>
            <a:picLocks noChangeAspect="1"/>
          </p:cNvPicPr>
          <p:nvPr/>
        </p:nvPicPr>
        <p:blipFill>
          <a:blip r:embed="rId3"/>
          <a:srcRect l="26978" t="14962" r="12034"/>
          <a:stretch/>
        </p:blipFill>
        <p:spPr>
          <a:xfrm>
            <a:off x="440877" y="1739326"/>
            <a:ext cx="4435814" cy="3334104"/>
          </a:xfrm>
          <a:prstGeom prst="rect">
            <a:avLst/>
          </a:prstGeom>
        </p:spPr>
      </p:pic>
      <p:sp>
        <p:nvSpPr>
          <p:cNvPr id="25" name="Flecha: a la derecha 24">
            <a:extLst>
              <a:ext uri="{FF2B5EF4-FFF2-40B4-BE49-F238E27FC236}">
                <a16:creationId xmlns:a16="http://schemas.microsoft.com/office/drawing/2014/main" id="{70A74954-1FA0-955C-31B8-EC553EB3FD0A}"/>
              </a:ext>
            </a:extLst>
          </p:cNvPr>
          <p:cNvSpPr/>
          <p:nvPr/>
        </p:nvSpPr>
        <p:spPr>
          <a:xfrm>
            <a:off x="5618065" y="2709778"/>
            <a:ext cx="1261730" cy="404037"/>
          </a:xfrm>
          <a:prstGeom prst="rightArrow">
            <a:avLst/>
          </a:prstGeom>
          <a:solidFill>
            <a:srgbClr val="B8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echa: a la derecha 2">
            <a:extLst>
              <a:ext uri="{FF2B5EF4-FFF2-40B4-BE49-F238E27FC236}">
                <a16:creationId xmlns:a16="http://schemas.microsoft.com/office/drawing/2014/main" id="{0BEF491B-427D-0108-1505-3296400E2C40}"/>
              </a:ext>
            </a:extLst>
          </p:cNvPr>
          <p:cNvSpPr/>
          <p:nvPr/>
        </p:nvSpPr>
        <p:spPr>
          <a:xfrm rot="10800000">
            <a:off x="5547501" y="3390031"/>
            <a:ext cx="1261730" cy="4040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8906DB6C-3B9D-E806-C6E2-EF5F380FBB7D}"/>
              </a:ext>
            </a:extLst>
          </p:cNvPr>
          <p:cNvSpPr txBox="1"/>
          <p:nvPr/>
        </p:nvSpPr>
        <p:spPr>
          <a:xfrm>
            <a:off x="5238837" y="3864490"/>
            <a:ext cx="1928037" cy="646331"/>
          </a:xfrm>
          <a:prstGeom prst="rect">
            <a:avLst/>
          </a:prstGeom>
          <a:noFill/>
        </p:spPr>
        <p:txBody>
          <a:bodyPr wrap="square" rtlCol="0">
            <a:spAutoFit/>
          </a:bodyPr>
          <a:lstStyle/>
          <a:p>
            <a:r>
              <a:rPr lang="en-US" dirty="0"/>
              <a:t>Direct problem</a:t>
            </a:r>
          </a:p>
          <a:p>
            <a:pPr algn="ctr"/>
            <a:r>
              <a:rPr lang="en-US" dirty="0"/>
              <a:t>Compare S(T)</a:t>
            </a:r>
          </a:p>
        </p:txBody>
      </p:sp>
    </p:spTree>
    <p:extLst>
      <p:ext uri="{BB962C8B-B14F-4D97-AF65-F5344CB8AC3E}">
        <p14:creationId xmlns:p14="http://schemas.microsoft.com/office/powerpoint/2010/main" val="171397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B0B2E57-46B5-223B-AC4F-E94913DC6348}"/>
              </a:ext>
            </a:extLst>
          </p:cNvPr>
          <p:cNvSpPr>
            <a:spLocks noGrp="1"/>
          </p:cNvSpPr>
          <p:nvPr>
            <p:ph type="sldNum" sz="quarter" idx="12"/>
          </p:nvPr>
        </p:nvSpPr>
        <p:spPr/>
        <p:txBody>
          <a:bodyPr/>
          <a:lstStyle/>
          <a:p>
            <a:pPr rtl="0"/>
            <a:r>
              <a:rPr lang="es-ES" noProof="0" dirty="0"/>
              <a:t>14/17</a:t>
            </a:r>
          </a:p>
        </p:txBody>
      </p:sp>
      <p:pic>
        <p:nvPicPr>
          <p:cNvPr id="8" name="Imagen 7" descr="Gráfico, Histograma&#10;&#10;Descripción generada automáticamente">
            <a:extLst>
              <a:ext uri="{FF2B5EF4-FFF2-40B4-BE49-F238E27FC236}">
                <a16:creationId xmlns:a16="http://schemas.microsoft.com/office/drawing/2014/main" id="{F4F7D3A3-5121-D3DA-8CAF-AD61B3B5B2EF}"/>
              </a:ext>
            </a:extLst>
          </p:cNvPr>
          <p:cNvPicPr>
            <a:picLocks noChangeAspect="1"/>
          </p:cNvPicPr>
          <p:nvPr/>
        </p:nvPicPr>
        <p:blipFill>
          <a:blip r:embed="rId2"/>
          <a:srcRect l="27442" t="13249" r="12093"/>
          <a:stretch/>
        </p:blipFill>
        <p:spPr>
          <a:xfrm>
            <a:off x="266181" y="2327634"/>
            <a:ext cx="3924051" cy="3034891"/>
          </a:xfrm>
          <a:prstGeom prst="rect">
            <a:avLst/>
          </a:prstGeom>
        </p:spPr>
      </p:pic>
      <p:pic>
        <p:nvPicPr>
          <p:cNvPr id="11" name="Imagen 10" descr="Gráfico&#10;&#10;Descripción generada automáticamente">
            <a:extLst>
              <a:ext uri="{FF2B5EF4-FFF2-40B4-BE49-F238E27FC236}">
                <a16:creationId xmlns:a16="http://schemas.microsoft.com/office/drawing/2014/main" id="{C2228832-1A4B-CE42-5E05-633662DCAE33}"/>
              </a:ext>
            </a:extLst>
          </p:cNvPr>
          <p:cNvPicPr>
            <a:picLocks noChangeAspect="1"/>
          </p:cNvPicPr>
          <p:nvPr/>
        </p:nvPicPr>
        <p:blipFill>
          <a:blip r:embed="rId3"/>
          <a:srcRect l="27442" t="13573" r="13764"/>
          <a:stretch/>
        </p:blipFill>
        <p:spPr>
          <a:xfrm>
            <a:off x="4190232" y="2328412"/>
            <a:ext cx="3828975" cy="3034113"/>
          </a:xfrm>
          <a:prstGeom prst="rect">
            <a:avLst/>
          </a:prstGeom>
        </p:spPr>
      </p:pic>
      <p:sp>
        <p:nvSpPr>
          <p:cNvPr id="14" name="Título 1">
            <a:extLst>
              <a:ext uri="{FF2B5EF4-FFF2-40B4-BE49-F238E27FC236}">
                <a16:creationId xmlns:a16="http://schemas.microsoft.com/office/drawing/2014/main" id="{E04FA626-DB09-C0E0-B51B-01B90CE7FE55}"/>
              </a:ext>
            </a:extLst>
          </p:cNvPr>
          <p:cNvSpPr>
            <a:spLocks noGrp="1"/>
          </p:cNvSpPr>
          <p:nvPr>
            <p:ph type="title"/>
          </p:nvPr>
        </p:nvSpPr>
        <p:spPr>
          <a:xfrm>
            <a:off x="1141413" y="283029"/>
            <a:ext cx="9905998" cy="1905000"/>
          </a:xfrm>
        </p:spPr>
        <p:txBody>
          <a:bodyPr>
            <a:normAutofit/>
          </a:bodyPr>
          <a:lstStyle/>
          <a:p>
            <a:r>
              <a:rPr lang="en-US" sz="3600" dirty="0"/>
              <a:t>Results</a:t>
            </a:r>
          </a:p>
        </p:txBody>
      </p:sp>
      <p:pic>
        <p:nvPicPr>
          <p:cNvPr id="16" name="Imagen 15" descr="Gráfico&#10;&#10;Descripción generada automáticamente">
            <a:extLst>
              <a:ext uri="{FF2B5EF4-FFF2-40B4-BE49-F238E27FC236}">
                <a16:creationId xmlns:a16="http://schemas.microsoft.com/office/drawing/2014/main" id="{CA8A12D7-39FB-0FF6-7CFB-B8769A18C7EC}"/>
              </a:ext>
            </a:extLst>
          </p:cNvPr>
          <p:cNvPicPr>
            <a:picLocks noChangeAspect="1"/>
          </p:cNvPicPr>
          <p:nvPr/>
        </p:nvPicPr>
        <p:blipFill>
          <a:blip r:embed="rId4"/>
          <a:srcRect l="2151" t="4961" r="3507"/>
          <a:stretch/>
        </p:blipFill>
        <p:spPr>
          <a:xfrm>
            <a:off x="8007288" y="2327634"/>
            <a:ext cx="3891517" cy="3029848"/>
          </a:xfrm>
          <a:prstGeom prst="rect">
            <a:avLst/>
          </a:prstGeom>
        </p:spPr>
      </p:pic>
      <p:sp>
        <p:nvSpPr>
          <p:cNvPr id="17" name="CuadroTexto 16">
            <a:extLst>
              <a:ext uri="{FF2B5EF4-FFF2-40B4-BE49-F238E27FC236}">
                <a16:creationId xmlns:a16="http://schemas.microsoft.com/office/drawing/2014/main" id="{C15D09DD-E8DF-89C4-7670-B1DE3A4AD570}"/>
              </a:ext>
            </a:extLst>
          </p:cNvPr>
          <p:cNvSpPr txBox="1"/>
          <p:nvPr/>
        </p:nvSpPr>
        <p:spPr>
          <a:xfrm>
            <a:off x="1056167" y="1694935"/>
            <a:ext cx="2480931" cy="400110"/>
          </a:xfrm>
          <a:prstGeom prst="rect">
            <a:avLst/>
          </a:prstGeom>
          <a:noFill/>
        </p:spPr>
        <p:txBody>
          <a:bodyPr wrap="square" rtlCol="0">
            <a:spAutoFit/>
          </a:bodyPr>
          <a:lstStyle/>
          <a:p>
            <a:pPr algn="ctr"/>
            <a:r>
              <a:rPr lang="en-US" sz="2000" dirty="0"/>
              <a:t>Crossover</a:t>
            </a:r>
            <a:endParaRPr lang="en-US" dirty="0"/>
          </a:p>
        </p:txBody>
      </p:sp>
      <p:sp>
        <p:nvSpPr>
          <p:cNvPr id="18" name="CuadroTexto 17">
            <a:extLst>
              <a:ext uri="{FF2B5EF4-FFF2-40B4-BE49-F238E27FC236}">
                <a16:creationId xmlns:a16="http://schemas.microsoft.com/office/drawing/2014/main" id="{82116B9C-0EC9-6B42-9F45-D4122F1EA6EC}"/>
              </a:ext>
            </a:extLst>
          </p:cNvPr>
          <p:cNvSpPr txBox="1"/>
          <p:nvPr/>
        </p:nvSpPr>
        <p:spPr>
          <a:xfrm>
            <a:off x="4979581" y="1737730"/>
            <a:ext cx="2480931" cy="400110"/>
          </a:xfrm>
          <a:prstGeom prst="rect">
            <a:avLst/>
          </a:prstGeom>
          <a:noFill/>
        </p:spPr>
        <p:txBody>
          <a:bodyPr wrap="square" rtlCol="0">
            <a:spAutoFit/>
          </a:bodyPr>
          <a:lstStyle/>
          <a:p>
            <a:pPr algn="ctr"/>
            <a:r>
              <a:rPr lang="en-US" sz="2000" dirty="0"/>
              <a:t>Second Order</a:t>
            </a:r>
          </a:p>
        </p:txBody>
      </p:sp>
      <p:sp>
        <p:nvSpPr>
          <p:cNvPr id="19" name="CuadroTexto 18">
            <a:extLst>
              <a:ext uri="{FF2B5EF4-FFF2-40B4-BE49-F238E27FC236}">
                <a16:creationId xmlns:a16="http://schemas.microsoft.com/office/drawing/2014/main" id="{17D20FBC-8E96-EC91-84B0-D0AF7392699D}"/>
              </a:ext>
            </a:extLst>
          </p:cNvPr>
          <p:cNvSpPr txBox="1"/>
          <p:nvPr/>
        </p:nvSpPr>
        <p:spPr>
          <a:xfrm>
            <a:off x="8902995" y="1709480"/>
            <a:ext cx="2480931" cy="400110"/>
          </a:xfrm>
          <a:prstGeom prst="rect">
            <a:avLst/>
          </a:prstGeom>
          <a:noFill/>
        </p:spPr>
        <p:txBody>
          <a:bodyPr wrap="square" rtlCol="0">
            <a:spAutoFit/>
          </a:bodyPr>
          <a:lstStyle/>
          <a:p>
            <a:pPr algn="ctr"/>
            <a:r>
              <a:rPr lang="en-US" sz="2000" dirty="0"/>
              <a:t>First Order</a:t>
            </a:r>
          </a:p>
        </p:txBody>
      </p:sp>
    </p:spTree>
    <p:extLst>
      <p:ext uri="{BB962C8B-B14F-4D97-AF65-F5344CB8AC3E}">
        <p14:creationId xmlns:p14="http://schemas.microsoft.com/office/powerpoint/2010/main" val="339509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B0B2E57-46B5-223B-AC4F-E94913DC6348}"/>
              </a:ext>
            </a:extLst>
          </p:cNvPr>
          <p:cNvSpPr>
            <a:spLocks noGrp="1"/>
          </p:cNvSpPr>
          <p:nvPr>
            <p:ph type="sldNum" sz="quarter" idx="12"/>
          </p:nvPr>
        </p:nvSpPr>
        <p:spPr/>
        <p:txBody>
          <a:bodyPr/>
          <a:lstStyle/>
          <a:p>
            <a:pPr rtl="0"/>
            <a:r>
              <a:rPr lang="es-ES" noProof="0" dirty="0"/>
              <a:t>14/17</a:t>
            </a:r>
          </a:p>
        </p:txBody>
      </p:sp>
      <p:sp>
        <p:nvSpPr>
          <p:cNvPr id="14" name="Título 1">
            <a:extLst>
              <a:ext uri="{FF2B5EF4-FFF2-40B4-BE49-F238E27FC236}">
                <a16:creationId xmlns:a16="http://schemas.microsoft.com/office/drawing/2014/main" id="{E04FA626-DB09-C0E0-B51B-01B90CE7FE55}"/>
              </a:ext>
            </a:extLst>
          </p:cNvPr>
          <p:cNvSpPr>
            <a:spLocks noGrp="1"/>
          </p:cNvSpPr>
          <p:nvPr>
            <p:ph type="title"/>
          </p:nvPr>
        </p:nvSpPr>
        <p:spPr>
          <a:xfrm>
            <a:off x="1141413" y="283029"/>
            <a:ext cx="9905998" cy="1905000"/>
          </a:xfrm>
        </p:spPr>
        <p:txBody>
          <a:bodyPr>
            <a:normAutofit/>
          </a:bodyPr>
          <a:lstStyle/>
          <a:p>
            <a:r>
              <a:rPr lang="en-US" sz="3600" dirty="0"/>
              <a:t>Results</a:t>
            </a:r>
          </a:p>
        </p:txBody>
      </p:sp>
      <p:sp>
        <p:nvSpPr>
          <p:cNvPr id="17" name="CuadroTexto 16">
            <a:extLst>
              <a:ext uri="{FF2B5EF4-FFF2-40B4-BE49-F238E27FC236}">
                <a16:creationId xmlns:a16="http://schemas.microsoft.com/office/drawing/2014/main" id="{C15D09DD-E8DF-89C4-7670-B1DE3A4AD570}"/>
              </a:ext>
            </a:extLst>
          </p:cNvPr>
          <p:cNvSpPr txBox="1"/>
          <p:nvPr/>
        </p:nvSpPr>
        <p:spPr>
          <a:xfrm>
            <a:off x="1056167" y="1694935"/>
            <a:ext cx="2480931" cy="400110"/>
          </a:xfrm>
          <a:prstGeom prst="rect">
            <a:avLst/>
          </a:prstGeom>
          <a:noFill/>
        </p:spPr>
        <p:txBody>
          <a:bodyPr wrap="square" rtlCol="0">
            <a:spAutoFit/>
          </a:bodyPr>
          <a:lstStyle/>
          <a:p>
            <a:pPr algn="ctr"/>
            <a:r>
              <a:rPr lang="en-US" sz="2000" dirty="0"/>
              <a:t>Crossover</a:t>
            </a:r>
            <a:endParaRPr lang="en-US" dirty="0"/>
          </a:p>
        </p:txBody>
      </p:sp>
      <p:sp>
        <p:nvSpPr>
          <p:cNvPr id="18" name="CuadroTexto 17">
            <a:extLst>
              <a:ext uri="{FF2B5EF4-FFF2-40B4-BE49-F238E27FC236}">
                <a16:creationId xmlns:a16="http://schemas.microsoft.com/office/drawing/2014/main" id="{82116B9C-0EC9-6B42-9F45-D4122F1EA6EC}"/>
              </a:ext>
            </a:extLst>
          </p:cNvPr>
          <p:cNvSpPr txBox="1"/>
          <p:nvPr/>
        </p:nvSpPr>
        <p:spPr>
          <a:xfrm>
            <a:off x="4979581" y="1737730"/>
            <a:ext cx="2480931" cy="400110"/>
          </a:xfrm>
          <a:prstGeom prst="rect">
            <a:avLst/>
          </a:prstGeom>
          <a:noFill/>
        </p:spPr>
        <p:txBody>
          <a:bodyPr wrap="square" rtlCol="0">
            <a:spAutoFit/>
          </a:bodyPr>
          <a:lstStyle/>
          <a:p>
            <a:pPr algn="ctr"/>
            <a:r>
              <a:rPr lang="en-US" sz="2000" dirty="0"/>
              <a:t>Second Order</a:t>
            </a:r>
          </a:p>
        </p:txBody>
      </p:sp>
      <p:sp>
        <p:nvSpPr>
          <p:cNvPr id="19" name="CuadroTexto 18">
            <a:extLst>
              <a:ext uri="{FF2B5EF4-FFF2-40B4-BE49-F238E27FC236}">
                <a16:creationId xmlns:a16="http://schemas.microsoft.com/office/drawing/2014/main" id="{17D20FBC-8E96-EC91-84B0-D0AF7392699D}"/>
              </a:ext>
            </a:extLst>
          </p:cNvPr>
          <p:cNvSpPr txBox="1"/>
          <p:nvPr/>
        </p:nvSpPr>
        <p:spPr>
          <a:xfrm>
            <a:off x="8902995" y="1709480"/>
            <a:ext cx="2480931" cy="400110"/>
          </a:xfrm>
          <a:prstGeom prst="rect">
            <a:avLst/>
          </a:prstGeom>
          <a:noFill/>
        </p:spPr>
        <p:txBody>
          <a:bodyPr wrap="square" rtlCol="0">
            <a:spAutoFit/>
          </a:bodyPr>
          <a:lstStyle/>
          <a:p>
            <a:pPr algn="ctr"/>
            <a:r>
              <a:rPr lang="en-US" sz="2000" dirty="0"/>
              <a:t>First Order</a:t>
            </a:r>
          </a:p>
        </p:txBody>
      </p:sp>
      <p:pic>
        <p:nvPicPr>
          <p:cNvPr id="3" name="Imagen 2" descr="Gráfico&#10;&#10;Descripción generada automáticamente">
            <a:extLst>
              <a:ext uri="{FF2B5EF4-FFF2-40B4-BE49-F238E27FC236}">
                <a16:creationId xmlns:a16="http://schemas.microsoft.com/office/drawing/2014/main" id="{AEA54018-3B84-B7D7-8F51-79238A5D83BE}"/>
              </a:ext>
            </a:extLst>
          </p:cNvPr>
          <p:cNvPicPr>
            <a:picLocks noChangeAspect="1"/>
          </p:cNvPicPr>
          <p:nvPr/>
        </p:nvPicPr>
        <p:blipFill>
          <a:blip r:embed="rId2"/>
          <a:srcRect l="26279" t="14004" r="14419"/>
          <a:stretch/>
        </p:blipFill>
        <p:spPr>
          <a:xfrm>
            <a:off x="170128" y="2272520"/>
            <a:ext cx="3990754" cy="3119610"/>
          </a:xfrm>
          <a:prstGeom prst="rect">
            <a:avLst/>
          </a:prstGeom>
        </p:spPr>
      </p:pic>
      <p:pic>
        <p:nvPicPr>
          <p:cNvPr id="6" name="Imagen 5" descr="Gráfico&#10;&#10;Descripción generada automáticamente">
            <a:extLst>
              <a:ext uri="{FF2B5EF4-FFF2-40B4-BE49-F238E27FC236}">
                <a16:creationId xmlns:a16="http://schemas.microsoft.com/office/drawing/2014/main" id="{2E99B51C-5181-C3F4-1096-F9A56D35B131}"/>
              </a:ext>
            </a:extLst>
          </p:cNvPr>
          <p:cNvPicPr>
            <a:picLocks noChangeAspect="1"/>
          </p:cNvPicPr>
          <p:nvPr/>
        </p:nvPicPr>
        <p:blipFill>
          <a:blip r:embed="rId3"/>
          <a:srcRect l="27644" t="13789" r="14534"/>
          <a:stretch/>
        </p:blipFill>
        <p:spPr>
          <a:xfrm>
            <a:off x="4160883" y="2272521"/>
            <a:ext cx="3883998" cy="3121731"/>
          </a:xfrm>
          <a:prstGeom prst="rect">
            <a:avLst/>
          </a:prstGeom>
        </p:spPr>
      </p:pic>
      <p:pic>
        <p:nvPicPr>
          <p:cNvPr id="9" name="Imagen 8" descr="Gráfico&#10;&#10;Descripción generada automáticamente">
            <a:extLst>
              <a:ext uri="{FF2B5EF4-FFF2-40B4-BE49-F238E27FC236}">
                <a16:creationId xmlns:a16="http://schemas.microsoft.com/office/drawing/2014/main" id="{D1644AA2-ECC0-5266-C27B-EB927B65C251}"/>
              </a:ext>
            </a:extLst>
          </p:cNvPr>
          <p:cNvPicPr>
            <a:picLocks noChangeAspect="1"/>
          </p:cNvPicPr>
          <p:nvPr/>
        </p:nvPicPr>
        <p:blipFill>
          <a:blip r:embed="rId4"/>
          <a:srcRect l="26569" t="14112" r="14419"/>
          <a:stretch/>
        </p:blipFill>
        <p:spPr>
          <a:xfrm>
            <a:off x="8044881" y="2272521"/>
            <a:ext cx="3969508" cy="3114377"/>
          </a:xfrm>
          <a:prstGeom prst="rect">
            <a:avLst/>
          </a:prstGeom>
        </p:spPr>
      </p:pic>
    </p:spTree>
    <p:extLst>
      <p:ext uri="{BB962C8B-B14F-4D97-AF65-F5344CB8AC3E}">
        <p14:creationId xmlns:p14="http://schemas.microsoft.com/office/powerpoint/2010/main" val="3521975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B0B2E57-46B5-223B-AC4F-E94913DC6348}"/>
              </a:ext>
            </a:extLst>
          </p:cNvPr>
          <p:cNvSpPr>
            <a:spLocks noGrp="1"/>
          </p:cNvSpPr>
          <p:nvPr>
            <p:ph type="sldNum" sz="quarter" idx="12"/>
          </p:nvPr>
        </p:nvSpPr>
        <p:spPr/>
        <p:txBody>
          <a:bodyPr/>
          <a:lstStyle/>
          <a:p>
            <a:pPr rtl="0"/>
            <a:r>
              <a:rPr lang="es-ES" u="sng" dirty="0"/>
              <a:t>14/17</a:t>
            </a:r>
            <a:endParaRPr lang="es-ES" u="sng" noProof="0" dirty="0"/>
          </a:p>
        </p:txBody>
      </p:sp>
      <p:sp>
        <p:nvSpPr>
          <p:cNvPr id="14" name="Título 1">
            <a:extLst>
              <a:ext uri="{FF2B5EF4-FFF2-40B4-BE49-F238E27FC236}">
                <a16:creationId xmlns:a16="http://schemas.microsoft.com/office/drawing/2014/main" id="{E04FA626-DB09-C0E0-B51B-01B90CE7FE55}"/>
              </a:ext>
            </a:extLst>
          </p:cNvPr>
          <p:cNvSpPr>
            <a:spLocks noGrp="1"/>
          </p:cNvSpPr>
          <p:nvPr>
            <p:ph type="title"/>
          </p:nvPr>
        </p:nvSpPr>
        <p:spPr>
          <a:xfrm>
            <a:off x="1141413" y="283029"/>
            <a:ext cx="9905998" cy="1905000"/>
          </a:xfrm>
        </p:spPr>
        <p:txBody>
          <a:bodyPr>
            <a:normAutofit/>
          </a:bodyPr>
          <a:lstStyle/>
          <a:p>
            <a:r>
              <a:rPr lang="en-US" sz="3600" dirty="0"/>
              <a:t>Results</a:t>
            </a:r>
          </a:p>
        </p:txBody>
      </p:sp>
      <p:sp>
        <p:nvSpPr>
          <p:cNvPr id="17" name="CuadroTexto 16">
            <a:extLst>
              <a:ext uri="{FF2B5EF4-FFF2-40B4-BE49-F238E27FC236}">
                <a16:creationId xmlns:a16="http://schemas.microsoft.com/office/drawing/2014/main" id="{C15D09DD-E8DF-89C4-7670-B1DE3A4AD570}"/>
              </a:ext>
            </a:extLst>
          </p:cNvPr>
          <p:cNvSpPr txBox="1"/>
          <p:nvPr/>
        </p:nvSpPr>
        <p:spPr>
          <a:xfrm>
            <a:off x="1056167" y="1694935"/>
            <a:ext cx="2480931" cy="400110"/>
          </a:xfrm>
          <a:prstGeom prst="rect">
            <a:avLst/>
          </a:prstGeom>
          <a:noFill/>
        </p:spPr>
        <p:txBody>
          <a:bodyPr wrap="square" rtlCol="0">
            <a:spAutoFit/>
          </a:bodyPr>
          <a:lstStyle/>
          <a:p>
            <a:pPr algn="ctr"/>
            <a:r>
              <a:rPr lang="en-US" sz="2000" dirty="0"/>
              <a:t>Crossover</a:t>
            </a:r>
            <a:endParaRPr lang="en-US" dirty="0"/>
          </a:p>
        </p:txBody>
      </p:sp>
      <p:sp>
        <p:nvSpPr>
          <p:cNvPr id="18" name="CuadroTexto 17">
            <a:extLst>
              <a:ext uri="{FF2B5EF4-FFF2-40B4-BE49-F238E27FC236}">
                <a16:creationId xmlns:a16="http://schemas.microsoft.com/office/drawing/2014/main" id="{82116B9C-0EC9-6B42-9F45-D4122F1EA6EC}"/>
              </a:ext>
            </a:extLst>
          </p:cNvPr>
          <p:cNvSpPr txBox="1"/>
          <p:nvPr/>
        </p:nvSpPr>
        <p:spPr>
          <a:xfrm>
            <a:off x="4979581" y="1737730"/>
            <a:ext cx="2480931" cy="400110"/>
          </a:xfrm>
          <a:prstGeom prst="rect">
            <a:avLst/>
          </a:prstGeom>
          <a:noFill/>
        </p:spPr>
        <p:txBody>
          <a:bodyPr wrap="square" rtlCol="0">
            <a:spAutoFit/>
          </a:bodyPr>
          <a:lstStyle/>
          <a:p>
            <a:pPr algn="ctr"/>
            <a:r>
              <a:rPr lang="en-US" sz="2000" dirty="0"/>
              <a:t>Second Order</a:t>
            </a:r>
          </a:p>
        </p:txBody>
      </p:sp>
      <p:sp>
        <p:nvSpPr>
          <p:cNvPr id="19" name="CuadroTexto 18">
            <a:extLst>
              <a:ext uri="{FF2B5EF4-FFF2-40B4-BE49-F238E27FC236}">
                <a16:creationId xmlns:a16="http://schemas.microsoft.com/office/drawing/2014/main" id="{17D20FBC-8E96-EC91-84B0-D0AF7392699D}"/>
              </a:ext>
            </a:extLst>
          </p:cNvPr>
          <p:cNvSpPr txBox="1"/>
          <p:nvPr/>
        </p:nvSpPr>
        <p:spPr>
          <a:xfrm>
            <a:off x="8902995" y="1709480"/>
            <a:ext cx="2480931" cy="400110"/>
          </a:xfrm>
          <a:prstGeom prst="rect">
            <a:avLst/>
          </a:prstGeom>
          <a:noFill/>
        </p:spPr>
        <p:txBody>
          <a:bodyPr wrap="square" rtlCol="0">
            <a:spAutoFit/>
          </a:bodyPr>
          <a:lstStyle/>
          <a:p>
            <a:pPr algn="ctr"/>
            <a:r>
              <a:rPr lang="en-US" sz="2000" dirty="0"/>
              <a:t>First Order</a:t>
            </a:r>
          </a:p>
        </p:txBody>
      </p:sp>
      <p:pic>
        <p:nvPicPr>
          <p:cNvPr id="5" name="Imagen 4" descr="Interfaz de usuario gráfica, Gráfico&#10;&#10;Descripción generada automáticamente">
            <a:extLst>
              <a:ext uri="{FF2B5EF4-FFF2-40B4-BE49-F238E27FC236}">
                <a16:creationId xmlns:a16="http://schemas.microsoft.com/office/drawing/2014/main" id="{993757E6-6441-31B0-3DEE-033AB0F41919}"/>
              </a:ext>
            </a:extLst>
          </p:cNvPr>
          <p:cNvPicPr>
            <a:picLocks noChangeAspect="1"/>
          </p:cNvPicPr>
          <p:nvPr/>
        </p:nvPicPr>
        <p:blipFill>
          <a:blip r:embed="rId2"/>
          <a:srcRect l="27710" t="14163" r="14009" b="883"/>
          <a:stretch/>
        </p:blipFill>
        <p:spPr>
          <a:xfrm>
            <a:off x="367145" y="2262910"/>
            <a:ext cx="3757503" cy="2952520"/>
          </a:xfrm>
          <a:prstGeom prst="rect">
            <a:avLst/>
          </a:prstGeom>
        </p:spPr>
      </p:pic>
      <p:pic>
        <p:nvPicPr>
          <p:cNvPr id="8" name="Imagen 7" descr="Interfaz de usuario gráfica, Gráfico&#10;&#10;Descripción generada automáticamente">
            <a:extLst>
              <a:ext uri="{FF2B5EF4-FFF2-40B4-BE49-F238E27FC236}">
                <a16:creationId xmlns:a16="http://schemas.microsoft.com/office/drawing/2014/main" id="{BB6D790E-0E80-F92E-6E54-58D892009284}"/>
              </a:ext>
            </a:extLst>
          </p:cNvPr>
          <p:cNvPicPr>
            <a:picLocks noChangeAspect="1"/>
          </p:cNvPicPr>
          <p:nvPr/>
        </p:nvPicPr>
        <p:blipFill>
          <a:blip r:embed="rId3"/>
          <a:srcRect l="27102" t="13321" r="13764" b="882"/>
          <a:stretch/>
        </p:blipFill>
        <p:spPr>
          <a:xfrm>
            <a:off x="4124648" y="2262910"/>
            <a:ext cx="3775057" cy="2952520"/>
          </a:xfrm>
          <a:prstGeom prst="rect">
            <a:avLst/>
          </a:prstGeom>
        </p:spPr>
      </p:pic>
      <p:pic>
        <p:nvPicPr>
          <p:cNvPr id="11" name="Imagen 10" descr="Interfaz de usuario gráfica, Gráfico&#10;&#10;Descripción generada automáticamente">
            <a:extLst>
              <a:ext uri="{FF2B5EF4-FFF2-40B4-BE49-F238E27FC236}">
                <a16:creationId xmlns:a16="http://schemas.microsoft.com/office/drawing/2014/main" id="{DB03257F-1993-BFA7-EF17-32C25E952E77}"/>
              </a:ext>
            </a:extLst>
          </p:cNvPr>
          <p:cNvPicPr>
            <a:picLocks noChangeAspect="1"/>
          </p:cNvPicPr>
          <p:nvPr/>
        </p:nvPicPr>
        <p:blipFill>
          <a:blip r:embed="rId4"/>
          <a:srcRect l="26648" t="14163" r="13012"/>
          <a:stretch/>
        </p:blipFill>
        <p:spPr>
          <a:xfrm>
            <a:off x="7882152" y="2262911"/>
            <a:ext cx="3850286" cy="2952520"/>
          </a:xfrm>
          <a:prstGeom prst="rect">
            <a:avLst/>
          </a:prstGeom>
        </p:spPr>
      </p:pic>
    </p:spTree>
    <p:extLst>
      <p:ext uri="{BB962C8B-B14F-4D97-AF65-F5344CB8AC3E}">
        <p14:creationId xmlns:p14="http://schemas.microsoft.com/office/powerpoint/2010/main" val="851317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568EA802-78B1-3F61-835C-8645E97A8321}"/>
              </a:ext>
            </a:extLst>
          </p:cNvPr>
          <p:cNvPicPr>
            <a:picLocks noChangeAspect="1"/>
          </p:cNvPicPr>
          <p:nvPr/>
        </p:nvPicPr>
        <p:blipFill>
          <a:blip r:embed="rId4"/>
          <a:srcRect l="26420" t="18695" r="14717"/>
          <a:stretch/>
        </p:blipFill>
        <p:spPr>
          <a:xfrm>
            <a:off x="725936" y="1777375"/>
            <a:ext cx="5132650" cy="3821620"/>
          </a:xfrm>
          <a:prstGeom prst="rect">
            <a:avLst/>
          </a:prstGeom>
        </p:spPr>
      </p:pic>
      <p:pic>
        <p:nvPicPr>
          <p:cNvPr id="7" name="Imagen 6" descr="Gráfico, Histograma&#10;&#10;Descripción generada automáticamente">
            <a:extLst>
              <a:ext uri="{FF2B5EF4-FFF2-40B4-BE49-F238E27FC236}">
                <a16:creationId xmlns:a16="http://schemas.microsoft.com/office/drawing/2014/main" id="{649BE44F-3216-31B4-EBF3-396F4AB282A8}"/>
              </a:ext>
            </a:extLst>
          </p:cNvPr>
          <p:cNvPicPr>
            <a:picLocks noChangeAspect="1"/>
          </p:cNvPicPr>
          <p:nvPr/>
        </p:nvPicPr>
        <p:blipFill>
          <a:blip r:embed="rId5"/>
          <a:srcRect l="950" t="10707" r="7489"/>
          <a:stretch/>
        </p:blipFill>
        <p:spPr>
          <a:xfrm>
            <a:off x="5858585" y="1779577"/>
            <a:ext cx="5204270" cy="3821075"/>
          </a:xfrm>
          <a:prstGeom prst="rect">
            <a:avLst/>
          </a:prstGeom>
        </p:spPr>
      </p:pic>
      <p:sp>
        <p:nvSpPr>
          <p:cNvPr id="4" name="Marcador de número de diapositiva 3">
            <a:extLst>
              <a:ext uri="{FF2B5EF4-FFF2-40B4-BE49-F238E27FC236}">
                <a16:creationId xmlns:a16="http://schemas.microsoft.com/office/drawing/2014/main" id="{8B0B2E57-46B5-223B-AC4F-E94913DC6348}"/>
              </a:ext>
            </a:extLst>
          </p:cNvPr>
          <p:cNvSpPr>
            <a:spLocks noGrp="1"/>
          </p:cNvSpPr>
          <p:nvPr>
            <p:ph type="sldNum" sz="quarter" idx="12"/>
          </p:nvPr>
        </p:nvSpPr>
        <p:spPr/>
        <p:txBody>
          <a:bodyPr/>
          <a:lstStyle/>
          <a:p>
            <a:pPr rtl="0"/>
            <a:r>
              <a:rPr lang="es-ES" dirty="0"/>
              <a:t>15/17</a:t>
            </a:r>
            <a:endParaRPr lang="es-ES" noProof="0" dirty="0"/>
          </a:p>
        </p:txBody>
      </p:sp>
      <p:sp>
        <p:nvSpPr>
          <p:cNvPr id="14" name="Título 1">
            <a:extLst>
              <a:ext uri="{FF2B5EF4-FFF2-40B4-BE49-F238E27FC236}">
                <a16:creationId xmlns:a16="http://schemas.microsoft.com/office/drawing/2014/main" id="{E04FA626-DB09-C0E0-B51B-01B90CE7FE55}"/>
              </a:ext>
            </a:extLst>
          </p:cNvPr>
          <p:cNvSpPr>
            <a:spLocks noGrp="1"/>
          </p:cNvSpPr>
          <p:nvPr>
            <p:ph type="title"/>
          </p:nvPr>
        </p:nvSpPr>
        <p:spPr>
          <a:xfrm>
            <a:off x="1141413" y="283029"/>
            <a:ext cx="9905998" cy="1905000"/>
          </a:xfrm>
        </p:spPr>
        <p:txBody>
          <a:bodyPr>
            <a:normAutofit/>
          </a:bodyPr>
          <a:lstStyle/>
          <a:p>
            <a:r>
              <a:rPr lang="en-US" sz="3600" dirty="0"/>
              <a:t>Results</a:t>
            </a:r>
          </a:p>
        </p:txBody>
      </p:sp>
      <p:sp>
        <p:nvSpPr>
          <p:cNvPr id="17" name="CuadroTexto 16">
            <a:extLst>
              <a:ext uri="{FF2B5EF4-FFF2-40B4-BE49-F238E27FC236}">
                <a16:creationId xmlns:a16="http://schemas.microsoft.com/office/drawing/2014/main" id="{C15D09DD-E8DF-89C4-7670-B1DE3A4AD570}"/>
              </a:ext>
            </a:extLst>
          </p:cNvPr>
          <p:cNvSpPr txBox="1"/>
          <p:nvPr/>
        </p:nvSpPr>
        <p:spPr>
          <a:xfrm>
            <a:off x="3342156" y="4681710"/>
            <a:ext cx="2480931" cy="400110"/>
          </a:xfrm>
          <a:prstGeom prst="rect">
            <a:avLst/>
          </a:prstGeom>
          <a:noFill/>
        </p:spPr>
        <p:txBody>
          <a:bodyPr wrap="square" rtlCol="0">
            <a:spAutoFit/>
          </a:bodyPr>
          <a:lstStyle/>
          <a:p>
            <a:pPr algn="ctr"/>
            <a:r>
              <a:rPr lang="en-US" sz="2000" dirty="0">
                <a:solidFill>
                  <a:srgbClr val="007800"/>
                </a:solidFill>
              </a:rPr>
              <a:t>Crossover</a:t>
            </a:r>
            <a:endParaRPr lang="en-US" dirty="0">
              <a:solidFill>
                <a:srgbClr val="007800"/>
              </a:solidFill>
            </a:endParaRPr>
          </a:p>
        </p:txBody>
      </p:sp>
      <p:sp>
        <p:nvSpPr>
          <p:cNvPr id="18" name="CuadroTexto 17">
            <a:extLst>
              <a:ext uri="{FF2B5EF4-FFF2-40B4-BE49-F238E27FC236}">
                <a16:creationId xmlns:a16="http://schemas.microsoft.com/office/drawing/2014/main" id="{82116B9C-0EC9-6B42-9F45-D4122F1EA6EC}"/>
              </a:ext>
            </a:extLst>
          </p:cNvPr>
          <p:cNvSpPr txBox="1"/>
          <p:nvPr/>
        </p:nvSpPr>
        <p:spPr>
          <a:xfrm>
            <a:off x="3413153" y="4429902"/>
            <a:ext cx="2480931" cy="400110"/>
          </a:xfrm>
          <a:prstGeom prst="rect">
            <a:avLst/>
          </a:prstGeom>
          <a:noFill/>
        </p:spPr>
        <p:txBody>
          <a:bodyPr wrap="square" rtlCol="0">
            <a:spAutoFit/>
          </a:bodyPr>
          <a:lstStyle/>
          <a:p>
            <a:pPr algn="ctr"/>
            <a:r>
              <a:rPr lang="en-US" sz="2000" dirty="0">
                <a:solidFill>
                  <a:srgbClr val="FF8215"/>
                </a:solidFill>
              </a:rPr>
              <a:t>Second Order</a:t>
            </a:r>
          </a:p>
        </p:txBody>
      </p:sp>
      <p:sp>
        <p:nvSpPr>
          <p:cNvPr id="19" name="CuadroTexto 18">
            <a:extLst>
              <a:ext uri="{FF2B5EF4-FFF2-40B4-BE49-F238E27FC236}">
                <a16:creationId xmlns:a16="http://schemas.microsoft.com/office/drawing/2014/main" id="{17D20FBC-8E96-EC91-84B0-D0AF7392699D}"/>
              </a:ext>
            </a:extLst>
          </p:cNvPr>
          <p:cNvSpPr txBox="1"/>
          <p:nvPr/>
        </p:nvSpPr>
        <p:spPr>
          <a:xfrm>
            <a:off x="3358380" y="4162878"/>
            <a:ext cx="2480931" cy="400110"/>
          </a:xfrm>
          <a:prstGeom prst="rect">
            <a:avLst/>
          </a:prstGeom>
          <a:noFill/>
        </p:spPr>
        <p:txBody>
          <a:bodyPr wrap="square" rtlCol="0">
            <a:spAutoFit/>
          </a:bodyPr>
          <a:lstStyle/>
          <a:p>
            <a:pPr algn="ctr"/>
            <a:r>
              <a:rPr lang="en-US" sz="2000" dirty="0">
                <a:solidFill>
                  <a:srgbClr val="2424FF"/>
                </a:solidFill>
              </a:rPr>
              <a:t>First Order</a:t>
            </a:r>
          </a:p>
        </p:txBody>
      </p:sp>
      <p:pic>
        <p:nvPicPr>
          <p:cNvPr id="2" name="Imagen 1">
            <a:extLst>
              <a:ext uri="{FF2B5EF4-FFF2-40B4-BE49-F238E27FC236}">
                <a16:creationId xmlns:a16="http://schemas.microsoft.com/office/drawing/2014/main" id="{4A602491-C872-382E-661A-83ACCDB74341}"/>
              </a:ext>
            </a:extLst>
          </p:cNvPr>
          <p:cNvPicPr>
            <a:picLocks noChangeAspect="1"/>
          </p:cNvPicPr>
          <p:nvPr>
            <p:custDataLst>
              <p:tags r:id="rId1"/>
            </p:custDataLst>
          </p:nvPr>
        </p:nvPicPr>
        <p:blipFill>
          <a:blip r:embed="rId6"/>
          <a:stretch>
            <a:fillRect/>
          </a:stretch>
        </p:blipFill>
        <p:spPr>
          <a:xfrm>
            <a:off x="1497029" y="5768695"/>
            <a:ext cx="3590463" cy="594283"/>
          </a:xfrm>
          <a:prstGeom prst="rect">
            <a:avLst/>
          </a:prstGeom>
        </p:spPr>
      </p:pic>
      <p:pic>
        <p:nvPicPr>
          <p:cNvPr id="9" name="Imagen 8">
            <a:extLst>
              <a:ext uri="{FF2B5EF4-FFF2-40B4-BE49-F238E27FC236}">
                <a16:creationId xmlns:a16="http://schemas.microsoft.com/office/drawing/2014/main" id="{76628031-2D4C-6F74-EEED-64C4D4162B17}"/>
              </a:ext>
            </a:extLst>
          </p:cNvPr>
          <p:cNvPicPr>
            <a:picLocks noChangeAspect="1"/>
          </p:cNvPicPr>
          <p:nvPr>
            <p:custDataLst>
              <p:tags r:id="rId2"/>
            </p:custDataLst>
          </p:nvPr>
        </p:nvPicPr>
        <p:blipFill>
          <a:blip r:embed="rId7"/>
          <a:stretch>
            <a:fillRect/>
          </a:stretch>
        </p:blipFill>
        <p:spPr>
          <a:xfrm>
            <a:off x="6703963" y="5768695"/>
            <a:ext cx="3655619" cy="620190"/>
          </a:xfrm>
          <a:prstGeom prst="rect">
            <a:avLst/>
          </a:prstGeom>
        </p:spPr>
      </p:pic>
    </p:spTree>
    <p:extLst>
      <p:ext uri="{BB962C8B-B14F-4D97-AF65-F5344CB8AC3E}">
        <p14:creationId xmlns:p14="http://schemas.microsoft.com/office/powerpoint/2010/main" val="1176619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2F2E1-42AC-A12B-1681-30592A562C40}"/>
              </a:ext>
            </a:extLst>
          </p:cNvPr>
          <p:cNvSpPr>
            <a:spLocks noGrp="1"/>
          </p:cNvSpPr>
          <p:nvPr>
            <p:ph type="title"/>
          </p:nvPr>
        </p:nvSpPr>
        <p:spPr>
          <a:xfrm>
            <a:off x="954376" y="64656"/>
            <a:ext cx="9905998" cy="1905000"/>
          </a:xfrm>
        </p:spPr>
        <p:txBody>
          <a:bodyPr>
            <a:normAutofit/>
          </a:bodyPr>
          <a:lstStyle/>
          <a:p>
            <a:r>
              <a:rPr lang="en-US" sz="3600" dirty="0"/>
              <a:t>Conclusions and future directions</a:t>
            </a:r>
          </a:p>
        </p:txBody>
      </p:sp>
      <p:sp>
        <p:nvSpPr>
          <p:cNvPr id="4" name="Marcador de número de diapositiva 3">
            <a:extLst>
              <a:ext uri="{FF2B5EF4-FFF2-40B4-BE49-F238E27FC236}">
                <a16:creationId xmlns:a16="http://schemas.microsoft.com/office/drawing/2014/main" id="{97DE829B-D13A-FB12-BC80-12C440669510}"/>
              </a:ext>
            </a:extLst>
          </p:cNvPr>
          <p:cNvSpPr>
            <a:spLocks noGrp="1"/>
          </p:cNvSpPr>
          <p:nvPr>
            <p:ph type="sldNum" sz="quarter" idx="12"/>
          </p:nvPr>
        </p:nvSpPr>
        <p:spPr/>
        <p:txBody>
          <a:bodyPr/>
          <a:lstStyle/>
          <a:p>
            <a:pPr rtl="0"/>
            <a:r>
              <a:rPr lang="es-ES" dirty="0"/>
              <a:t>16/17</a:t>
            </a:r>
            <a:endParaRPr lang="es-ES" noProof="0" dirty="0"/>
          </a:p>
        </p:txBody>
      </p:sp>
      <p:sp>
        <p:nvSpPr>
          <p:cNvPr id="5" name="CuadroTexto 4">
            <a:extLst>
              <a:ext uri="{FF2B5EF4-FFF2-40B4-BE49-F238E27FC236}">
                <a16:creationId xmlns:a16="http://schemas.microsoft.com/office/drawing/2014/main" id="{B9B0947F-59BB-07D5-9845-A331590BB277}"/>
              </a:ext>
            </a:extLst>
          </p:cNvPr>
          <p:cNvSpPr txBox="1"/>
          <p:nvPr/>
        </p:nvSpPr>
        <p:spPr>
          <a:xfrm>
            <a:off x="558727" y="1536041"/>
            <a:ext cx="10697296" cy="465044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dirty="0"/>
              <a:t>It is possible to recover the bulk gravitational theory using data from the boundary theory. This is a very non-trivial result in the field of Holography.</a:t>
            </a:r>
          </a:p>
          <a:p>
            <a:pPr marL="285750" indent="-285750" algn="just">
              <a:lnSpc>
                <a:spcPct val="150000"/>
              </a:lnSpc>
              <a:buFont typeface="Arial" panose="020B0604020202020204" pitchFamily="34" charset="0"/>
              <a:buChar char="•"/>
            </a:pPr>
            <a:r>
              <a:rPr lang="en-US" sz="2000" dirty="0"/>
              <a:t>Generalizable to many situations: several scalar fields, gauge fields, QCD equation of state data…</a:t>
            </a:r>
          </a:p>
          <a:p>
            <a:pPr marL="285750" indent="-285750" algn="just">
              <a:lnSpc>
                <a:spcPct val="150000"/>
              </a:lnSpc>
              <a:buFont typeface="Arial" panose="020B0604020202020204" pitchFamily="34" charset="0"/>
              <a:buChar char="•"/>
            </a:pPr>
            <a:r>
              <a:rPr lang="en-US" sz="2000" dirty="0"/>
              <a:t>The setup is not good enough to solve the stiffest cases: false vacuum decay, naked singularity in the bulk… </a:t>
            </a:r>
          </a:p>
          <a:p>
            <a:pPr marL="285750" indent="-285750" algn="just">
              <a:lnSpc>
                <a:spcPct val="150000"/>
              </a:lnSpc>
              <a:buFont typeface="Arial" panose="020B0604020202020204" pitchFamily="34" charset="0"/>
              <a:buChar char="•"/>
            </a:pPr>
            <a:r>
              <a:rPr lang="en-US" sz="2000" dirty="0"/>
              <a:t>Method generalizable to other inversion problem involving highly non-linear differential equations, i.e. hydrodynamics.</a:t>
            </a:r>
          </a:p>
          <a:p>
            <a:pPr marL="285750" indent="-285750" algn="just">
              <a:lnSpc>
                <a:spcPct val="150000"/>
              </a:lnSpc>
              <a:buFont typeface="Arial" panose="020B0604020202020204" pitchFamily="34" charset="0"/>
              <a:buChar char="•"/>
            </a:pPr>
            <a:r>
              <a:rPr lang="en-US" sz="2000" dirty="0"/>
              <a:t>How are the NNs encoding the RG flow? Could it give us some hints about the scaling of solutions with the energy? </a:t>
            </a:r>
            <a:endParaRPr lang="en-US" dirty="0"/>
          </a:p>
        </p:txBody>
      </p:sp>
      <p:sp>
        <p:nvSpPr>
          <p:cNvPr id="3" name="CuadroTexto 2">
            <a:extLst>
              <a:ext uri="{FF2B5EF4-FFF2-40B4-BE49-F238E27FC236}">
                <a16:creationId xmlns:a16="http://schemas.microsoft.com/office/drawing/2014/main" id="{710B85C8-2987-B4C3-3F62-0FE06DAE8559}"/>
              </a:ext>
            </a:extLst>
          </p:cNvPr>
          <p:cNvSpPr txBox="1"/>
          <p:nvPr/>
        </p:nvSpPr>
        <p:spPr>
          <a:xfrm>
            <a:off x="5153891" y="3895773"/>
            <a:ext cx="1406236" cy="369332"/>
          </a:xfrm>
          <a:prstGeom prst="rect">
            <a:avLst/>
          </a:prstGeom>
          <a:noFill/>
        </p:spPr>
        <p:txBody>
          <a:bodyPr wrap="square" rtlCol="0">
            <a:spAutoFit/>
          </a:bodyPr>
          <a:lstStyle/>
          <a:p>
            <a:r>
              <a:rPr lang="en-US" dirty="0">
                <a:solidFill>
                  <a:schemeClr val="accent6"/>
                </a:solidFill>
              </a:rPr>
              <a:t>Pau’s talk!</a:t>
            </a:r>
          </a:p>
        </p:txBody>
      </p:sp>
      <p:cxnSp>
        <p:nvCxnSpPr>
          <p:cNvPr id="7" name="Conector recto de flecha 6">
            <a:extLst>
              <a:ext uri="{FF2B5EF4-FFF2-40B4-BE49-F238E27FC236}">
                <a16:creationId xmlns:a16="http://schemas.microsoft.com/office/drawing/2014/main" id="{8C754B6D-F0F0-B8BB-B1B1-33701949C1BE}"/>
              </a:ext>
            </a:extLst>
          </p:cNvPr>
          <p:cNvCxnSpPr/>
          <p:nvPr/>
        </p:nvCxnSpPr>
        <p:spPr>
          <a:xfrm>
            <a:off x="4689764" y="4080439"/>
            <a:ext cx="464127"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1BA0CF95-06BD-B4A0-6AC4-68BF8737B6B5}"/>
              </a:ext>
            </a:extLst>
          </p:cNvPr>
          <p:cNvSpPr txBox="1"/>
          <p:nvPr/>
        </p:nvSpPr>
        <p:spPr>
          <a:xfrm>
            <a:off x="6096000" y="5736490"/>
            <a:ext cx="1499755" cy="369332"/>
          </a:xfrm>
          <a:prstGeom prst="rect">
            <a:avLst/>
          </a:prstGeom>
          <a:noFill/>
        </p:spPr>
        <p:txBody>
          <a:bodyPr wrap="square" rtlCol="0">
            <a:spAutoFit/>
          </a:bodyPr>
          <a:lstStyle/>
          <a:p>
            <a:r>
              <a:rPr lang="en-US" dirty="0">
                <a:solidFill>
                  <a:schemeClr val="accent6"/>
                </a:solidFill>
              </a:rPr>
              <a:t>Turbulence</a:t>
            </a:r>
          </a:p>
        </p:txBody>
      </p:sp>
      <p:cxnSp>
        <p:nvCxnSpPr>
          <p:cNvPr id="9" name="Conector recto de flecha 8">
            <a:extLst>
              <a:ext uri="{FF2B5EF4-FFF2-40B4-BE49-F238E27FC236}">
                <a16:creationId xmlns:a16="http://schemas.microsoft.com/office/drawing/2014/main" id="{D48A114F-1568-B9FB-C695-A186BD1E76E6}"/>
              </a:ext>
            </a:extLst>
          </p:cNvPr>
          <p:cNvCxnSpPr/>
          <p:nvPr/>
        </p:nvCxnSpPr>
        <p:spPr>
          <a:xfrm>
            <a:off x="5545282" y="5921156"/>
            <a:ext cx="464127"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7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2F2E1-42AC-A12B-1681-30592A562C40}"/>
              </a:ext>
            </a:extLst>
          </p:cNvPr>
          <p:cNvSpPr>
            <a:spLocks noGrp="1"/>
          </p:cNvSpPr>
          <p:nvPr>
            <p:ph type="title"/>
          </p:nvPr>
        </p:nvSpPr>
        <p:spPr>
          <a:xfrm>
            <a:off x="1159181" y="2476500"/>
            <a:ext cx="9905998" cy="1905000"/>
          </a:xfrm>
        </p:spPr>
        <p:txBody>
          <a:bodyPr>
            <a:normAutofit/>
          </a:bodyPr>
          <a:lstStyle/>
          <a:p>
            <a:pPr algn="ctr"/>
            <a:r>
              <a:rPr lang="en-US" sz="5400" dirty="0"/>
              <a:t>Thank you!</a:t>
            </a:r>
          </a:p>
        </p:txBody>
      </p:sp>
      <p:sp>
        <p:nvSpPr>
          <p:cNvPr id="4" name="Marcador de número de diapositiva 3">
            <a:extLst>
              <a:ext uri="{FF2B5EF4-FFF2-40B4-BE49-F238E27FC236}">
                <a16:creationId xmlns:a16="http://schemas.microsoft.com/office/drawing/2014/main" id="{97DE829B-D13A-FB12-BC80-12C440669510}"/>
              </a:ext>
            </a:extLst>
          </p:cNvPr>
          <p:cNvSpPr>
            <a:spLocks noGrp="1"/>
          </p:cNvSpPr>
          <p:nvPr>
            <p:ph type="sldNum" sz="quarter" idx="12"/>
          </p:nvPr>
        </p:nvSpPr>
        <p:spPr/>
        <p:txBody>
          <a:bodyPr/>
          <a:lstStyle/>
          <a:p>
            <a:pPr rtl="0"/>
            <a:r>
              <a:rPr lang="es-ES" dirty="0"/>
              <a:t>17/17</a:t>
            </a:r>
            <a:endParaRPr lang="es-ES" noProof="0" dirty="0"/>
          </a:p>
        </p:txBody>
      </p:sp>
    </p:spTree>
    <p:extLst>
      <p:ext uri="{BB962C8B-B14F-4D97-AF65-F5344CB8AC3E}">
        <p14:creationId xmlns:p14="http://schemas.microsoft.com/office/powerpoint/2010/main" val="4284396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236B5-50FD-E5F8-64FC-8EFCD94478AE}"/>
              </a:ext>
            </a:extLst>
          </p:cNvPr>
          <p:cNvSpPr>
            <a:spLocks noGrp="1"/>
          </p:cNvSpPr>
          <p:nvPr>
            <p:ph type="title"/>
          </p:nvPr>
        </p:nvSpPr>
        <p:spPr/>
        <p:txBody>
          <a:bodyPr/>
          <a:lstStyle/>
          <a:p>
            <a:r>
              <a:rPr lang="en-US" dirty="0"/>
              <a:t>Bibliography</a:t>
            </a:r>
          </a:p>
        </p:txBody>
      </p:sp>
      <p:sp>
        <p:nvSpPr>
          <p:cNvPr id="3" name="Marcador de contenido 2">
            <a:extLst>
              <a:ext uri="{FF2B5EF4-FFF2-40B4-BE49-F238E27FC236}">
                <a16:creationId xmlns:a16="http://schemas.microsoft.com/office/drawing/2014/main" id="{9C64EEFE-C8D0-A634-84A6-7E1AD041EA8C}"/>
              </a:ext>
            </a:extLst>
          </p:cNvPr>
          <p:cNvSpPr>
            <a:spLocks noGrp="1"/>
          </p:cNvSpPr>
          <p:nvPr>
            <p:ph idx="1"/>
          </p:nvPr>
        </p:nvSpPr>
        <p:spPr>
          <a:xfrm>
            <a:off x="1141413" y="2078181"/>
            <a:ext cx="9905998" cy="3124201"/>
          </a:xfrm>
        </p:spPr>
        <p:txBody>
          <a:bodyPr>
            <a:normAutofit fontScale="92500" lnSpcReduction="20000"/>
          </a:bodyPr>
          <a:lstStyle/>
          <a:p>
            <a:pPr marL="457200" indent="-457200">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Abbott, B., Abbott, R., Abbott, T.,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Abernathy</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M.,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Acernese</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F.,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Ackley</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K., . . .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Zweizig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J. (11 de February de 2016). Observation of Gravitational Waves from a Binary Black Hole Merger.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Physical Review Letters, 116</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doi:10.1103/physrevlett.116.061102</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Chen. (2020).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NeuroDiffEq</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Python package for solving differential equations with neural networks.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Journal of Open Source Software, 5</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1931. doi:10.21105/joss.01931</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Dissanayake, M., &amp; Phan</a:t>
            </a:r>
            <a:r>
              <a:rPr lang="en-US"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thien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 (March de 1994). Neural</a:t>
            </a:r>
            <a:r>
              <a:rPr lang="en-US"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network</a:t>
            </a:r>
            <a:r>
              <a:rPr lang="en-US"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based approximations for solving partial differential equations.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Communications in Numerical Methods in Engineering, 10</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195-201. doi:10.1002/cnm.1640100303</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07000"/>
              </a:lnSpc>
              <a:spcAft>
                <a:spcPts val="800"/>
              </a:spcAf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Lagaris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Likas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&amp; Fotiadis, D. (August de 1997). Artificial neural network methods in quantum mechanics. </a:t>
            </a:r>
            <a:r>
              <a:rPr lang="es-ES" sz="1800" i="1" kern="100" dirty="0" err="1">
                <a:effectLst/>
                <a:latin typeface="Aptos" panose="020B0004020202020204" pitchFamily="34" charset="0"/>
                <a:ea typeface="Aptos" panose="020B0004020202020204" pitchFamily="34" charset="0"/>
                <a:cs typeface="Times New Roman" panose="02020603050405020304" pitchFamily="18" charset="0"/>
              </a:rPr>
              <a:t>Computer</a:t>
            </a:r>
            <a:r>
              <a:rPr lang="es-E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s-ES" sz="1800" i="1" kern="100" dirty="0" err="1">
                <a:effectLst/>
                <a:latin typeface="Aptos" panose="020B0004020202020204" pitchFamily="34" charset="0"/>
                <a:ea typeface="Aptos" panose="020B0004020202020204" pitchFamily="34" charset="0"/>
                <a:cs typeface="Times New Roman" panose="02020603050405020304" pitchFamily="18" charset="0"/>
              </a:rPr>
              <a:t>Physics</a:t>
            </a:r>
            <a:r>
              <a:rPr lang="es-E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s-ES" sz="1800" i="1" kern="100" dirty="0" err="1">
                <a:effectLst/>
                <a:latin typeface="Aptos" panose="020B0004020202020204" pitchFamily="34" charset="0"/>
                <a:ea typeface="Aptos" panose="020B0004020202020204" pitchFamily="34" charset="0"/>
                <a:cs typeface="Times New Roman" panose="02020603050405020304" pitchFamily="18" charset="0"/>
              </a:rPr>
              <a:t>Communications</a:t>
            </a:r>
            <a:r>
              <a:rPr lang="es-ES" sz="1800" i="1" kern="100" dirty="0">
                <a:effectLst/>
                <a:latin typeface="Aptos" panose="020B0004020202020204" pitchFamily="34" charset="0"/>
                <a:ea typeface="Aptos" panose="020B0004020202020204" pitchFamily="34" charset="0"/>
                <a:cs typeface="Times New Roman" panose="02020603050405020304" pitchFamily="18" charset="0"/>
              </a:rPr>
              <a:t>, 104</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1-14. doi:10.1016/s0010-4655(97)00054-4</a:t>
            </a:r>
          </a:p>
          <a:p>
            <a:endParaRPr lang="en-US" dirty="0"/>
          </a:p>
        </p:txBody>
      </p:sp>
    </p:spTree>
    <p:extLst>
      <p:ext uri="{BB962C8B-B14F-4D97-AF65-F5344CB8AC3E}">
        <p14:creationId xmlns:p14="http://schemas.microsoft.com/office/powerpoint/2010/main" val="3893682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rma libre: forma 20">
            <a:extLst>
              <a:ext uri="{FF2B5EF4-FFF2-40B4-BE49-F238E27FC236}">
                <a16:creationId xmlns:a16="http://schemas.microsoft.com/office/drawing/2014/main" id="{CADDE24F-89CA-9DDA-BDAD-DF6C35C39468}"/>
              </a:ext>
            </a:extLst>
          </p:cNvPr>
          <p:cNvSpPr/>
          <p:nvPr/>
        </p:nvSpPr>
        <p:spPr>
          <a:xfrm>
            <a:off x="1753891" y="1901188"/>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elogramo 2">
            <a:extLst>
              <a:ext uri="{FF2B5EF4-FFF2-40B4-BE49-F238E27FC236}">
                <a16:creationId xmlns:a16="http://schemas.microsoft.com/office/drawing/2014/main" id="{9C408029-A5D6-2B18-2767-EBB2DA1A9E56}"/>
              </a:ext>
            </a:extLst>
          </p:cNvPr>
          <p:cNvSpPr>
            <a:spLocks noChangeAspect="1"/>
          </p:cNvSpPr>
          <p:nvPr/>
        </p:nvSpPr>
        <p:spPr>
          <a:xfrm>
            <a:off x="1640113" y="4395096"/>
            <a:ext cx="2048839" cy="435329"/>
          </a:xfrm>
          <a:prstGeom prst="parallelogram">
            <a:avLst>
              <a:gd name="adj" fmla="val 1204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rma libre: forma 14">
            <a:extLst>
              <a:ext uri="{FF2B5EF4-FFF2-40B4-BE49-F238E27FC236}">
                <a16:creationId xmlns:a16="http://schemas.microsoft.com/office/drawing/2014/main" id="{CEA1627C-B454-915B-C8A3-9AAC4BE766CD}"/>
              </a:ext>
            </a:extLst>
          </p:cNvPr>
          <p:cNvSpPr/>
          <p:nvPr/>
        </p:nvSpPr>
        <p:spPr>
          <a:xfrm>
            <a:off x="2146335" y="2664953"/>
            <a:ext cx="1085526" cy="1995714"/>
          </a:xfrm>
          <a:custGeom>
            <a:avLst/>
            <a:gdLst>
              <a:gd name="connsiteX0" fmla="*/ 676058 w 1085526"/>
              <a:gd name="connsiteY0" fmla="*/ 1995714 h 1995714"/>
              <a:gd name="connsiteX1" fmla="*/ 930058 w 1085526"/>
              <a:gd name="connsiteY1" fmla="*/ 1683657 h 1995714"/>
              <a:gd name="connsiteX2" fmla="*/ 908287 w 1085526"/>
              <a:gd name="connsiteY2" fmla="*/ 1284514 h 1995714"/>
              <a:gd name="connsiteX3" fmla="*/ 393030 w 1085526"/>
              <a:gd name="connsiteY3" fmla="*/ 1066800 h 1995714"/>
              <a:gd name="connsiteX4" fmla="*/ 1144 w 1085526"/>
              <a:gd name="connsiteY4" fmla="*/ 718457 h 1995714"/>
              <a:gd name="connsiteX5" fmla="*/ 516401 w 1085526"/>
              <a:gd name="connsiteY5" fmla="*/ 537028 h 1995714"/>
              <a:gd name="connsiteX6" fmla="*/ 1017144 w 1085526"/>
              <a:gd name="connsiteY6" fmla="*/ 203200 h 1995714"/>
              <a:gd name="connsiteX7" fmla="*/ 1067944 w 1085526"/>
              <a:gd name="connsiteY7" fmla="*/ 0 h 19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526" h="1995714">
                <a:moveTo>
                  <a:pt x="676058" y="1995714"/>
                </a:moveTo>
                <a:cubicBezTo>
                  <a:pt x="783705" y="1898952"/>
                  <a:pt x="891353" y="1802190"/>
                  <a:pt x="930058" y="1683657"/>
                </a:cubicBezTo>
                <a:cubicBezTo>
                  <a:pt x="968763" y="1565124"/>
                  <a:pt x="997792" y="1387323"/>
                  <a:pt x="908287" y="1284514"/>
                </a:cubicBezTo>
                <a:cubicBezTo>
                  <a:pt x="818782" y="1181705"/>
                  <a:pt x="544220" y="1161143"/>
                  <a:pt x="393030" y="1066800"/>
                </a:cubicBezTo>
                <a:cubicBezTo>
                  <a:pt x="241840" y="972457"/>
                  <a:pt x="-19418" y="806752"/>
                  <a:pt x="1144" y="718457"/>
                </a:cubicBezTo>
                <a:cubicBezTo>
                  <a:pt x="21706" y="630162"/>
                  <a:pt x="347068" y="622904"/>
                  <a:pt x="516401" y="537028"/>
                </a:cubicBezTo>
                <a:cubicBezTo>
                  <a:pt x="685734" y="451152"/>
                  <a:pt x="925220" y="292705"/>
                  <a:pt x="1017144" y="203200"/>
                </a:cubicBezTo>
                <a:cubicBezTo>
                  <a:pt x="1109068" y="113695"/>
                  <a:pt x="1088506" y="56847"/>
                  <a:pt x="1067944" y="0"/>
                </a:cubicBez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equations</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noProof="0" dirty="0"/>
              <a:t>8</a:t>
            </a:r>
          </a:p>
        </p:txBody>
      </p:sp>
      <p:sp>
        <p:nvSpPr>
          <p:cNvPr id="16" name="Paralelogramo 15">
            <a:extLst>
              <a:ext uri="{FF2B5EF4-FFF2-40B4-BE49-F238E27FC236}">
                <a16:creationId xmlns:a16="http://schemas.microsoft.com/office/drawing/2014/main" id="{FE3133E6-0C6B-1E2A-9D9A-545D87A91EF5}"/>
              </a:ext>
            </a:extLst>
          </p:cNvPr>
          <p:cNvSpPr/>
          <p:nvPr/>
        </p:nvSpPr>
        <p:spPr>
          <a:xfrm>
            <a:off x="798285" y="1901189"/>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rma libre: forma 17">
            <a:extLst>
              <a:ext uri="{FF2B5EF4-FFF2-40B4-BE49-F238E27FC236}">
                <a16:creationId xmlns:a16="http://schemas.microsoft.com/office/drawing/2014/main" id="{E3F8D841-B5D7-3CF9-737F-05ABF48EA457}"/>
              </a:ext>
            </a:extLst>
          </p:cNvPr>
          <p:cNvSpPr/>
          <p:nvPr/>
        </p:nvSpPr>
        <p:spPr>
          <a:xfrm>
            <a:off x="798285" y="2692155"/>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a libre: forma 18">
            <a:extLst>
              <a:ext uri="{FF2B5EF4-FFF2-40B4-BE49-F238E27FC236}">
                <a16:creationId xmlns:a16="http://schemas.microsoft.com/office/drawing/2014/main" id="{3F132F85-2904-5BF8-12B1-FA01EEE50CBC}"/>
              </a:ext>
            </a:extLst>
          </p:cNvPr>
          <p:cNvSpPr/>
          <p:nvPr/>
        </p:nvSpPr>
        <p:spPr>
          <a:xfrm flipH="1">
            <a:off x="3627594" y="1925770"/>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1" descr="Links, Feynman Diagram Library - List of Diagrams">
            <a:extLst>
              <a:ext uri="{FF2B5EF4-FFF2-40B4-BE49-F238E27FC236}">
                <a16:creationId xmlns:a16="http://schemas.microsoft.com/office/drawing/2014/main" id="{D2DE5B32-5477-A2FF-3237-D21860118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22384">
            <a:off x="1452765" y="2113679"/>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2" descr="Links, Feynman Diagram Library - List of Diagrams">
            <a:extLst>
              <a:ext uri="{FF2B5EF4-FFF2-40B4-BE49-F238E27FC236}">
                <a16:creationId xmlns:a16="http://schemas.microsoft.com/office/drawing/2014/main" id="{DCD1AF36-DA8E-CFD3-5378-797E32262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18258">
            <a:off x="2233963" y="2109962"/>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3" descr="Links, Feynman Diagram Library - List of Diagrams">
            <a:extLst>
              <a:ext uri="{FF2B5EF4-FFF2-40B4-BE49-F238E27FC236}">
                <a16:creationId xmlns:a16="http://schemas.microsoft.com/office/drawing/2014/main" id="{6483FFA5-2CA5-C628-6DED-0C572930E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99361">
            <a:off x="3005272" y="2051908"/>
            <a:ext cx="632817" cy="453551"/>
          </a:xfrm>
          <a:prstGeom prst="rect">
            <a:avLst/>
          </a:prstGeom>
          <a:noFill/>
          <a:extLst>
            <a:ext uri="{909E8E84-426E-40DD-AFC4-6F175D3DCCD1}">
              <a14:hiddenFill xmlns:a14="http://schemas.microsoft.com/office/drawing/2010/main">
                <a:solidFill>
                  <a:srgbClr val="FFFFFF"/>
                </a:solidFill>
              </a14:hiddenFill>
            </a:ext>
          </a:extLst>
        </p:spPr>
      </p:pic>
      <p:sp>
        <p:nvSpPr>
          <p:cNvPr id="7" name="Paralelogramo 6">
            <a:extLst>
              <a:ext uri="{FF2B5EF4-FFF2-40B4-BE49-F238E27FC236}">
                <a16:creationId xmlns:a16="http://schemas.microsoft.com/office/drawing/2014/main" id="{6A5A76D2-70F5-02F5-D8C4-DC08D78787FB}"/>
              </a:ext>
            </a:extLst>
          </p:cNvPr>
          <p:cNvSpPr>
            <a:spLocks noChangeAspect="1"/>
          </p:cNvSpPr>
          <p:nvPr/>
        </p:nvSpPr>
        <p:spPr>
          <a:xfrm>
            <a:off x="1691889" y="5247897"/>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BEE46597-0502-B843-722B-72EBB42644CF}"/>
              </a:ext>
            </a:extLst>
          </p:cNvPr>
          <p:cNvPicPr>
            <a:picLocks noChangeAspect="1"/>
          </p:cNvPicPr>
          <p:nvPr>
            <p:custDataLst>
              <p:tags r:id="rId1"/>
            </p:custDataLst>
          </p:nvPr>
        </p:nvPicPr>
        <p:blipFill>
          <a:blip r:embed="rId5"/>
          <a:stretch>
            <a:fillRect/>
          </a:stretch>
        </p:blipFill>
        <p:spPr>
          <a:xfrm>
            <a:off x="4954730" y="1570071"/>
            <a:ext cx="6779796" cy="407153"/>
          </a:xfrm>
          <a:prstGeom prst="rect">
            <a:avLst/>
          </a:prstGeom>
        </p:spPr>
      </p:pic>
      <p:pic>
        <p:nvPicPr>
          <p:cNvPr id="12" name="Imagen 11">
            <a:extLst>
              <a:ext uri="{FF2B5EF4-FFF2-40B4-BE49-F238E27FC236}">
                <a16:creationId xmlns:a16="http://schemas.microsoft.com/office/drawing/2014/main" id="{A0BCE2E7-A6F4-FB21-508E-AD2F825A8ACC}"/>
              </a:ext>
            </a:extLst>
          </p:cNvPr>
          <p:cNvPicPr>
            <a:picLocks noChangeAspect="1"/>
          </p:cNvPicPr>
          <p:nvPr>
            <p:custDataLst>
              <p:tags r:id="rId2"/>
            </p:custDataLst>
          </p:nvPr>
        </p:nvPicPr>
        <p:blipFill>
          <a:blip r:embed="rId6"/>
          <a:stretch>
            <a:fillRect/>
          </a:stretch>
        </p:blipFill>
        <p:spPr>
          <a:xfrm>
            <a:off x="4466774" y="2278683"/>
            <a:ext cx="7253823" cy="3166476"/>
          </a:xfrm>
          <a:prstGeom prst="rect">
            <a:avLst/>
          </a:prstGeom>
        </p:spPr>
      </p:pic>
      <p:sp>
        <p:nvSpPr>
          <p:cNvPr id="13" name="Rectángulo 12">
            <a:extLst>
              <a:ext uri="{FF2B5EF4-FFF2-40B4-BE49-F238E27FC236}">
                <a16:creationId xmlns:a16="http://schemas.microsoft.com/office/drawing/2014/main" id="{42FDFEAF-9430-7C53-DA2B-7A180055AD63}"/>
              </a:ext>
            </a:extLst>
          </p:cNvPr>
          <p:cNvSpPr/>
          <p:nvPr/>
        </p:nvSpPr>
        <p:spPr>
          <a:xfrm>
            <a:off x="10725139" y="2278683"/>
            <a:ext cx="1081314" cy="3191057"/>
          </a:xfrm>
          <a:prstGeom prst="rect">
            <a:avLst/>
          </a:prstGeom>
          <a:solidFill>
            <a:srgbClr val="373737"/>
          </a:solidFill>
          <a:ln>
            <a:solidFill>
              <a:srgbClr val="373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rma libre: forma 19">
            <a:extLst>
              <a:ext uri="{FF2B5EF4-FFF2-40B4-BE49-F238E27FC236}">
                <a16:creationId xmlns:a16="http://schemas.microsoft.com/office/drawing/2014/main" id="{2BC4693F-95E4-B2BD-DE1E-302442E070DD}"/>
              </a:ext>
            </a:extLst>
          </p:cNvPr>
          <p:cNvSpPr/>
          <p:nvPr/>
        </p:nvSpPr>
        <p:spPr>
          <a:xfrm flipH="1">
            <a:off x="3149967" y="2692218"/>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279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DC36D-EFD5-EBC8-6F8E-42FD96491689}"/>
              </a:ext>
            </a:extLst>
          </p:cNvPr>
          <p:cNvSpPr>
            <a:spLocks noGrp="1"/>
          </p:cNvSpPr>
          <p:nvPr>
            <p:ph type="title"/>
          </p:nvPr>
        </p:nvSpPr>
        <p:spPr>
          <a:xfrm>
            <a:off x="825046" y="471714"/>
            <a:ext cx="7513106" cy="1349829"/>
          </a:xfrm>
        </p:spPr>
        <p:txBody>
          <a:bodyPr>
            <a:normAutofit/>
          </a:bodyPr>
          <a:lstStyle/>
          <a:p>
            <a:r>
              <a:rPr lang="en-US" sz="3600" dirty="0"/>
              <a:t>New windows to the universe</a:t>
            </a:r>
          </a:p>
        </p:txBody>
      </p:sp>
      <p:sp>
        <p:nvSpPr>
          <p:cNvPr id="4" name="Marcador de número de diapositiva 3">
            <a:extLst>
              <a:ext uri="{FF2B5EF4-FFF2-40B4-BE49-F238E27FC236}">
                <a16:creationId xmlns:a16="http://schemas.microsoft.com/office/drawing/2014/main" id="{3A453729-1643-7AF6-0386-0166220CA12F}"/>
              </a:ext>
            </a:extLst>
          </p:cNvPr>
          <p:cNvSpPr>
            <a:spLocks noGrp="1"/>
          </p:cNvSpPr>
          <p:nvPr>
            <p:ph type="sldNum" sz="quarter" idx="12"/>
          </p:nvPr>
        </p:nvSpPr>
        <p:spPr/>
        <p:txBody>
          <a:bodyPr/>
          <a:lstStyle/>
          <a:p>
            <a:pPr rtl="0"/>
            <a:r>
              <a:rPr lang="es-ES" dirty="0"/>
              <a:t>2/17</a:t>
            </a:r>
          </a:p>
        </p:txBody>
      </p:sp>
      <p:sp>
        <p:nvSpPr>
          <p:cNvPr id="5" name="CuadroTexto 4">
            <a:extLst>
              <a:ext uri="{FF2B5EF4-FFF2-40B4-BE49-F238E27FC236}">
                <a16:creationId xmlns:a16="http://schemas.microsoft.com/office/drawing/2014/main" id="{F7ECF710-06A6-72DC-75E1-2F181BFCA2C1}"/>
              </a:ext>
            </a:extLst>
          </p:cNvPr>
          <p:cNvSpPr txBox="1"/>
          <p:nvPr/>
        </p:nvSpPr>
        <p:spPr>
          <a:xfrm>
            <a:off x="9695220" y="301823"/>
            <a:ext cx="2440577" cy="307777"/>
          </a:xfrm>
          <a:prstGeom prst="rect">
            <a:avLst/>
          </a:prstGeom>
          <a:noFill/>
        </p:spPr>
        <p:txBody>
          <a:bodyPr wrap="square" rtlCol="0">
            <a:spAutoFit/>
          </a:bodyPr>
          <a:lstStyle/>
          <a:p>
            <a:r>
              <a:rPr lang="en-US" sz="1400" dirty="0">
                <a:solidFill>
                  <a:schemeClr val="accent5">
                    <a:lumMod val="75000"/>
                  </a:schemeClr>
                </a:solidFill>
              </a:rPr>
              <a:t>[LIGO &amp; VIRGO C. 2016]</a:t>
            </a:r>
          </a:p>
        </p:txBody>
      </p:sp>
      <p:pic>
        <p:nvPicPr>
          <p:cNvPr id="3076" name="Picture 4" descr="waves gravity GIF - Find &amp; Share on GIPHY">
            <a:extLst>
              <a:ext uri="{FF2B5EF4-FFF2-40B4-BE49-F238E27FC236}">
                <a16:creationId xmlns:a16="http://schemas.microsoft.com/office/drawing/2014/main" id="{A492C0A5-02B9-3CF9-8430-DC34F50B7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046" y="1821543"/>
            <a:ext cx="4591050"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2360ABD3-619D-C22F-5214-ADC722F92439}"/>
              </a:ext>
            </a:extLst>
          </p:cNvPr>
          <p:cNvSpPr txBox="1"/>
          <p:nvPr/>
        </p:nvSpPr>
        <p:spPr>
          <a:xfrm>
            <a:off x="5974288" y="2849259"/>
            <a:ext cx="4766284" cy="369332"/>
          </a:xfrm>
          <a:prstGeom prst="rect">
            <a:avLst/>
          </a:prstGeom>
          <a:noFill/>
        </p:spPr>
        <p:txBody>
          <a:bodyPr wrap="square" rtlCol="0">
            <a:spAutoFit/>
          </a:bodyPr>
          <a:lstStyle/>
          <a:p>
            <a:pPr marL="285750" indent="-285750">
              <a:buFont typeface="Arial" panose="020B0604020202020204" pitchFamily="34" charset="0"/>
              <a:buChar char="•"/>
            </a:pPr>
            <a:r>
              <a:rPr lang="en-US" dirty="0"/>
              <a:t>Strong regime of General Relativity</a:t>
            </a:r>
          </a:p>
        </p:txBody>
      </p:sp>
      <p:sp>
        <p:nvSpPr>
          <p:cNvPr id="9" name="CuadroTexto 8">
            <a:extLst>
              <a:ext uri="{FF2B5EF4-FFF2-40B4-BE49-F238E27FC236}">
                <a16:creationId xmlns:a16="http://schemas.microsoft.com/office/drawing/2014/main" id="{C0CF0969-D582-02BB-54CE-9BFD70296D15}"/>
              </a:ext>
            </a:extLst>
          </p:cNvPr>
          <p:cNvSpPr txBox="1"/>
          <p:nvPr/>
        </p:nvSpPr>
        <p:spPr>
          <a:xfrm>
            <a:off x="5974287" y="3996935"/>
            <a:ext cx="5834743" cy="369332"/>
          </a:xfrm>
          <a:prstGeom prst="rect">
            <a:avLst/>
          </a:prstGeom>
          <a:noFill/>
        </p:spPr>
        <p:txBody>
          <a:bodyPr wrap="square" rtlCol="0">
            <a:spAutoFit/>
          </a:bodyPr>
          <a:lstStyle/>
          <a:p>
            <a:pPr marL="285750" indent="-285750">
              <a:buFont typeface="Arial" panose="020B0604020202020204" pitchFamily="34" charset="0"/>
              <a:buChar char="•"/>
            </a:pPr>
            <a:r>
              <a:rPr lang="en-US" dirty="0"/>
              <a:t>Properties of strong-interacting quantum matter</a:t>
            </a:r>
          </a:p>
        </p:txBody>
      </p:sp>
      <p:cxnSp>
        <p:nvCxnSpPr>
          <p:cNvPr id="14" name="Conector: curvado 13">
            <a:extLst>
              <a:ext uri="{FF2B5EF4-FFF2-40B4-BE49-F238E27FC236}">
                <a16:creationId xmlns:a16="http://schemas.microsoft.com/office/drawing/2014/main" id="{8A91B034-6596-95B2-C637-0A0E12694B2B}"/>
              </a:ext>
            </a:extLst>
          </p:cNvPr>
          <p:cNvCxnSpPr>
            <a:cxnSpLocks/>
            <a:stCxn id="8" idx="1"/>
            <a:endCxn id="9" idx="1"/>
          </p:cNvCxnSpPr>
          <p:nvPr/>
        </p:nvCxnSpPr>
        <p:spPr>
          <a:xfrm rot="10800000" flipV="1">
            <a:off x="5974288" y="3033925"/>
            <a:ext cx="1" cy="1147676"/>
          </a:xfrm>
          <a:prstGeom prst="curvedConnector3">
            <a:avLst>
              <a:gd name="adj1" fmla="val 22860100000"/>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408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30</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1141413" y="325582"/>
            <a:ext cx="9905998" cy="1905000"/>
          </a:xfrm>
        </p:spPr>
        <p:txBody>
          <a:bodyPr/>
          <a:lstStyle/>
          <a:p>
            <a:r>
              <a:rPr lang="en-US" dirty="0"/>
              <a:t>Direct problem details</a:t>
            </a:r>
          </a:p>
        </p:txBody>
      </p:sp>
      <p:pic>
        <p:nvPicPr>
          <p:cNvPr id="3" name="Imagen 2">
            <a:extLst>
              <a:ext uri="{FF2B5EF4-FFF2-40B4-BE49-F238E27FC236}">
                <a16:creationId xmlns:a16="http://schemas.microsoft.com/office/drawing/2014/main" id="{8F408683-420C-33FB-9BE0-A174404B437C}"/>
              </a:ext>
            </a:extLst>
          </p:cNvPr>
          <p:cNvPicPr>
            <a:picLocks noChangeAspect="1"/>
          </p:cNvPicPr>
          <p:nvPr/>
        </p:nvPicPr>
        <p:blipFill>
          <a:blip r:embed="rId3"/>
          <a:stretch>
            <a:fillRect/>
          </a:stretch>
        </p:blipFill>
        <p:spPr>
          <a:xfrm>
            <a:off x="232870" y="2433441"/>
            <a:ext cx="5601482" cy="2791215"/>
          </a:xfrm>
          <a:prstGeom prst="rect">
            <a:avLst/>
          </a:prstGeom>
        </p:spPr>
      </p:pic>
      <p:pic>
        <p:nvPicPr>
          <p:cNvPr id="7" name="Imagen 6">
            <a:extLst>
              <a:ext uri="{FF2B5EF4-FFF2-40B4-BE49-F238E27FC236}">
                <a16:creationId xmlns:a16="http://schemas.microsoft.com/office/drawing/2014/main" id="{AA9ACA18-DC1B-62BE-FE39-6B479B5A7499}"/>
              </a:ext>
            </a:extLst>
          </p:cNvPr>
          <p:cNvPicPr>
            <a:picLocks noChangeAspect="1"/>
          </p:cNvPicPr>
          <p:nvPr/>
        </p:nvPicPr>
        <p:blipFill>
          <a:blip r:embed="rId4"/>
          <a:srcRect l="15336" r="12131"/>
          <a:stretch/>
        </p:blipFill>
        <p:spPr>
          <a:xfrm>
            <a:off x="6094412" y="2795074"/>
            <a:ext cx="5666014" cy="2048161"/>
          </a:xfrm>
          <a:prstGeom prst="rect">
            <a:avLst/>
          </a:prstGeom>
        </p:spPr>
      </p:pic>
      <p:pic>
        <p:nvPicPr>
          <p:cNvPr id="17" name="Imagen 16">
            <a:extLst>
              <a:ext uri="{FF2B5EF4-FFF2-40B4-BE49-F238E27FC236}">
                <a16:creationId xmlns:a16="http://schemas.microsoft.com/office/drawing/2014/main" id="{9F60B8F9-617C-209A-1081-B6F10B385845}"/>
              </a:ext>
            </a:extLst>
          </p:cNvPr>
          <p:cNvPicPr>
            <a:picLocks noChangeAspect="1"/>
          </p:cNvPicPr>
          <p:nvPr>
            <p:custDataLst>
              <p:tags r:id="rId1"/>
            </p:custDataLst>
          </p:nvPr>
        </p:nvPicPr>
        <p:blipFill>
          <a:blip r:embed="rId5"/>
          <a:stretch>
            <a:fillRect/>
          </a:stretch>
        </p:blipFill>
        <p:spPr>
          <a:xfrm>
            <a:off x="4298245" y="5534567"/>
            <a:ext cx="5726142" cy="821953"/>
          </a:xfrm>
          <a:prstGeom prst="rect">
            <a:avLst/>
          </a:prstGeom>
        </p:spPr>
      </p:pic>
    </p:spTree>
    <p:extLst>
      <p:ext uri="{BB962C8B-B14F-4D97-AF65-F5344CB8AC3E}">
        <p14:creationId xmlns:p14="http://schemas.microsoft.com/office/powerpoint/2010/main" val="265125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31</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1141413" y="325582"/>
            <a:ext cx="9905998" cy="1905000"/>
          </a:xfrm>
        </p:spPr>
        <p:txBody>
          <a:bodyPr/>
          <a:lstStyle/>
          <a:p>
            <a:r>
              <a:rPr lang="en-US" dirty="0"/>
              <a:t>Potential boundary conditions</a:t>
            </a:r>
          </a:p>
        </p:txBody>
      </p:sp>
      <p:pic>
        <p:nvPicPr>
          <p:cNvPr id="12" name="Imagen 11">
            <a:extLst>
              <a:ext uri="{FF2B5EF4-FFF2-40B4-BE49-F238E27FC236}">
                <a16:creationId xmlns:a16="http://schemas.microsoft.com/office/drawing/2014/main" id="{FD94C6D1-41C0-4DA8-3771-7FBEF136B62A}"/>
              </a:ext>
            </a:extLst>
          </p:cNvPr>
          <p:cNvPicPr>
            <a:picLocks noChangeAspect="1"/>
          </p:cNvPicPr>
          <p:nvPr/>
        </p:nvPicPr>
        <p:blipFill>
          <a:blip r:embed="rId2"/>
          <a:stretch>
            <a:fillRect/>
          </a:stretch>
        </p:blipFill>
        <p:spPr>
          <a:xfrm>
            <a:off x="3123102" y="1971471"/>
            <a:ext cx="5973009" cy="971686"/>
          </a:xfrm>
          <a:prstGeom prst="rect">
            <a:avLst/>
          </a:prstGeom>
        </p:spPr>
      </p:pic>
      <p:pic>
        <p:nvPicPr>
          <p:cNvPr id="14" name="Imagen 13">
            <a:extLst>
              <a:ext uri="{FF2B5EF4-FFF2-40B4-BE49-F238E27FC236}">
                <a16:creationId xmlns:a16="http://schemas.microsoft.com/office/drawing/2014/main" id="{8EEC757E-81D9-C967-C96F-FDCDE24599C5}"/>
              </a:ext>
            </a:extLst>
          </p:cNvPr>
          <p:cNvPicPr>
            <a:picLocks noChangeAspect="1"/>
          </p:cNvPicPr>
          <p:nvPr/>
        </p:nvPicPr>
        <p:blipFill>
          <a:blip r:embed="rId3"/>
          <a:stretch>
            <a:fillRect/>
          </a:stretch>
        </p:blipFill>
        <p:spPr>
          <a:xfrm>
            <a:off x="604071" y="3258163"/>
            <a:ext cx="10983858" cy="962159"/>
          </a:xfrm>
          <a:prstGeom prst="rect">
            <a:avLst/>
          </a:prstGeom>
        </p:spPr>
      </p:pic>
      <p:sp>
        <p:nvSpPr>
          <p:cNvPr id="15" name="CuadroTexto 14">
            <a:extLst>
              <a:ext uri="{FF2B5EF4-FFF2-40B4-BE49-F238E27FC236}">
                <a16:creationId xmlns:a16="http://schemas.microsoft.com/office/drawing/2014/main" id="{386F897B-3839-62BC-28ED-99FDFD99DA5D}"/>
              </a:ext>
            </a:extLst>
          </p:cNvPr>
          <p:cNvSpPr txBox="1"/>
          <p:nvPr/>
        </p:nvSpPr>
        <p:spPr>
          <a:xfrm>
            <a:off x="1441259" y="4338348"/>
            <a:ext cx="1681843" cy="369332"/>
          </a:xfrm>
          <a:prstGeom prst="rect">
            <a:avLst/>
          </a:prstGeom>
          <a:noFill/>
        </p:spPr>
        <p:txBody>
          <a:bodyPr wrap="square" rtlCol="0">
            <a:spAutoFit/>
          </a:bodyPr>
          <a:lstStyle/>
          <a:p>
            <a:r>
              <a:rPr lang="en-US" dirty="0" err="1"/>
              <a:t>Asymp</a:t>
            </a:r>
            <a:r>
              <a:rPr lang="en-US" dirty="0"/>
              <a:t>. </a:t>
            </a:r>
            <a:r>
              <a:rPr lang="en-US" dirty="0" err="1"/>
              <a:t>AdS</a:t>
            </a:r>
            <a:endParaRPr lang="en-US" dirty="0"/>
          </a:p>
        </p:txBody>
      </p:sp>
      <p:sp>
        <p:nvSpPr>
          <p:cNvPr id="16" name="CuadroTexto 15">
            <a:extLst>
              <a:ext uri="{FF2B5EF4-FFF2-40B4-BE49-F238E27FC236}">
                <a16:creationId xmlns:a16="http://schemas.microsoft.com/office/drawing/2014/main" id="{1D6A144D-BB95-DB1A-6705-8901884F11EF}"/>
              </a:ext>
            </a:extLst>
          </p:cNvPr>
          <p:cNvSpPr txBox="1"/>
          <p:nvPr/>
        </p:nvSpPr>
        <p:spPr>
          <a:xfrm>
            <a:off x="4777730" y="4338348"/>
            <a:ext cx="2423170" cy="646331"/>
          </a:xfrm>
          <a:prstGeom prst="rect">
            <a:avLst/>
          </a:prstGeom>
          <a:noFill/>
        </p:spPr>
        <p:txBody>
          <a:bodyPr wrap="square" rtlCol="0">
            <a:spAutoFit/>
          </a:bodyPr>
          <a:lstStyle/>
          <a:p>
            <a:r>
              <a:rPr lang="en-US" dirty="0"/>
              <a:t>UV fixed point in the Gauge theory</a:t>
            </a:r>
          </a:p>
        </p:txBody>
      </p:sp>
      <p:sp>
        <p:nvSpPr>
          <p:cNvPr id="17" name="CuadroTexto 16">
            <a:extLst>
              <a:ext uri="{FF2B5EF4-FFF2-40B4-BE49-F238E27FC236}">
                <a16:creationId xmlns:a16="http://schemas.microsoft.com/office/drawing/2014/main" id="{FEF2C182-54E3-8A00-4F2F-A2EB0623EC21}"/>
              </a:ext>
            </a:extLst>
          </p:cNvPr>
          <p:cNvSpPr txBox="1"/>
          <p:nvPr/>
        </p:nvSpPr>
        <p:spPr>
          <a:xfrm>
            <a:off x="8277485" y="4338348"/>
            <a:ext cx="2972899" cy="646331"/>
          </a:xfrm>
          <a:prstGeom prst="rect">
            <a:avLst/>
          </a:prstGeom>
          <a:noFill/>
        </p:spPr>
        <p:txBody>
          <a:bodyPr wrap="square" rtlCol="0">
            <a:spAutoFit/>
          </a:bodyPr>
          <a:lstStyle/>
          <a:p>
            <a:r>
              <a:rPr lang="en-US" dirty="0"/>
              <a:t>Fixes the conf. dimension of the operator</a:t>
            </a:r>
          </a:p>
        </p:txBody>
      </p:sp>
    </p:spTree>
    <p:extLst>
      <p:ext uri="{BB962C8B-B14F-4D97-AF65-F5344CB8AC3E}">
        <p14:creationId xmlns:p14="http://schemas.microsoft.com/office/powerpoint/2010/main" val="3358778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u="sng" noProof="0" dirty="0"/>
              <a:t>11/17</a:t>
            </a:r>
          </a:p>
        </p:txBody>
      </p:sp>
      <p:sp>
        <p:nvSpPr>
          <p:cNvPr id="5" name="Elipse 4">
            <a:extLst>
              <a:ext uri="{FF2B5EF4-FFF2-40B4-BE49-F238E27FC236}">
                <a16:creationId xmlns:a16="http://schemas.microsoft.com/office/drawing/2014/main" id="{8C56E61B-F3CB-346C-17BA-68FADE476E8B}"/>
              </a:ext>
            </a:extLst>
          </p:cNvPr>
          <p:cNvSpPr/>
          <p:nvPr/>
        </p:nvSpPr>
        <p:spPr>
          <a:xfrm>
            <a:off x="4951412" y="2582333"/>
            <a:ext cx="1745721" cy="1693333"/>
          </a:xfrm>
          <a:prstGeom prst="ellipse">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a:extLst>
              <a:ext uri="{FF2B5EF4-FFF2-40B4-BE49-F238E27FC236}">
                <a16:creationId xmlns:a16="http://schemas.microsoft.com/office/drawing/2014/main" id="{F0458237-F696-3547-7041-4643E6B3EA81}"/>
              </a:ext>
            </a:extLst>
          </p:cNvPr>
          <p:cNvPicPr>
            <a:picLocks noChangeAspect="1"/>
          </p:cNvPicPr>
          <p:nvPr>
            <p:custDataLst>
              <p:tags r:id="rId1"/>
            </p:custDataLst>
          </p:nvPr>
        </p:nvPicPr>
        <p:blipFill>
          <a:blip r:embed="rId12"/>
          <a:stretch>
            <a:fillRect/>
          </a:stretch>
        </p:blipFill>
        <p:spPr>
          <a:xfrm>
            <a:off x="2554089" y="2440963"/>
            <a:ext cx="426115" cy="282740"/>
          </a:xfrm>
          <a:prstGeom prst="rect">
            <a:avLst/>
          </a:prstGeom>
        </p:spPr>
      </p:pic>
      <p:cxnSp>
        <p:nvCxnSpPr>
          <p:cNvPr id="9" name="Conector recto 8">
            <a:extLst>
              <a:ext uri="{FF2B5EF4-FFF2-40B4-BE49-F238E27FC236}">
                <a16:creationId xmlns:a16="http://schemas.microsoft.com/office/drawing/2014/main" id="{03073EEC-76E5-9155-3976-35C3C6A78EF7}"/>
              </a:ext>
            </a:extLst>
          </p:cNvPr>
          <p:cNvCxnSpPr>
            <a:cxnSpLocks/>
            <a:stCxn id="5" idx="0"/>
            <a:endCxn id="5" idx="4"/>
          </p:cNvCxnSpPr>
          <p:nvPr/>
        </p:nvCxnSpPr>
        <p:spPr>
          <a:xfrm>
            <a:off x="5824273" y="2582333"/>
            <a:ext cx="0" cy="1693333"/>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E4426AD7-8869-5664-53C6-A57D567FFB5F}"/>
              </a:ext>
            </a:extLst>
          </p:cNvPr>
          <p:cNvPicPr>
            <a:picLocks noChangeAspect="1"/>
          </p:cNvPicPr>
          <p:nvPr>
            <p:custDataLst>
              <p:tags r:id="rId2"/>
            </p:custDataLst>
          </p:nvPr>
        </p:nvPicPr>
        <p:blipFill>
          <a:blip r:embed="rId13"/>
          <a:stretch>
            <a:fillRect/>
          </a:stretch>
        </p:blipFill>
        <p:spPr>
          <a:xfrm>
            <a:off x="2587892" y="3030893"/>
            <a:ext cx="439742" cy="284641"/>
          </a:xfrm>
          <a:prstGeom prst="rect">
            <a:avLst/>
          </a:prstGeom>
        </p:spPr>
      </p:pic>
      <p:pic>
        <p:nvPicPr>
          <p:cNvPr id="17" name="Imagen 16">
            <a:extLst>
              <a:ext uri="{FF2B5EF4-FFF2-40B4-BE49-F238E27FC236}">
                <a16:creationId xmlns:a16="http://schemas.microsoft.com/office/drawing/2014/main" id="{9D90226B-B145-B801-140A-DB225F73A827}"/>
              </a:ext>
            </a:extLst>
          </p:cNvPr>
          <p:cNvPicPr>
            <a:picLocks noChangeAspect="1"/>
          </p:cNvPicPr>
          <p:nvPr>
            <p:custDataLst>
              <p:tags r:id="rId3"/>
            </p:custDataLst>
          </p:nvPr>
        </p:nvPicPr>
        <p:blipFill>
          <a:blip r:embed="rId14"/>
          <a:stretch>
            <a:fillRect/>
          </a:stretch>
        </p:blipFill>
        <p:spPr>
          <a:xfrm>
            <a:off x="2567609" y="4419438"/>
            <a:ext cx="492512" cy="287545"/>
          </a:xfrm>
          <a:prstGeom prst="rect">
            <a:avLst/>
          </a:prstGeom>
        </p:spPr>
      </p:pic>
      <p:cxnSp>
        <p:nvCxnSpPr>
          <p:cNvPr id="21" name="Conector recto de flecha 20">
            <a:extLst>
              <a:ext uri="{FF2B5EF4-FFF2-40B4-BE49-F238E27FC236}">
                <a16:creationId xmlns:a16="http://schemas.microsoft.com/office/drawing/2014/main" id="{4855F5F9-B119-0A6B-1D95-837AC4159DF1}"/>
              </a:ext>
            </a:extLst>
          </p:cNvPr>
          <p:cNvCxnSpPr>
            <a:cxnSpLocks/>
          </p:cNvCxnSpPr>
          <p:nvPr/>
        </p:nvCxnSpPr>
        <p:spPr>
          <a:xfrm>
            <a:off x="3251200" y="2582333"/>
            <a:ext cx="1498600" cy="3471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4AB874BD-79D9-A517-993D-16DF1EB1F775}"/>
              </a:ext>
            </a:extLst>
          </p:cNvPr>
          <p:cNvCxnSpPr>
            <a:cxnSpLocks/>
          </p:cNvCxnSpPr>
          <p:nvPr/>
        </p:nvCxnSpPr>
        <p:spPr>
          <a:xfrm>
            <a:off x="3172489" y="3198613"/>
            <a:ext cx="1577311" cy="2303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E642FB6F-AC4D-6D00-62FC-87F4194916F4}"/>
              </a:ext>
            </a:extLst>
          </p:cNvPr>
          <p:cNvCxnSpPr>
            <a:cxnSpLocks/>
          </p:cNvCxnSpPr>
          <p:nvPr/>
        </p:nvCxnSpPr>
        <p:spPr>
          <a:xfrm flipV="1">
            <a:off x="3172489" y="4045305"/>
            <a:ext cx="1576294" cy="3741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n 32">
            <a:extLst>
              <a:ext uri="{FF2B5EF4-FFF2-40B4-BE49-F238E27FC236}">
                <a16:creationId xmlns:a16="http://schemas.microsoft.com/office/drawing/2014/main" id="{9BF423E9-A8F5-4EF3-199B-503DE5236371}"/>
              </a:ext>
            </a:extLst>
          </p:cNvPr>
          <p:cNvPicPr>
            <a:picLocks noChangeAspect="1"/>
          </p:cNvPicPr>
          <p:nvPr>
            <p:custDataLst>
              <p:tags r:id="rId4"/>
            </p:custDataLst>
          </p:nvPr>
        </p:nvPicPr>
        <p:blipFill>
          <a:blip r:embed="rId15"/>
          <a:stretch>
            <a:fillRect/>
          </a:stretch>
        </p:blipFill>
        <p:spPr>
          <a:xfrm>
            <a:off x="3961144" y="2388019"/>
            <a:ext cx="342510" cy="195620"/>
          </a:xfrm>
          <a:prstGeom prst="rect">
            <a:avLst/>
          </a:prstGeom>
        </p:spPr>
      </p:pic>
      <p:pic>
        <p:nvPicPr>
          <p:cNvPr id="39" name="Imagen 38">
            <a:extLst>
              <a:ext uri="{FF2B5EF4-FFF2-40B4-BE49-F238E27FC236}">
                <a16:creationId xmlns:a16="http://schemas.microsoft.com/office/drawing/2014/main" id="{48338360-736C-6E7C-6596-ED35E5C57DA7}"/>
              </a:ext>
            </a:extLst>
          </p:cNvPr>
          <p:cNvPicPr>
            <a:picLocks noChangeAspect="1"/>
          </p:cNvPicPr>
          <p:nvPr>
            <p:custDataLst>
              <p:tags r:id="rId5"/>
            </p:custDataLst>
          </p:nvPr>
        </p:nvPicPr>
        <p:blipFill>
          <a:blip r:embed="rId16"/>
          <a:stretch>
            <a:fillRect/>
          </a:stretch>
        </p:blipFill>
        <p:spPr>
          <a:xfrm>
            <a:off x="3820695" y="2978899"/>
            <a:ext cx="351905" cy="196935"/>
          </a:xfrm>
          <a:prstGeom prst="rect">
            <a:avLst/>
          </a:prstGeom>
        </p:spPr>
      </p:pic>
      <p:pic>
        <p:nvPicPr>
          <p:cNvPr id="37" name="Imagen 36">
            <a:extLst>
              <a:ext uri="{FF2B5EF4-FFF2-40B4-BE49-F238E27FC236}">
                <a16:creationId xmlns:a16="http://schemas.microsoft.com/office/drawing/2014/main" id="{AF288353-39DF-EFE4-3566-E93D6B5EEC8E}"/>
              </a:ext>
            </a:extLst>
          </p:cNvPr>
          <p:cNvPicPr>
            <a:picLocks noChangeAspect="1"/>
          </p:cNvPicPr>
          <p:nvPr>
            <p:custDataLst>
              <p:tags r:id="rId6"/>
            </p:custDataLst>
          </p:nvPr>
        </p:nvPicPr>
        <p:blipFill>
          <a:blip r:embed="rId17"/>
          <a:stretch>
            <a:fillRect/>
          </a:stretch>
        </p:blipFill>
        <p:spPr>
          <a:xfrm>
            <a:off x="3820695" y="3847688"/>
            <a:ext cx="386835" cy="197617"/>
          </a:xfrm>
          <a:prstGeom prst="rect">
            <a:avLst/>
          </a:prstGeom>
        </p:spPr>
      </p:pic>
      <p:pic>
        <p:nvPicPr>
          <p:cNvPr id="44" name="Imagen 43">
            <a:extLst>
              <a:ext uri="{FF2B5EF4-FFF2-40B4-BE49-F238E27FC236}">
                <a16:creationId xmlns:a16="http://schemas.microsoft.com/office/drawing/2014/main" id="{1E714B68-29EB-7531-E6D7-5D58352CC109}"/>
              </a:ext>
            </a:extLst>
          </p:cNvPr>
          <p:cNvPicPr>
            <a:picLocks noChangeAspect="1"/>
          </p:cNvPicPr>
          <p:nvPr>
            <p:custDataLst>
              <p:tags r:id="rId7"/>
            </p:custDataLst>
          </p:nvPr>
        </p:nvPicPr>
        <p:blipFill>
          <a:blip r:embed="rId18"/>
          <a:stretch>
            <a:fillRect/>
          </a:stretch>
        </p:blipFill>
        <p:spPr>
          <a:xfrm>
            <a:off x="5314732" y="3204238"/>
            <a:ext cx="240270" cy="449521"/>
          </a:xfrm>
          <a:prstGeom prst="rect">
            <a:avLst/>
          </a:prstGeom>
        </p:spPr>
      </p:pic>
      <p:pic>
        <p:nvPicPr>
          <p:cNvPr id="47" name="Imagen 46">
            <a:extLst>
              <a:ext uri="{FF2B5EF4-FFF2-40B4-BE49-F238E27FC236}">
                <a16:creationId xmlns:a16="http://schemas.microsoft.com/office/drawing/2014/main" id="{2D926B6A-4BC0-9EDC-B0B8-11F63B9054AA}"/>
              </a:ext>
            </a:extLst>
          </p:cNvPr>
          <p:cNvPicPr>
            <a:picLocks noChangeAspect="1"/>
          </p:cNvPicPr>
          <p:nvPr>
            <p:custDataLst>
              <p:tags r:id="rId8"/>
            </p:custDataLst>
          </p:nvPr>
        </p:nvPicPr>
        <p:blipFill>
          <a:blip r:embed="rId19"/>
          <a:stretch>
            <a:fillRect/>
          </a:stretch>
        </p:blipFill>
        <p:spPr>
          <a:xfrm>
            <a:off x="6025886" y="3173213"/>
            <a:ext cx="329024" cy="585079"/>
          </a:xfrm>
          <a:prstGeom prst="rect">
            <a:avLst/>
          </a:prstGeom>
        </p:spPr>
      </p:pic>
      <p:pic>
        <p:nvPicPr>
          <p:cNvPr id="53" name="Imagen 52">
            <a:extLst>
              <a:ext uri="{FF2B5EF4-FFF2-40B4-BE49-F238E27FC236}">
                <a16:creationId xmlns:a16="http://schemas.microsoft.com/office/drawing/2014/main" id="{7F12875E-C4DA-EA40-1F3B-1361E4C31AB9}"/>
              </a:ext>
            </a:extLst>
          </p:cNvPr>
          <p:cNvPicPr>
            <a:picLocks noChangeAspect="1"/>
          </p:cNvPicPr>
          <p:nvPr>
            <p:custDataLst>
              <p:tags r:id="rId9"/>
            </p:custDataLst>
          </p:nvPr>
        </p:nvPicPr>
        <p:blipFill>
          <a:blip r:embed="rId20"/>
          <a:stretch>
            <a:fillRect/>
          </a:stretch>
        </p:blipFill>
        <p:spPr>
          <a:xfrm rot="5247663" flipV="1">
            <a:off x="2370204" y="3836794"/>
            <a:ext cx="789155" cy="85572"/>
          </a:xfrm>
          <a:prstGeom prst="rect">
            <a:avLst/>
          </a:prstGeom>
        </p:spPr>
      </p:pic>
      <p:cxnSp>
        <p:nvCxnSpPr>
          <p:cNvPr id="55" name="Conector recto de flecha 54">
            <a:extLst>
              <a:ext uri="{FF2B5EF4-FFF2-40B4-BE49-F238E27FC236}">
                <a16:creationId xmlns:a16="http://schemas.microsoft.com/office/drawing/2014/main" id="{C6420C7D-43BF-677E-38FD-F9035B730C8E}"/>
              </a:ext>
            </a:extLst>
          </p:cNvPr>
          <p:cNvCxnSpPr>
            <a:cxnSpLocks/>
          </p:cNvCxnSpPr>
          <p:nvPr/>
        </p:nvCxnSpPr>
        <p:spPr>
          <a:xfrm>
            <a:off x="6898745" y="3428998"/>
            <a:ext cx="15773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9" name="Imagen 58">
            <a:extLst>
              <a:ext uri="{FF2B5EF4-FFF2-40B4-BE49-F238E27FC236}">
                <a16:creationId xmlns:a16="http://schemas.microsoft.com/office/drawing/2014/main" id="{1F7D7BDE-0234-85AF-E0D8-1B68DE274578}"/>
              </a:ext>
            </a:extLst>
          </p:cNvPr>
          <p:cNvPicPr>
            <a:picLocks noChangeAspect="1"/>
          </p:cNvPicPr>
          <p:nvPr>
            <p:custDataLst>
              <p:tags r:id="rId10"/>
            </p:custDataLst>
          </p:nvPr>
        </p:nvPicPr>
        <p:blipFill>
          <a:blip r:embed="rId21"/>
          <a:stretch>
            <a:fillRect/>
          </a:stretch>
        </p:blipFill>
        <p:spPr>
          <a:xfrm>
            <a:off x="8718414" y="3204238"/>
            <a:ext cx="2346765" cy="414731"/>
          </a:xfrm>
          <a:prstGeom prst="rect">
            <a:avLst/>
          </a:prstGeom>
        </p:spPr>
      </p:pic>
      <p:cxnSp>
        <p:nvCxnSpPr>
          <p:cNvPr id="60" name="Conector recto de flecha 59">
            <a:extLst>
              <a:ext uri="{FF2B5EF4-FFF2-40B4-BE49-F238E27FC236}">
                <a16:creationId xmlns:a16="http://schemas.microsoft.com/office/drawing/2014/main" id="{796CB5B9-6167-B99C-E621-A4A600227F43}"/>
              </a:ext>
            </a:extLst>
          </p:cNvPr>
          <p:cNvCxnSpPr>
            <a:cxnSpLocks/>
          </p:cNvCxnSpPr>
          <p:nvPr/>
        </p:nvCxnSpPr>
        <p:spPr>
          <a:xfrm flipV="1">
            <a:off x="954014" y="3483494"/>
            <a:ext cx="1255786" cy="10797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7CB5DF3F-CF44-6220-840E-7B57A55E0552}"/>
              </a:ext>
            </a:extLst>
          </p:cNvPr>
          <p:cNvCxnSpPr>
            <a:cxnSpLocks/>
          </p:cNvCxnSpPr>
          <p:nvPr/>
        </p:nvCxnSpPr>
        <p:spPr>
          <a:xfrm flipH="1" flipV="1">
            <a:off x="5434867" y="3879580"/>
            <a:ext cx="131750" cy="1175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a16="http://schemas.microsoft.com/office/drawing/2014/main" id="{4AA98952-8E4F-C340-E093-418A8DEB9242}"/>
              </a:ext>
            </a:extLst>
          </p:cNvPr>
          <p:cNvCxnSpPr>
            <a:cxnSpLocks/>
          </p:cNvCxnSpPr>
          <p:nvPr/>
        </p:nvCxnSpPr>
        <p:spPr>
          <a:xfrm flipH="1">
            <a:off x="6430061" y="2286623"/>
            <a:ext cx="1061351" cy="7907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DA186648-B34C-0042-8F06-99E44C53568F}"/>
              </a:ext>
            </a:extLst>
          </p:cNvPr>
          <p:cNvCxnSpPr>
            <a:cxnSpLocks/>
          </p:cNvCxnSpPr>
          <p:nvPr/>
        </p:nvCxnSpPr>
        <p:spPr>
          <a:xfrm flipH="1" flipV="1">
            <a:off x="8718414" y="3688156"/>
            <a:ext cx="408653" cy="1175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CuadroTexto 72">
            <a:extLst>
              <a:ext uri="{FF2B5EF4-FFF2-40B4-BE49-F238E27FC236}">
                <a16:creationId xmlns:a16="http://schemas.microsoft.com/office/drawing/2014/main" id="{B8434886-16D3-A0FA-C3B4-329A9A94E88D}"/>
              </a:ext>
            </a:extLst>
          </p:cNvPr>
          <p:cNvSpPr txBox="1"/>
          <p:nvPr/>
        </p:nvSpPr>
        <p:spPr>
          <a:xfrm>
            <a:off x="3232678" y="5334549"/>
            <a:ext cx="1718733" cy="461665"/>
          </a:xfrm>
          <a:prstGeom prst="rect">
            <a:avLst/>
          </a:prstGeom>
          <a:noFill/>
        </p:spPr>
        <p:txBody>
          <a:bodyPr wrap="square" rtlCol="0">
            <a:spAutoFit/>
          </a:bodyPr>
          <a:lstStyle/>
          <a:p>
            <a:pPr algn="ctr"/>
            <a:r>
              <a:rPr lang="en-US" sz="2400" dirty="0"/>
              <a:t>Weights</a:t>
            </a:r>
          </a:p>
        </p:txBody>
      </p:sp>
      <p:sp>
        <p:nvSpPr>
          <p:cNvPr id="74" name="CuadroTexto 73">
            <a:extLst>
              <a:ext uri="{FF2B5EF4-FFF2-40B4-BE49-F238E27FC236}">
                <a16:creationId xmlns:a16="http://schemas.microsoft.com/office/drawing/2014/main" id="{457B6517-7CC1-C197-7E0B-EC650DBE54ED}"/>
              </a:ext>
            </a:extLst>
          </p:cNvPr>
          <p:cNvSpPr txBox="1"/>
          <p:nvPr/>
        </p:nvSpPr>
        <p:spPr>
          <a:xfrm>
            <a:off x="218869" y="4859383"/>
            <a:ext cx="1718733" cy="461665"/>
          </a:xfrm>
          <a:prstGeom prst="rect">
            <a:avLst/>
          </a:prstGeom>
          <a:noFill/>
        </p:spPr>
        <p:txBody>
          <a:bodyPr wrap="square" rtlCol="0">
            <a:spAutoFit/>
          </a:bodyPr>
          <a:lstStyle/>
          <a:p>
            <a:pPr algn="ctr"/>
            <a:r>
              <a:rPr lang="en-US" sz="2400" dirty="0"/>
              <a:t>Inputs</a:t>
            </a:r>
          </a:p>
        </p:txBody>
      </p:sp>
      <p:cxnSp>
        <p:nvCxnSpPr>
          <p:cNvPr id="75" name="Conector recto de flecha 74">
            <a:extLst>
              <a:ext uri="{FF2B5EF4-FFF2-40B4-BE49-F238E27FC236}">
                <a16:creationId xmlns:a16="http://schemas.microsoft.com/office/drawing/2014/main" id="{4F172BA4-43B5-2173-155F-C6DC16B5D9F2}"/>
              </a:ext>
            </a:extLst>
          </p:cNvPr>
          <p:cNvCxnSpPr>
            <a:cxnSpLocks/>
          </p:cNvCxnSpPr>
          <p:nvPr/>
        </p:nvCxnSpPr>
        <p:spPr>
          <a:xfrm flipH="1" flipV="1">
            <a:off x="3996647" y="4419438"/>
            <a:ext cx="95398" cy="771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CuadroTexto 78">
            <a:extLst>
              <a:ext uri="{FF2B5EF4-FFF2-40B4-BE49-F238E27FC236}">
                <a16:creationId xmlns:a16="http://schemas.microsoft.com/office/drawing/2014/main" id="{841CC9F1-7753-21E9-7B77-BCD6E1525C00}"/>
              </a:ext>
            </a:extLst>
          </p:cNvPr>
          <p:cNvSpPr txBox="1"/>
          <p:nvPr/>
        </p:nvSpPr>
        <p:spPr>
          <a:xfrm>
            <a:off x="4810708" y="5247488"/>
            <a:ext cx="1718733" cy="461665"/>
          </a:xfrm>
          <a:prstGeom prst="rect">
            <a:avLst/>
          </a:prstGeom>
          <a:noFill/>
        </p:spPr>
        <p:txBody>
          <a:bodyPr wrap="square" rtlCol="0">
            <a:spAutoFit/>
          </a:bodyPr>
          <a:lstStyle/>
          <a:p>
            <a:pPr algn="ctr"/>
            <a:r>
              <a:rPr lang="en-US" sz="2400" dirty="0"/>
              <a:t>Bias</a:t>
            </a:r>
          </a:p>
        </p:txBody>
      </p:sp>
      <p:sp>
        <p:nvSpPr>
          <p:cNvPr id="80" name="CuadroTexto 79">
            <a:extLst>
              <a:ext uri="{FF2B5EF4-FFF2-40B4-BE49-F238E27FC236}">
                <a16:creationId xmlns:a16="http://schemas.microsoft.com/office/drawing/2014/main" id="{EDC84B16-7E51-4EBD-74C8-63B2F5E4C0E8}"/>
              </a:ext>
            </a:extLst>
          </p:cNvPr>
          <p:cNvSpPr txBox="1"/>
          <p:nvPr/>
        </p:nvSpPr>
        <p:spPr>
          <a:xfrm>
            <a:off x="7026004" y="1790364"/>
            <a:ext cx="1718733" cy="461665"/>
          </a:xfrm>
          <a:prstGeom prst="rect">
            <a:avLst/>
          </a:prstGeom>
          <a:noFill/>
        </p:spPr>
        <p:txBody>
          <a:bodyPr wrap="square" rtlCol="0">
            <a:spAutoFit/>
          </a:bodyPr>
          <a:lstStyle/>
          <a:p>
            <a:pPr algn="ctr"/>
            <a:r>
              <a:rPr lang="en-US" sz="2400" dirty="0"/>
              <a:t>Activation</a:t>
            </a:r>
          </a:p>
        </p:txBody>
      </p:sp>
      <p:sp>
        <p:nvSpPr>
          <p:cNvPr id="81" name="CuadroTexto 80">
            <a:extLst>
              <a:ext uri="{FF2B5EF4-FFF2-40B4-BE49-F238E27FC236}">
                <a16:creationId xmlns:a16="http://schemas.microsoft.com/office/drawing/2014/main" id="{DB5AA5E5-4061-8B42-CA63-456CEE3821AB}"/>
              </a:ext>
            </a:extLst>
          </p:cNvPr>
          <p:cNvSpPr txBox="1"/>
          <p:nvPr/>
        </p:nvSpPr>
        <p:spPr>
          <a:xfrm>
            <a:off x="8267700" y="5090215"/>
            <a:ext cx="1718733" cy="461665"/>
          </a:xfrm>
          <a:prstGeom prst="rect">
            <a:avLst/>
          </a:prstGeom>
          <a:noFill/>
        </p:spPr>
        <p:txBody>
          <a:bodyPr wrap="square" rtlCol="0">
            <a:spAutoFit/>
          </a:bodyPr>
          <a:lstStyle/>
          <a:p>
            <a:pPr algn="ctr"/>
            <a:r>
              <a:rPr lang="en-US" sz="2400" dirty="0"/>
              <a:t>Output</a:t>
            </a:r>
          </a:p>
        </p:txBody>
      </p:sp>
    </p:spTree>
    <p:extLst>
      <p:ext uri="{BB962C8B-B14F-4D97-AF65-F5344CB8AC3E}">
        <p14:creationId xmlns:p14="http://schemas.microsoft.com/office/powerpoint/2010/main" val="542826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9" grpId="0"/>
      <p:bldP spid="80" grpId="0"/>
      <p:bldP spid="8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33</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1141413" y="325582"/>
            <a:ext cx="9905998" cy="1905000"/>
          </a:xfrm>
        </p:spPr>
        <p:txBody>
          <a:bodyPr/>
          <a:lstStyle/>
          <a:p>
            <a:r>
              <a:rPr lang="en-US" dirty="0"/>
              <a:t>Potential boundary conditions</a:t>
            </a:r>
          </a:p>
        </p:txBody>
      </p:sp>
      <p:pic>
        <p:nvPicPr>
          <p:cNvPr id="3" name="Imagen 2">
            <a:extLst>
              <a:ext uri="{FF2B5EF4-FFF2-40B4-BE49-F238E27FC236}">
                <a16:creationId xmlns:a16="http://schemas.microsoft.com/office/drawing/2014/main" id="{B8C652C7-8453-298D-4D57-6F2C8E806718}"/>
              </a:ext>
            </a:extLst>
          </p:cNvPr>
          <p:cNvPicPr>
            <a:picLocks noChangeAspect="1"/>
          </p:cNvPicPr>
          <p:nvPr/>
        </p:nvPicPr>
        <p:blipFill>
          <a:blip r:embed="rId2"/>
          <a:stretch>
            <a:fillRect/>
          </a:stretch>
        </p:blipFill>
        <p:spPr>
          <a:xfrm>
            <a:off x="113872" y="1778989"/>
            <a:ext cx="6134956" cy="4286848"/>
          </a:xfrm>
          <a:prstGeom prst="rect">
            <a:avLst/>
          </a:prstGeom>
        </p:spPr>
      </p:pic>
      <p:pic>
        <p:nvPicPr>
          <p:cNvPr id="7" name="Imagen 6">
            <a:extLst>
              <a:ext uri="{FF2B5EF4-FFF2-40B4-BE49-F238E27FC236}">
                <a16:creationId xmlns:a16="http://schemas.microsoft.com/office/drawing/2014/main" id="{E0F08D57-4735-0AD2-8584-F8374598DC03}"/>
              </a:ext>
            </a:extLst>
          </p:cNvPr>
          <p:cNvPicPr>
            <a:picLocks noChangeAspect="1"/>
          </p:cNvPicPr>
          <p:nvPr/>
        </p:nvPicPr>
        <p:blipFill>
          <a:blip r:embed="rId3"/>
          <a:stretch>
            <a:fillRect/>
          </a:stretch>
        </p:blipFill>
        <p:spPr>
          <a:xfrm>
            <a:off x="6170426" y="1778989"/>
            <a:ext cx="5904526" cy="4286848"/>
          </a:xfrm>
          <a:prstGeom prst="rect">
            <a:avLst/>
          </a:prstGeom>
        </p:spPr>
      </p:pic>
    </p:spTree>
    <p:extLst>
      <p:ext uri="{BB962C8B-B14F-4D97-AF65-F5344CB8AC3E}">
        <p14:creationId xmlns:p14="http://schemas.microsoft.com/office/powerpoint/2010/main" val="1817662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noProof="0" dirty="0"/>
              <a:t>15</a:t>
            </a:r>
          </a:p>
        </p:txBody>
      </p:sp>
      <p:grpSp>
        <p:nvGrpSpPr>
          <p:cNvPr id="6" name="Grupo 5">
            <a:extLst>
              <a:ext uri="{FF2B5EF4-FFF2-40B4-BE49-F238E27FC236}">
                <a16:creationId xmlns:a16="http://schemas.microsoft.com/office/drawing/2014/main" id="{8FB6F75B-BFAF-A6B2-7D3A-AF7768726510}"/>
              </a:ext>
            </a:extLst>
          </p:cNvPr>
          <p:cNvGrpSpPr>
            <a:grpSpLocks noChangeAspect="1"/>
          </p:cNvGrpSpPr>
          <p:nvPr/>
        </p:nvGrpSpPr>
        <p:grpSpPr>
          <a:xfrm>
            <a:off x="679056" y="2822157"/>
            <a:ext cx="4745372" cy="1905000"/>
            <a:chOff x="1302280" y="1775159"/>
            <a:chExt cx="10144500" cy="4072447"/>
          </a:xfrm>
        </p:grpSpPr>
        <p:pic>
          <p:nvPicPr>
            <p:cNvPr id="902" name="Imagen 901">
              <a:extLst>
                <a:ext uri="{FF2B5EF4-FFF2-40B4-BE49-F238E27FC236}">
                  <a16:creationId xmlns:a16="http://schemas.microsoft.com/office/drawing/2014/main" id="{C110BC6E-7C15-8030-6F81-E35F71D67F29}"/>
                </a:ext>
              </a:extLst>
            </p:cNvPr>
            <p:cNvPicPr>
              <a:picLocks noChangeAspect="1"/>
            </p:cNvPicPr>
            <p:nvPr>
              <p:custDataLst>
                <p:tags r:id="rId1"/>
              </p:custDataLst>
            </p:nvPr>
          </p:nvPicPr>
          <p:blipFill>
            <a:blip r:embed="rId5"/>
            <a:stretch>
              <a:fillRect/>
            </a:stretch>
          </p:blipFill>
          <p:spPr>
            <a:xfrm>
              <a:off x="1302280" y="3584969"/>
              <a:ext cx="454554" cy="405853"/>
            </a:xfrm>
            <a:prstGeom prst="rect">
              <a:avLst/>
            </a:prstGeom>
          </p:spPr>
        </p:pic>
        <p:pic>
          <p:nvPicPr>
            <p:cNvPr id="905" name="Imagen 904">
              <a:extLst>
                <a:ext uri="{FF2B5EF4-FFF2-40B4-BE49-F238E27FC236}">
                  <a16:creationId xmlns:a16="http://schemas.microsoft.com/office/drawing/2014/main" id="{76F46D9C-9657-B94B-4C1A-8F78F98F3B08}"/>
                </a:ext>
              </a:extLst>
            </p:cNvPr>
            <p:cNvPicPr>
              <a:picLocks noChangeAspect="1"/>
            </p:cNvPicPr>
            <p:nvPr>
              <p:custDataLst>
                <p:tags r:id="rId2"/>
              </p:custDataLst>
            </p:nvPr>
          </p:nvPicPr>
          <p:blipFill>
            <a:blip r:embed="rId6"/>
            <a:stretch>
              <a:fillRect/>
            </a:stretch>
          </p:blipFill>
          <p:spPr>
            <a:xfrm>
              <a:off x="9906152" y="3404865"/>
              <a:ext cx="1540628" cy="766060"/>
            </a:xfrm>
            <a:prstGeom prst="rect">
              <a:avLst/>
            </a:prstGeom>
          </p:spPr>
        </p:pic>
        <p:cxnSp>
          <p:nvCxnSpPr>
            <p:cNvPr id="907" name="Conector recto de flecha 906">
              <a:extLst>
                <a:ext uri="{FF2B5EF4-FFF2-40B4-BE49-F238E27FC236}">
                  <a16:creationId xmlns:a16="http://schemas.microsoft.com/office/drawing/2014/main" id="{C9EA0D0D-AEA8-223F-E50B-D633FA85DDA7}"/>
                </a:ext>
              </a:extLst>
            </p:cNvPr>
            <p:cNvCxnSpPr>
              <a:cxnSpLocks/>
            </p:cNvCxnSpPr>
            <p:nvPr/>
          </p:nvCxnSpPr>
          <p:spPr>
            <a:xfrm>
              <a:off x="1896534"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0" name="Conector recto de flecha 909">
              <a:extLst>
                <a:ext uri="{FF2B5EF4-FFF2-40B4-BE49-F238E27FC236}">
                  <a16:creationId xmlns:a16="http://schemas.microsoft.com/office/drawing/2014/main" id="{733676F7-770E-B764-BEFD-4D227999EFA3}"/>
                </a:ext>
              </a:extLst>
            </p:cNvPr>
            <p:cNvCxnSpPr>
              <a:cxnSpLocks/>
            </p:cNvCxnSpPr>
            <p:nvPr/>
          </p:nvCxnSpPr>
          <p:spPr>
            <a:xfrm>
              <a:off x="8839353"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esquinas redondeadas 13">
              <a:extLst>
                <a:ext uri="{FF2B5EF4-FFF2-40B4-BE49-F238E27FC236}">
                  <a16:creationId xmlns:a16="http://schemas.microsoft.com/office/drawing/2014/main" id="{3370EA70-F546-4FCD-372F-4F0604C90D6F}"/>
                </a:ext>
              </a:extLst>
            </p:cNvPr>
            <p:cNvSpPr/>
            <p:nvPr/>
          </p:nvSpPr>
          <p:spPr>
            <a:xfrm>
              <a:off x="2904067" y="1775159"/>
              <a:ext cx="5816753" cy="4072447"/>
            </a:xfrm>
            <a:prstGeom prst="roundRect">
              <a:avLst/>
            </a:prstGeom>
            <a:solidFill>
              <a:srgbClr val="B8E98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70068FDE-75CF-10FA-F911-E54BAFECD6F1}"/>
                </a:ext>
              </a:extLst>
            </p:cNvPr>
            <p:cNvPicPr>
              <a:picLocks noChangeAspect="1"/>
            </p:cNvPicPr>
            <p:nvPr>
              <p:custDataLst>
                <p:tags r:id="rId3"/>
              </p:custDataLst>
            </p:nvPr>
          </p:nvPicPr>
          <p:blipFill>
            <a:blip r:embed="rId7"/>
            <a:stretch>
              <a:fillRect/>
            </a:stretch>
          </p:blipFill>
          <p:spPr>
            <a:xfrm>
              <a:off x="5055659" y="3373821"/>
              <a:ext cx="1616604" cy="875124"/>
            </a:xfrm>
            <a:prstGeom prst="rect">
              <a:avLst/>
            </a:prstGeom>
          </p:spPr>
        </p:pic>
      </p:grpSp>
      <p:sp>
        <p:nvSpPr>
          <p:cNvPr id="17" name="CuadroTexto 16">
            <a:extLst>
              <a:ext uri="{FF2B5EF4-FFF2-40B4-BE49-F238E27FC236}">
                <a16:creationId xmlns:a16="http://schemas.microsoft.com/office/drawing/2014/main" id="{11EEFB28-4C3B-10EF-FB47-64C5E7D1F730}"/>
              </a:ext>
            </a:extLst>
          </p:cNvPr>
          <p:cNvSpPr txBox="1"/>
          <p:nvPr/>
        </p:nvSpPr>
        <p:spPr>
          <a:xfrm>
            <a:off x="5738600" y="1622457"/>
            <a:ext cx="6448945" cy="49398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200" dirty="0"/>
              <a:t>Use a NN for each unknown function</a:t>
            </a:r>
          </a:p>
          <a:p>
            <a:pPr marL="342900" indent="-342900">
              <a:lnSpc>
                <a:spcPct val="150000"/>
              </a:lnSpc>
              <a:buFont typeface="Arial" panose="020B0604020202020204" pitchFamily="34" charset="0"/>
              <a:buChar char="•"/>
            </a:pPr>
            <a:r>
              <a:rPr lang="en-US" sz="2200" dirty="0"/>
              <a:t>B.C are fulfilled exactly by construction</a:t>
            </a:r>
          </a:p>
          <a:p>
            <a:pPr marL="342900" indent="-342900">
              <a:lnSpc>
                <a:spcPct val="150000"/>
              </a:lnSpc>
              <a:buFont typeface="Arial" panose="020B0604020202020204" pitchFamily="34" charset="0"/>
              <a:buChar char="•"/>
            </a:pPr>
            <a:r>
              <a:rPr lang="en-US" sz="2200" dirty="0"/>
              <a:t>Derivatives are computed analytically</a:t>
            </a:r>
          </a:p>
          <a:p>
            <a:pPr marL="342900" indent="-342900">
              <a:lnSpc>
                <a:spcPct val="150000"/>
              </a:lnSpc>
              <a:buFont typeface="Arial" panose="020B0604020202020204" pitchFamily="34" charset="0"/>
              <a:buChar char="•"/>
            </a:pPr>
            <a:r>
              <a:rPr lang="en-US" sz="2200" dirty="0"/>
              <a:t>Slow training but evaluation is instantaneous </a:t>
            </a:r>
          </a:p>
          <a:p>
            <a:pPr marL="342900" indent="-342900">
              <a:lnSpc>
                <a:spcPct val="150000"/>
              </a:lnSpc>
              <a:buFont typeface="Arial" panose="020B0604020202020204" pitchFamily="34" charset="0"/>
              <a:buChar char="•"/>
            </a:pPr>
            <a:r>
              <a:rPr lang="en-US" sz="2200" dirty="0"/>
              <a:t>Perfectly suited for inverse problems</a:t>
            </a:r>
          </a:p>
          <a:p>
            <a:pPr marL="342900" indent="-342900">
              <a:lnSpc>
                <a:spcPct val="150000"/>
              </a:lnSpc>
              <a:buFont typeface="Arial" panose="020B0604020202020204" pitchFamily="34" charset="0"/>
              <a:buChar char="•"/>
            </a:pPr>
            <a:r>
              <a:rPr lang="en-US" sz="2200" dirty="0"/>
              <a:t>Train for different boundary conditions at once (solution bundle)</a:t>
            </a:r>
          </a:p>
          <a:p>
            <a:pPr marL="342900" indent="-342900">
              <a:lnSpc>
                <a:spcPct val="150000"/>
              </a:lnSpc>
              <a:buFont typeface="Arial" panose="020B0604020202020204" pitchFamily="34" charset="0"/>
              <a:buChar char="•"/>
            </a:pPr>
            <a:r>
              <a:rPr lang="en-US" sz="2200" dirty="0" err="1"/>
              <a:t>Neurodiffeq</a:t>
            </a:r>
            <a:r>
              <a:rPr lang="en-US" sz="2200" dirty="0"/>
              <a:t> </a:t>
            </a:r>
          </a:p>
          <a:p>
            <a:pPr marL="342900" indent="-342900">
              <a:buFont typeface="Arial" panose="020B0604020202020204" pitchFamily="34" charset="0"/>
              <a:buChar char="•"/>
            </a:pPr>
            <a:endParaRPr lang="en-US" dirty="0"/>
          </a:p>
        </p:txBody>
      </p:sp>
      <p:sp>
        <p:nvSpPr>
          <p:cNvPr id="18" name="CuadroTexto 17">
            <a:extLst>
              <a:ext uri="{FF2B5EF4-FFF2-40B4-BE49-F238E27FC236}">
                <a16:creationId xmlns:a16="http://schemas.microsoft.com/office/drawing/2014/main" id="{C95A734C-23D5-7366-CB9F-028052E12D42}"/>
              </a:ext>
            </a:extLst>
          </p:cNvPr>
          <p:cNvSpPr txBox="1"/>
          <p:nvPr/>
        </p:nvSpPr>
        <p:spPr>
          <a:xfrm>
            <a:off x="3613467" y="1773583"/>
            <a:ext cx="2125133" cy="523220"/>
          </a:xfrm>
          <a:prstGeom prst="rect">
            <a:avLst/>
          </a:prstGeom>
          <a:noFill/>
        </p:spPr>
        <p:txBody>
          <a:bodyPr wrap="square" rtlCol="0">
            <a:spAutoFit/>
          </a:bodyPr>
          <a:lstStyle/>
          <a:p>
            <a:r>
              <a:rPr lang="en-US" sz="1400" dirty="0">
                <a:solidFill>
                  <a:schemeClr val="accent5">
                    <a:lumMod val="75000"/>
                  </a:schemeClr>
                </a:solidFill>
              </a:rPr>
              <a:t>[Dissanayake, M and Phan‐</a:t>
            </a:r>
            <a:r>
              <a:rPr lang="en-US" sz="1400" u="sng" dirty="0">
                <a:solidFill>
                  <a:schemeClr val="accent5">
                    <a:lumMod val="75000"/>
                  </a:schemeClr>
                </a:solidFill>
              </a:rPr>
              <a:t>Thien</a:t>
            </a:r>
            <a:r>
              <a:rPr lang="en-US" sz="1400" dirty="0">
                <a:solidFill>
                  <a:schemeClr val="accent5">
                    <a:lumMod val="75000"/>
                  </a:schemeClr>
                </a:solidFill>
              </a:rPr>
              <a:t>, N. 1994]</a:t>
            </a:r>
          </a:p>
        </p:txBody>
      </p:sp>
      <p:sp>
        <p:nvSpPr>
          <p:cNvPr id="19" name="CuadroTexto 18">
            <a:extLst>
              <a:ext uri="{FF2B5EF4-FFF2-40B4-BE49-F238E27FC236}">
                <a16:creationId xmlns:a16="http://schemas.microsoft.com/office/drawing/2014/main" id="{BDC9CA51-AFB6-DB99-434A-BA52FA386B92}"/>
              </a:ext>
            </a:extLst>
          </p:cNvPr>
          <p:cNvSpPr txBox="1"/>
          <p:nvPr/>
        </p:nvSpPr>
        <p:spPr>
          <a:xfrm>
            <a:off x="3738151" y="2418306"/>
            <a:ext cx="2125133" cy="307777"/>
          </a:xfrm>
          <a:prstGeom prst="rect">
            <a:avLst/>
          </a:prstGeom>
          <a:noFill/>
        </p:spPr>
        <p:txBody>
          <a:bodyPr wrap="square" rtlCol="0">
            <a:spAutoFit/>
          </a:bodyPr>
          <a:lstStyle/>
          <a:p>
            <a:r>
              <a:rPr lang="en-US" sz="1400" dirty="0">
                <a:solidFill>
                  <a:schemeClr val="accent5">
                    <a:lumMod val="75000"/>
                  </a:schemeClr>
                </a:solidFill>
              </a:rPr>
              <a:t>[</a:t>
            </a:r>
            <a:r>
              <a:rPr lang="en-US" sz="1400" dirty="0" err="1">
                <a:solidFill>
                  <a:schemeClr val="accent5">
                    <a:lumMod val="75000"/>
                  </a:schemeClr>
                </a:solidFill>
              </a:rPr>
              <a:t>Lagaris</a:t>
            </a:r>
            <a:r>
              <a:rPr lang="en-US" sz="1400" dirty="0">
                <a:solidFill>
                  <a:schemeClr val="accent5">
                    <a:lumMod val="75000"/>
                  </a:schemeClr>
                </a:solidFill>
              </a:rPr>
              <a:t> et al. 1997]</a:t>
            </a:r>
          </a:p>
        </p:txBody>
      </p:sp>
      <p:sp>
        <p:nvSpPr>
          <p:cNvPr id="20" name="CuadroTexto 19">
            <a:extLst>
              <a:ext uri="{FF2B5EF4-FFF2-40B4-BE49-F238E27FC236}">
                <a16:creationId xmlns:a16="http://schemas.microsoft.com/office/drawing/2014/main" id="{DCB1ADDD-A72D-77AA-EBBB-C64404F8EE3F}"/>
              </a:ext>
            </a:extLst>
          </p:cNvPr>
          <p:cNvSpPr txBox="1"/>
          <p:nvPr/>
        </p:nvSpPr>
        <p:spPr>
          <a:xfrm>
            <a:off x="3738150" y="5940623"/>
            <a:ext cx="2125133" cy="307777"/>
          </a:xfrm>
          <a:prstGeom prst="rect">
            <a:avLst/>
          </a:prstGeom>
          <a:noFill/>
        </p:spPr>
        <p:txBody>
          <a:bodyPr wrap="square" rtlCol="0">
            <a:spAutoFit/>
          </a:bodyPr>
          <a:lstStyle/>
          <a:p>
            <a:r>
              <a:rPr lang="en-US" sz="1400" dirty="0">
                <a:solidFill>
                  <a:schemeClr val="accent5">
                    <a:lumMod val="75000"/>
                  </a:schemeClr>
                </a:solidFill>
              </a:rPr>
              <a:t>[Chen et al. 2020]</a:t>
            </a:r>
          </a:p>
        </p:txBody>
      </p:sp>
    </p:spTree>
    <p:extLst>
      <p:ext uri="{BB962C8B-B14F-4D97-AF65-F5344CB8AC3E}">
        <p14:creationId xmlns:p14="http://schemas.microsoft.com/office/powerpoint/2010/main" val="196703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 name="Imagen 1207">
            <a:extLst>
              <a:ext uri="{FF2B5EF4-FFF2-40B4-BE49-F238E27FC236}">
                <a16:creationId xmlns:a16="http://schemas.microsoft.com/office/drawing/2014/main" id="{DF3E1A02-C485-3712-D6C4-81C4FE3B5842}"/>
              </a:ext>
            </a:extLst>
          </p:cNvPr>
          <p:cNvPicPr>
            <a:picLocks noChangeAspect="1"/>
          </p:cNvPicPr>
          <p:nvPr>
            <p:custDataLst>
              <p:tags r:id="rId1"/>
            </p:custDataLst>
          </p:nvPr>
        </p:nvPicPr>
        <p:blipFill>
          <a:blip r:embed="rId39"/>
          <a:stretch>
            <a:fillRect/>
          </a:stretch>
        </p:blipFill>
        <p:spPr>
          <a:xfrm>
            <a:off x="2107778" y="2397819"/>
            <a:ext cx="488146" cy="264250"/>
          </a:xfrm>
          <a:prstGeom prst="rect">
            <a:avLst/>
          </a:prstGeom>
        </p:spPr>
      </p:pic>
      <p:sp>
        <p:nvSpPr>
          <p:cNvPr id="1207" name="Rectángulo: esquinas redondeadas 1206">
            <a:extLst>
              <a:ext uri="{FF2B5EF4-FFF2-40B4-BE49-F238E27FC236}">
                <a16:creationId xmlns:a16="http://schemas.microsoft.com/office/drawing/2014/main" id="{821D7883-32C0-4A3D-6B95-C690A06B82AE}"/>
              </a:ext>
            </a:extLst>
          </p:cNvPr>
          <p:cNvSpPr/>
          <p:nvPr/>
        </p:nvSpPr>
        <p:spPr>
          <a:xfrm>
            <a:off x="1457370" y="1907998"/>
            <a:ext cx="1756414" cy="1229707"/>
          </a:xfrm>
          <a:prstGeom prst="roundRect">
            <a:avLst/>
          </a:prstGeom>
          <a:solidFill>
            <a:srgbClr val="B8E98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52" name="Imagen 1151">
            <a:extLst>
              <a:ext uri="{FF2B5EF4-FFF2-40B4-BE49-F238E27FC236}">
                <a16:creationId xmlns:a16="http://schemas.microsoft.com/office/drawing/2014/main" id="{171F79A2-97F4-A453-099E-187BD0C72F70}"/>
              </a:ext>
            </a:extLst>
          </p:cNvPr>
          <p:cNvPicPr>
            <a:picLocks noChangeAspect="1"/>
          </p:cNvPicPr>
          <p:nvPr>
            <p:custDataLst>
              <p:tags r:id="rId2"/>
            </p:custDataLst>
          </p:nvPr>
        </p:nvPicPr>
        <p:blipFill>
          <a:blip r:embed="rId40"/>
          <a:srcRect r="4483"/>
          <a:stretch/>
        </p:blipFill>
        <p:spPr>
          <a:xfrm>
            <a:off x="4323879" y="2150473"/>
            <a:ext cx="6782271" cy="3637950"/>
          </a:xfrm>
          <a:prstGeom prst="rect">
            <a:avLst/>
          </a:prstGeom>
        </p:spPr>
      </p:pic>
      <p:sp>
        <p:nvSpPr>
          <p:cNvPr id="1153" name="Rectángulo: esquinas redondeadas 1152">
            <a:extLst>
              <a:ext uri="{FF2B5EF4-FFF2-40B4-BE49-F238E27FC236}">
                <a16:creationId xmlns:a16="http://schemas.microsoft.com/office/drawing/2014/main" id="{0DB523C4-4A15-B005-C78C-A39EF143C1E9}"/>
              </a:ext>
            </a:extLst>
          </p:cNvPr>
          <p:cNvSpPr/>
          <p:nvPr/>
        </p:nvSpPr>
        <p:spPr>
          <a:xfrm>
            <a:off x="6335463" y="1527874"/>
            <a:ext cx="4615539" cy="2290107"/>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ángulo: esquinas redondeadas 33">
            <a:extLst>
              <a:ext uri="{FF2B5EF4-FFF2-40B4-BE49-F238E27FC236}">
                <a16:creationId xmlns:a16="http://schemas.microsoft.com/office/drawing/2014/main" id="{9F2CA9F8-3848-E3A7-8619-6086E0DA1AFD}"/>
              </a:ext>
            </a:extLst>
          </p:cNvPr>
          <p:cNvSpPr/>
          <p:nvPr/>
        </p:nvSpPr>
        <p:spPr>
          <a:xfrm>
            <a:off x="202363" y="4163821"/>
            <a:ext cx="3903448" cy="21365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noProof="0" dirty="0"/>
              <a:t>16</a:t>
            </a:r>
          </a:p>
        </p:txBody>
      </p:sp>
      <p:grpSp>
        <p:nvGrpSpPr>
          <p:cNvPr id="6" name="Grupo 5">
            <a:extLst>
              <a:ext uri="{FF2B5EF4-FFF2-40B4-BE49-F238E27FC236}">
                <a16:creationId xmlns:a16="http://schemas.microsoft.com/office/drawing/2014/main" id="{8FB6F75B-BFAF-A6B2-7D3A-AF7768726510}"/>
              </a:ext>
            </a:extLst>
          </p:cNvPr>
          <p:cNvGrpSpPr>
            <a:grpSpLocks noChangeAspect="1"/>
          </p:cNvGrpSpPr>
          <p:nvPr/>
        </p:nvGrpSpPr>
        <p:grpSpPr>
          <a:xfrm>
            <a:off x="966923" y="1915091"/>
            <a:ext cx="3063211" cy="1229707"/>
            <a:chOff x="1302280" y="1775159"/>
            <a:chExt cx="10144500" cy="4072447"/>
          </a:xfrm>
        </p:grpSpPr>
        <p:pic>
          <p:nvPicPr>
            <p:cNvPr id="902" name="Imagen 901">
              <a:extLst>
                <a:ext uri="{FF2B5EF4-FFF2-40B4-BE49-F238E27FC236}">
                  <a16:creationId xmlns:a16="http://schemas.microsoft.com/office/drawing/2014/main" id="{C110BC6E-7C15-8030-6F81-E35F71D67F29}"/>
                </a:ext>
              </a:extLst>
            </p:cNvPr>
            <p:cNvPicPr>
              <a:picLocks noChangeAspect="1"/>
            </p:cNvPicPr>
            <p:nvPr>
              <p:custDataLst>
                <p:tags r:id="rId35"/>
              </p:custDataLst>
            </p:nvPr>
          </p:nvPicPr>
          <p:blipFill>
            <a:blip r:embed="rId41"/>
            <a:stretch>
              <a:fillRect/>
            </a:stretch>
          </p:blipFill>
          <p:spPr>
            <a:xfrm>
              <a:off x="1302280" y="3584969"/>
              <a:ext cx="454554" cy="405853"/>
            </a:xfrm>
            <a:prstGeom prst="rect">
              <a:avLst/>
            </a:prstGeom>
          </p:spPr>
        </p:pic>
        <p:pic>
          <p:nvPicPr>
            <p:cNvPr id="905" name="Imagen 904">
              <a:extLst>
                <a:ext uri="{FF2B5EF4-FFF2-40B4-BE49-F238E27FC236}">
                  <a16:creationId xmlns:a16="http://schemas.microsoft.com/office/drawing/2014/main" id="{76F46D9C-9657-B94B-4C1A-8F78F98F3B08}"/>
                </a:ext>
              </a:extLst>
            </p:cNvPr>
            <p:cNvPicPr>
              <a:picLocks noChangeAspect="1"/>
            </p:cNvPicPr>
            <p:nvPr>
              <p:custDataLst>
                <p:tags r:id="rId36"/>
              </p:custDataLst>
            </p:nvPr>
          </p:nvPicPr>
          <p:blipFill>
            <a:blip r:embed="rId42"/>
            <a:stretch>
              <a:fillRect/>
            </a:stretch>
          </p:blipFill>
          <p:spPr>
            <a:xfrm>
              <a:off x="9906152" y="3404865"/>
              <a:ext cx="1540628" cy="766060"/>
            </a:xfrm>
            <a:prstGeom prst="rect">
              <a:avLst/>
            </a:prstGeom>
          </p:spPr>
        </p:pic>
        <p:cxnSp>
          <p:nvCxnSpPr>
            <p:cNvPr id="907" name="Conector recto de flecha 906">
              <a:extLst>
                <a:ext uri="{FF2B5EF4-FFF2-40B4-BE49-F238E27FC236}">
                  <a16:creationId xmlns:a16="http://schemas.microsoft.com/office/drawing/2014/main" id="{C9EA0D0D-AEA8-223F-E50B-D633FA85DDA7}"/>
                </a:ext>
              </a:extLst>
            </p:cNvPr>
            <p:cNvCxnSpPr>
              <a:cxnSpLocks/>
            </p:cNvCxnSpPr>
            <p:nvPr/>
          </p:nvCxnSpPr>
          <p:spPr>
            <a:xfrm>
              <a:off x="1896534"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0" name="Conector recto de flecha 909">
              <a:extLst>
                <a:ext uri="{FF2B5EF4-FFF2-40B4-BE49-F238E27FC236}">
                  <a16:creationId xmlns:a16="http://schemas.microsoft.com/office/drawing/2014/main" id="{733676F7-770E-B764-BEFD-4D227999EFA3}"/>
                </a:ext>
              </a:extLst>
            </p:cNvPr>
            <p:cNvCxnSpPr>
              <a:cxnSpLocks/>
            </p:cNvCxnSpPr>
            <p:nvPr/>
          </p:nvCxnSpPr>
          <p:spPr>
            <a:xfrm>
              <a:off x="8839353" y="3811383"/>
              <a:ext cx="100753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esquinas redondeadas 13">
              <a:extLst>
                <a:ext uri="{FF2B5EF4-FFF2-40B4-BE49-F238E27FC236}">
                  <a16:creationId xmlns:a16="http://schemas.microsoft.com/office/drawing/2014/main" id="{3370EA70-F546-4FCD-372F-4F0604C90D6F}"/>
                </a:ext>
              </a:extLst>
            </p:cNvPr>
            <p:cNvSpPr/>
            <p:nvPr/>
          </p:nvSpPr>
          <p:spPr>
            <a:xfrm>
              <a:off x="2904067" y="1775159"/>
              <a:ext cx="5816753" cy="4072447"/>
            </a:xfrm>
            <a:prstGeom prst="roundRect">
              <a:avLst/>
            </a:prstGeom>
            <a:solidFill>
              <a:srgbClr val="B8E98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agen 6">
              <a:extLst>
                <a:ext uri="{FF2B5EF4-FFF2-40B4-BE49-F238E27FC236}">
                  <a16:creationId xmlns:a16="http://schemas.microsoft.com/office/drawing/2014/main" id="{70068FDE-75CF-10FA-F911-E54BAFECD6F1}"/>
                </a:ext>
              </a:extLst>
            </p:cNvPr>
            <p:cNvPicPr>
              <a:picLocks noChangeAspect="1"/>
            </p:cNvPicPr>
            <p:nvPr>
              <p:custDataLst>
                <p:tags r:id="rId37"/>
              </p:custDataLst>
            </p:nvPr>
          </p:nvPicPr>
          <p:blipFill>
            <a:blip r:embed="rId39"/>
            <a:stretch>
              <a:fillRect/>
            </a:stretch>
          </p:blipFill>
          <p:spPr>
            <a:xfrm>
              <a:off x="5055659" y="3373821"/>
              <a:ext cx="1616604" cy="875124"/>
            </a:xfrm>
            <a:prstGeom prst="rect">
              <a:avLst/>
            </a:prstGeom>
          </p:spPr>
        </p:pic>
      </p:grpSp>
      <p:sp>
        <p:nvSpPr>
          <p:cNvPr id="3" name="CuadroTexto 2">
            <a:extLst>
              <a:ext uri="{FF2B5EF4-FFF2-40B4-BE49-F238E27FC236}">
                <a16:creationId xmlns:a16="http://schemas.microsoft.com/office/drawing/2014/main" id="{51E1D68D-1B77-3BF3-5E48-577D42C4F355}"/>
              </a:ext>
            </a:extLst>
          </p:cNvPr>
          <p:cNvSpPr txBox="1"/>
          <p:nvPr/>
        </p:nvSpPr>
        <p:spPr>
          <a:xfrm>
            <a:off x="4257146" y="1579160"/>
            <a:ext cx="2540000" cy="461665"/>
          </a:xfrm>
          <a:prstGeom prst="rect">
            <a:avLst/>
          </a:prstGeom>
          <a:noFill/>
        </p:spPr>
        <p:txBody>
          <a:bodyPr wrap="square" rtlCol="0">
            <a:spAutoFit/>
          </a:bodyPr>
          <a:lstStyle/>
          <a:p>
            <a:r>
              <a:rPr lang="en-US" sz="2400" dirty="0"/>
              <a:t>Equations</a:t>
            </a:r>
          </a:p>
        </p:txBody>
      </p:sp>
      <p:sp>
        <p:nvSpPr>
          <p:cNvPr id="13" name="CuadroTexto 12">
            <a:extLst>
              <a:ext uri="{FF2B5EF4-FFF2-40B4-BE49-F238E27FC236}">
                <a16:creationId xmlns:a16="http://schemas.microsoft.com/office/drawing/2014/main" id="{C967FC6B-2482-2AC0-D5D2-F7909F56C992}"/>
              </a:ext>
            </a:extLst>
          </p:cNvPr>
          <p:cNvSpPr txBox="1"/>
          <p:nvPr/>
        </p:nvSpPr>
        <p:spPr>
          <a:xfrm>
            <a:off x="656619" y="4233904"/>
            <a:ext cx="3108825" cy="400110"/>
          </a:xfrm>
          <a:prstGeom prst="rect">
            <a:avLst/>
          </a:prstGeom>
          <a:noFill/>
        </p:spPr>
        <p:txBody>
          <a:bodyPr wrap="square" rtlCol="0">
            <a:spAutoFit/>
          </a:bodyPr>
          <a:lstStyle/>
          <a:p>
            <a:r>
              <a:rPr lang="en-US" sz="2000" dirty="0"/>
              <a:t>Boundary conditions</a:t>
            </a:r>
          </a:p>
        </p:txBody>
      </p:sp>
      <p:pic>
        <p:nvPicPr>
          <p:cNvPr id="22" name="Imagen 21">
            <a:extLst>
              <a:ext uri="{FF2B5EF4-FFF2-40B4-BE49-F238E27FC236}">
                <a16:creationId xmlns:a16="http://schemas.microsoft.com/office/drawing/2014/main" id="{052D1926-62DD-9C38-EB28-0F8DF7FB26F1}"/>
              </a:ext>
            </a:extLst>
          </p:cNvPr>
          <p:cNvPicPr>
            <a:picLocks noChangeAspect="1"/>
          </p:cNvPicPr>
          <p:nvPr>
            <p:custDataLst>
              <p:tags r:id="rId3"/>
            </p:custDataLst>
          </p:nvPr>
        </p:nvPicPr>
        <p:blipFill>
          <a:blip r:embed="rId43"/>
          <a:srcRect r="70335"/>
          <a:stretch/>
        </p:blipFill>
        <p:spPr>
          <a:xfrm>
            <a:off x="679410" y="4704096"/>
            <a:ext cx="1258283" cy="1450515"/>
          </a:xfrm>
          <a:prstGeom prst="rect">
            <a:avLst/>
          </a:prstGeom>
        </p:spPr>
      </p:pic>
      <p:pic>
        <p:nvPicPr>
          <p:cNvPr id="26" name="Imagen 25">
            <a:extLst>
              <a:ext uri="{FF2B5EF4-FFF2-40B4-BE49-F238E27FC236}">
                <a16:creationId xmlns:a16="http://schemas.microsoft.com/office/drawing/2014/main" id="{762628E2-D0FB-7023-FBC5-34CE255922A5}"/>
              </a:ext>
            </a:extLst>
          </p:cNvPr>
          <p:cNvPicPr>
            <a:picLocks noChangeAspect="1"/>
          </p:cNvPicPr>
          <p:nvPr>
            <p:custDataLst>
              <p:tags r:id="rId4"/>
            </p:custDataLst>
          </p:nvPr>
        </p:nvPicPr>
        <p:blipFill>
          <a:blip r:embed="rId44"/>
          <a:srcRect r="59509"/>
          <a:stretch/>
        </p:blipFill>
        <p:spPr>
          <a:xfrm>
            <a:off x="2155762" y="4856143"/>
            <a:ext cx="1799879" cy="1039106"/>
          </a:xfrm>
          <a:prstGeom prst="rect">
            <a:avLst/>
          </a:prstGeom>
        </p:spPr>
      </p:pic>
      <p:grpSp>
        <p:nvGrpSpPr>
          <p:cNvPr id="904" name="Grupo 903">
            <a:extLst>
              <a:ext uri="{FF2B5EF4-FFF2-40B4-BE49-F238E27FC236}">
                <a16:creationId xmlns:a16="http://schemas.microsoft.com/office/drawing/2014/main" id="{0CFC6E3A-E79C-3AFC-0681-98CBF9A93410}"/>
              </a:ext>
            </a:extLst>
          </p:cNvPr>
          <p:cNvGrpSpPr>
            <a:grpSpLocks noChangeAspect="1"/>
          </p:cNvGrpSpPr>
          <p:nvPr>
            <p:custDataLst>
              <p:tags r:id="rId5"/>
            </p:custDataLst>
          </p:nvPr>
        </p:nvGrpSpPr>
        <p:grpSpPr>
          <a:xfrm>
            <a:off x="6562247" y="2489659"/>
            <a:ext cx="4247219" cy="624561"/>
            <a:chOff x="3210138" y="6356730"/>
            <a:chExt cx="3942662" cy="549705"/>
          </a:xfrm>
        </p:grpSpPr>
        <p:sp>
          <p:nvSpPr>
            <p:cNvPr id="42" name="Forma libre: forma 41">
              <a:extLst>
                <a:ext uri="{FF2B5EF4-FFF2-40B4-BE49-F238E27FC236}">
                  <a16:creationId xmlns:a16="http://schemas.microsoft.com/office/drawing/2014/main" id="{585B59C8-A558-8375-DDA2-C167B2F496ED}"/>
                </a:ext>
              </a:extLst>
            </p:cNvPr>
            <p:cNvSpPr/>
            <p:nvPr>
              <p:custDataLst>
                <p:tags r:id="rId6"/>
              </p:custDataLst>
            </p:nvPr>
          </p:nvSpPr>
          <p:spPr>
            <a:xfrm>
              <a:off x="3210138" y="6504050"/>
              <a:ext cx="126869" cy="146978"/>
            </a:xfrm>
            <a:custGeom>
              <a:avLst/>
              <a:gdLst>
                <a:gd name="connsiteX0" fmla="*/ 70506 w 126869"/>
                <a:gd name="connsiteY0" fmla="*/ 16862 h 146978"/>
                <a:gd name="connsiteX1" fmla="*/ 92771 w 126869"/>
                <a:gd name="connsiteY1" fmla="*/ 6748 h 146978"/>
                <a:gd name="connsiteX2" fmla="*/ 100753 w 126869"/>
                <a:gd name="connsiteY2" fmla="*/ 2660 h 146978"/>
                <a:gd name="connsiteX3" fmla="*/ 97392 w 126869"/>
                <a:gd name="connsiteY3" fmla="*/ 77 h 146978"/>
                <a:gd name="connsiteX4" fmla="*/ 66305 w 126869"/>
                <a:gd name="connsiteY4" fmla="*/ 723 h 146978"/>
                <a:gd name="connsiteX5" fmla="*/ 38368 w 126869"/>
                <a:gd name="connsiteY5" fmla="*/ 77 h 146978"/>
                <a:gd name="connsiteX6" fmla="*/ 34377 w 126869"/>
                <a:gd name="connsiteY6" fmla="*/ 4381 h 146978"/>
                <a:gd name="connsiteX7" fmla="*/ 40259 w 126869"/>
                <a:gd name="connsiteY7" fmla="*/ 6748 h 146978"/>
                <a:gd name="connsiteX8" fmla="*/ 48241 w 126869"/>
                <a:gd name="connsiteY8" fmla="*/ 7179 h 146978"/>
                <a:gd name="connsiteX9" fmla="*/ 53912 w 126869"/>
                <a:gd name="connsiteY9" fmla="*/ 10622 h 146978"/>
                <a:gd name="connsiteX10" fmla="*/ 53072 w 126869"/>
                <a:gd name="connsiteY10" fmla="*/ 14710 h 146978"/>
                <a:gd name="connsiteX11" fmla="*/ 24925 w 126869"/>
                <a:gd name="connsiteY11" fmla="*/ 130270 h 146978"/>
                <a:gd name="connsiteX12" fmla="*/ 5811 w 126869"/>
                <a:gd name="connsiteY12" fmla="*/ 140384 h 146978"/>
                <a:gd name="connsiteX13" fmla="*/ 140 w 126869"/>
                <a:gd name="connsiteY13" fmla="*/ 144688 h 146978"/>
                <a:gd name="connsiteX14" fmla="*/ 5811 w 126869"/>
                <a:gd name="connsiteY14" fmla="*/ 147055 h 146978"/>
                <a:gd name="connsiteX15" fmla="*/ 103063 w 126869"/>
                <a:gd name="connsiteY15" fmla="*/ 147055 h 146978"/>
                <a:gd name="connsiteX16" fmla="*/ 109575 w 126869"/>
                <a:gd name="connsiteY16" fmla="*/ 143397 h 146978"/>
                <a:gd name="connsiteX17" fmla="*/ 126169 w 126869"/>
                <a:gd name="connsiteY17" fmla="*/ 96915 h 146978"/>
                <a:gd name="connsiteX18" fmla="*/ 127009 w 126869"/>
                <a:gd name="connsiteY18" fmla="*/ 93902 h 146978"/>
                <a:gd name="connsiteX19" fmla="*/ 124488 w 126869"/>
                <a:gd name="connsiteY19" fmla="*/ 91535 h 146978"/>
                <a:gd name="connsiteX20" fmla="*/ 120918 w 126869"/>
                <a:gd name="connsiteY20" fmla="*/ 96054 h 146978"/>
                <a:gd name="connsiteX21" fmla="*/ 68195 w 126869"/>
                <a:gd name="connsiteY21" fmla="*/ 140384 h 146978"/>
                <a:gd name="connsiteX22" fmla="*/ 48451 w 126869"/>
                <a:gd name="connsiteY22" fmla="*/ 140384 h 146978"/>
                <a:gd name="connsiteX23" fmla="*/ 43830 w 126869"/>
                <a:gd name="connsiteY23" fmla="*/ 140169 h 146978"/>
                <a:gd name="connsiteX24" fmla="*/ 41099 w 126869"/>
                <a:gd name="connsiteY24" fmla="*/ 138017 h 146978"/>
                <a:gd name="connsiteX25" fmla="*/ 42149 w 126869"/>
                <a:gd name="connsiteY25" fmla="*/ 133068 h 146978"/>
                <a:gd name="connsiteX26" fmla="*/ 70506 w 126869"/>
                <a:gd name="connsiteY26" fmla="*/ 16862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6869" h="146978">
                  <a:moveTo>
                    <a:pt x="70506" y="16862"/>
                  </a:moveTo>
                  <a:cubicBezTo>
                    <a:pt x="72396" y="9115"/>
                    <a:pt x="73026" y="6748"/>
                    <a:pt x="92771" y="6748"/>
                  </a:cubicBezTo>
                  <a:cubicBezTo>
                    <a:pt x="99073" y="6748"/>
                    <a:pt x="100753" y="6748"/>
                    <a:pt x="100753" y="2660"/>
                  </a:cubicBezTo>
                  <a:cubicBezTo>
                    <a:pt x="100753" y="77"/>
                    <a:pt x="98442" y="77"/>
                    <a:pt x="97392" y="77"/>
                  </a:cubicBezTo>
                  <a:cubicBezTo>
                    <a:pt x="90461" y="77"/>
                    <a:pt x="73237" y="723"/>
                    <a:pt x="66305" y="723"/>
                  </a:cubicBezTo>
                  <a:cubicBezTo>
                    <a:pt x="60003" y="723"/>
                    <a:pt x="44670" y="77"/>
                    <a:pt x="38368" y="77"/>
                  </a:cubicBezTo>
                  <a:cubicBezTo>
                    <a:pt x="36898" y="77"/>
                    <a:pt x="34377" y="77"/>
                    <a:pt x="34377" y="4381"/>
                  </a:cubicBezTo>
                  <a:cubicBezTo>
                    <a:pt x="34377" y="6748"/>
                    <a:pt x="36268" y="6748"/>
                    <a:pt x="40259" y="6748"/>
                  </a:cubicBezTo>
                  <a:cubicBezTo>
                    <a:pt x="40679" y="6748"/>
                    <a:pt x="44670" y="6748"/>
                    <a:pt x="48241" y="7179"/>
                  </a:cubicBezTo>
                  <a:cubicBezTo>
                    <a:pt x="52022" y="7609"/>
                    <a:pt x="53912" y="7824"/>
                    <a:pt x="53912" y="10622"/>
                  </a:cubicBezTo>
                  <a:cubicBezTo>
                    <a:pt x="53912" y="11483"/>
                    <a:pt x="53702" y="12128"/>
                    <a:pt x="53072" y="14710"/>
                  </a:cubicBezTo>
                  <a:lnTo>
                    <a:pt x="24925" y="130270"/>
                  </a:lnTo>
                  <a:cubicBezTo>
                    <a:pt x="22825" y="138663"/>
                    <a:pt x="22405" y="140384"/>
                    <a:pt x="5811" y="140384"/>
                  </a:cubicBezTo>
                  <a:cubicBezTo>
                    <a:pt x="2240" y="140384"/>
                    <a:pt x="140" y="140384"/>
                    <a:pt x="140" y="144688"/>
                  </a:cubicBezTo>
                  <a:cubicBezTo>
                    <a:pt x="140" y="147055"/>
                    <a:pt x="2030" y="147055"/>
                    <a:pt x="5811" y="147055"/>
                  </a:cubicBezTo>
                  <a:lnTo>
                    <a:pt x="103063" y="147055"/>
                  </a:lnTo>
                  <a:cubicBezTo>
                    <a:pt x="108105" y="147055"/>
                    <a:pt x="108315" y="147055"/>
                    <a:pt x="109575" y="143397"/>
                  </a:cubicBezTo>
                  <a:lnTo>
                    <a:pt x="126169" y="96915"/>
                  </a:lnTo>
                  <a:cubicBezTo>
                    <a:pt x="127009" y="94548"/>
                    <a:pt x="127009" y="94117"/>
                    <a:pt x="127009" y="93902"/>
                  </a:cubicBezTo>
                  <a:cubicBezTo>
                    <a:pt x="127009" y="93041"/>
                    <a:pt x="126379" y="91535"/>
                    <a:pt x="124488" y="91535"/>
                  </a:cubicBezTo>
                  <a:cubicBezTo>
                    <a:pt x="122598" y="91535"/>
                    <a:pt x="122388" y="92611"/>
                    <a:pt x="120918" y="96054"/>
                  </a:cubicBezTo>
                  <a:cubicBezTo>
                    <a:pt x="113776" y="115852"/>
                    <a:pt x="104534" y="140384"/>
                    <a:pt x="68195" y="140384"/>
                  </a:cubicBezTo>
                  <a:lnTo>
                    <a:pt x="48451" y="140384"/>
                  </a:lnTo>
                  <a:cubicBezTo>
                    <a:pt x="45510" y="140384"/>
                    <a:pt x="45090" y="140384"/>
                    <a:pt x="43830" y="140169"/>
                  </a:cubicBezTo>
                  <a:cubicBezTo>
                    <a:pt x="41729" y="139954"/>
                    <a:pt x="41099" y="139739"/>
                    <a:pt x="41099" y="138017"/>
                  </a:cubicBezTo>
                  <a:cubicBezTo>
                    <a:pt x="41099" y="137372"/>
                    <a:pt x="41099" y="136941"/>
                    <a:pt x="42149" y="133068"/>
                  </a:cubicBezTo>
                  <a:lnTo>
                    <a:pt x="70506" y="16862"/>
                  </a:lnTo>
                  <a:close/>
                </a:path>
              </a:pathLst>
            </a:custGeom>
            <a:solidFill>
              <a:srgbClr val="FFFFFF"/>
            </a:solidFill>
            <a:ln w="21077" cap="flat">
              <a:noFill/>
              <a:prstDash val="solid"/>
              <a:miter/>
            </a:ln>
          </p:spPr>
          <p:txBody>
            <a:bodyPr rtlCol="0" anchor="ctr"/>
            <a:lstStyle/>
            <a:p>
              <a:endParaRPr lang="en-US"/>
            </a:p>
          </p:txBody>
        </p:sp>
        <p:sp>
          <p:nvSpPr>
            <p:cNvPr id="43" name="Forma libre: forma 42">
              <a:extLst>
                <a:ext uri="{FF2B5EF4-FFF2-40B4-BE49-F238E27FC236}">
                  <a16:creationId xmlns:a16="http://schemas.microsoft.com/office/drawing/2014/main" id="{8C6DA359-4DEF-A3B1-8655-4CD7ACEF67D3}"/>
                </a:ext>
              </a:extLst>
            </p:cNvPr>
            <p:cNvSpPr/>
            <p:nvPr>
              <p:custDataLst>
                <p:tags r:id="rId7"/>
              </p:custDataLst>
            </p:nvPr>
          </p:nvSpPr>
          <p:spPr>
            <a:xfrm>
              <a:off x="3449802" y="6551177"/>
              <a:ext cx="140102" cy="92103"/>
            </a:xfrm>
            <a:custGeom>
              <a:avLst/>
              <a:gdLst>
                <a:gd name="connsiteX0" fmla="*/ 132692 w 140102"/>
                <a:gd name="connsiteY0" fmla="*/ 8685 h 92103"/>
                <a:gd name="connsiteX1" fmla="*/ 140253 w 140102"/>
                <a:gd name="connsiteY1" fmla="*/ 4381 h 92103"/>
                <a:gd name="connsiteX2" fmla="*/ 132902 w 140102"/>
                <a:gd name="connsiteY2" fmla="*/ 77 h 92103"/>
                <a:gd name="connsiteX3" fmla="*/ 7502 w 140102"/>
                <a:gd name="connsiteY3" fmla="*/ 77 h 92103"/>
                <a:gd name="connsiteX4" fmla="*/ 151 w 140102"/>
                <a:gd name="connsiteY4" fmla="*/ 4381 h 92103"/>
                <a:gd name="connsiteX5" fmla="*/ 7712 w 140102"/>
                <a:gd name="connsiteY5" fmla="*/ 8685 h 92103"/>
                <a:gd name="connsiteX6" fmla="*/ 132692 w 140102"/>
                <a:gd name="connsiteY6" fmla="*/ 8685 h 92103"/>
                <a:gd name="connsiteX7" fmla="*/ 132902 w 140102"/>
                <a:gd name="connsiteY7" fmla="*/ 92181 h 92103"/>
                <a:gd name="connsiteX8" fmla="*/ 140253 w 140102"/>
                <a:gd name="connsiteY8" fmla="*/ 87877 h 92103"/>
                <a:gd name="connsiteX9" fmla="*/ 132692 w 140102"/>
                <a:gd name="connsiteY9" fmla="*/ 83573 h 92103"/>
                <a:gd name="connsiteX10" fmla="*/ 7712 w 140102"/>
                <a:gd name="connsiteY10" fmla="*/ 83573 h 92103"/>
                <a:gd name="connsiteX11" fmla="*/ 151 w 140102"/>
                <a:gd name="connsiteY11" fmla="*/ 87877 h 92103"/>
                <a:gd name="connsiteX12" fmla="*/ 7502 w 140102"/>
                <a:gd name="connsiteY12" fmla="*/ 92181 h 92103"/>
                <a:gd name="connsiteX13" fmla="*/ 132902 w 140102"/>
                <a:gd name="connsiteY13" fmla="*/ 92181 h 92103"/>
                <a:gd name="connsiteX14" fmla="*/ 132902 w 140102"/>
                <a:gd name="connsiteY14" fmla="*/ 50433 h 92103"/>
                <a:gd name="connsiteX15" fmla="*/ 140253 w 140102"/>
                <a:gd name="connsiteY15" fmla="*/ 46129 h 92103"/>
                <a:gd name="connsiteX16" fmla="*/ 132902 w 140102"/>
                <a:gd name="connsiteY16" fmla="*/ 41825 h 92103"/>
                <a:gd name="connsiteX17" fmla="*/ 7502 w 140102"/>
                <a:gd name="connsiteY17" fmla="*/ 41825 h 92103"/>
                <a:gd name="connsiteX18" fmla="*/ 151 w 140102"/>
                <a:gd name="connsiteY18" fmla="*/ 46129 h 92103"/>
                <a:gd name="connsiteX19" fmla="*/ 7502 w 140102"/>
                <a:gd name="connsiteY19" fmla="*/ 50433 h 92103"/>
                <a:gd name="connsiteX20" fmla="*/ 132902 w 140102"/>
                <a:gd name="connsiteY20" fmla="*/ 50433 h 9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102" h="92103">
                  <a:moveTo>
                    <a:pt x="132692" y="8685"/>
                  </a:moveTo>
                  <a:cubicBezTo>
                    <a:pt x="136262" y="8685"/>
                    <a:pt x="140253" y="8685"/>
                    <a:pt x="140253" y="4381"/>
                  </a:cubicBezTo>
                  <a:cubicBezTo>
                    <a:pt x="140253" y="77"/>
                    <a:pt x="136472" y="77"/>
                    <a:pt x="132902" y="77"/>
                  </a:cubicBezTo>
                  <a:lnTo>
                    <a:pt x="7502" y="77"/>
                  </a:lnTo>
                  <a:cubicBezTo>
                    <a:pt x="3932" y="77"/>
                    <a:pt x="151" y="77"/>
                    <a:pt x="151" y="4381"/>
                  </a:cubicBezTo>
                  <a:cubicBezTo>
                    <a:pt x="151" y="8685"/>
                    <a:pt x="4352" y="8685"/>
                    <a:pt x="7712" y="8685"/>
                  </a:cubicBezTo>
                  <a:lnTo>
                    <a:pt x="132692" y="8685"/>
                  </a:lnTo>
                  <a:close/>
                  <a:moveTo>
                    <a:pt x="132902" y="92181"/>
                  </a:moveTo>
                  <a:cubicBezTo>
                    <a:pt x="136472" y="92181"/>
                    <a:pt x="140253" y="92181"/>
                    <a:pt x="140253" y="87877"/>
                  </a:cubicBezTo>
                  <a:cubicBezTo>
                    <a:pt x="140253" y="83573"/>
                    <a:pt x="136262" y="83573"/>
                    <a:pt x="132692" y="83573"/>
                  </a:cubicBezTo>
                  <a:lnTo>
                    <a:pt x="7712" y="83573"/>
                  </a:lnTo>
                  <a:cubicBezTo>
                    <a:pt x="4352" y="83573"/>
                    <a:pt x="151" y="83573"/>
                    <a:pt x="151" y="87877"/>
                  </a:cubicBezTo>
                  <a:cubicBezTo>
                    <a:pt x="151" y="92181"/>
                    <a:pt x="3932" y="92181"/>
                    <a:pt x="7502" y="92181"/>
                  </a:cubicBezTo>
                  <a:lnTo>
                    <a:pt x="132902" y="92181"/>
                  </a:lnTo>
                  <a:close/>
                  <a:moveTo>
                    <a:pt x="132902" y="50433"/>
                  </a:moveTo>
                  <a:cubicBezTo>
                    <a:pt x="136472" y="50433"/>
                    <a:pt x="140253" y="50433"/>
                    <a:pt x="140253" y="46129"/>
                  </a:cubicBezTo>
                  <a:cubicBezTo>
                    <a:pt x="140253" y="41825"/>
                    <a:pt x="136472" y="41825"/>
                    <a:pt x="132902" y="41825"/>
                  </a:cubicBezTo>
                  <a:lnTo>
                    <a:pt x="7502" y="41825"/>
                  </a:lnTo>
                  <a:cubicBezTo>
                    <a:pt x="3932" y="41825"/>
                    <a:pt x="151" y="41825"/>
                    <a:pt x="151" y="46129"/>
                  </a:cubicBezTo>
                  <a:cubicBezTo>
                    <a:pt x="151" y="50433"/>
                    <a:pt x="3932" y="50433"/>
                    <a:pt x="7502" y="50433"/>
                  </a:cubicBezTo>
                  <a:lnTo>
                    <a:pt x="132902" y="50433"/>
                  </a:lnTo>
                  <a:close/>
                </a:path>
              </a:pathLst>
            </a:custGeom>
            <a:solidFill>
              <a:srgbClr val="FFFFFF"/>
            </a:solidFill>
            <a:ln w="21077" cap="flat">
              <a:noFill/>
              <a:prstDash val="solid"/>
              <a:miter/>
            </a:ln>
          </p:spPr>
          <p:txBody>
            <a:bodyPr rtlCol="0" anchor="ctr"/>
            <a:lstStyle/>
            <a:p>
              <a:endParaRPr lang="en-US"/>
            </a:p>
          </p:txBody>
        </p:sp>
        <p:sp>
          <p:nvSpPr>
            <p:cNvPr id="44" name="Forma libre: forma 43">
              <a:extLst>
                <a:ext uri="{FF2B5EF4-FFF2-40B4-BE49-F238E27FC236}">
                  <a16:creationId xmlns:a16="http://schemas.microsoft.com/office/drawing/2014/main" id="{F1912E0E-ED04-A0CB-A294-3EA6F6CA3215}"/>
                </a:ext>
              </a:extLst>
            </p:cNvPr>
            <p:cNvSpPr/>
            <p:nvPr>
              <p:custDataLst>
                <p:tags r:id="rId8"/>
              </p:custDataLst>
            </p:nvPr>
          </p:nvSpPr>
          <p:spPr>
            <a:xfrm>
              <a:off x="3706737" y="6446591"/>
              <a:ext cx="279575" cy="301273"/>
            </a:xfrm>
            <a:custGeom>
              <a:avLst/>
              <a:gdLst>
                <a:gd name="connsiteX0" fmla="*/ 254322 w 279575"/>
                <a:gd name="connsiteY0" fmla="*/ 301341 h 301273"/>
                <a:gd name="connsiteX1" fmla="*/ 279738 w 279575"/>
                <a:gd name="connsiteY1" fmla="*/ 232478 h 301273"/>
                <a:gd name="connsiteX2" fmla="*/ 274487 w 279575"/>
                <a:gd name="connsiteY2" fmla="*/ 232478 h 301273"/>
                <a:gd name="connsiteX3" fmla="*/ 219874 w 279575"/>
                <a:gd name="connsiteY3" fmla="*/ 275948 h 301273"/>
                <a:gd name="connsiteX4" fmla="*/ 154549 w 279575"/>
                <a:gd name="connsiteY4" fmla="*/ 282619 h 301273"/>
                <a:gd name="connsiteX5" fmla="*/ 27889 w 279575"/>
                <a:gd name="connsiteY5" fmla="*/ 282619 h 301273"/>
                <a:gd name="connsiteX6" fmla="*/ 134804 w 279575"/>
                <a:gd name="connsiteY6" fmla="*/ 154147 h 301273"/>
                <a:gd name="connsiteX7" fmla="*/ 136695 w 279575"/>
                <a:gd name="connsiteY7" fmla="*/ 150704 h 301273"/>
                <a:gd name="connsiteX8" fmla="*/ 135224 w 279575"/>
                <a:gd name="connsiteY8" fmla="*/ 147476 h 301273"/>
                <a:gd name="connsiteX9" fmla="*/ 37342 w 279575"/>
                <a:gd name="connsiteY9" fmla="*/ 10397 h 301273"/>
                <a:gd name="connsiteX10" fmla="*/ 152448 w 279575"/>
                <a:gd name="connsiteY10" fmla="*/ 10397 h 301273"/>
                <a:gd name="connsiteX11" fmla="*/ 201600 w 279575"/>
                <a:gd name="connsiteY11" fmla="*/ 13840 h 301273"/>
                <a:gd name="connsiteX12" fmla="*/ 247811 w 279575"/>
                <a:gd name="connsiteY12" fmla="*/ 29980 h 301273"/>
                <a:gd name="connsiteX13" fmla="*/ 274487 w 279575"/>
                <a:gd name="connsiteY13" fmla="*/ 60538 h 301273"/>
                <a:gd name="connsiteX14" fmla="*/ 279738 w 279575"/>
                <a:gd name="connsiteY14" fmla="*/ 60538 h 301273"/>
                <a:gd name="connsiteX15" fmla="*/ 254322 w 279575"/>
                <a:gd name="connsiteY15" fmla="*/ 68 h 301273"/>
                <a:gd name="connsiteX16" fmla="*/ 6044 w 279575"/>
                <a:gd name="connsiteY16" fmla="*/ 68 h 301273"/>
                <a:gd name="connsiteX17" fmla="*/ 373 w 279575"/>
                <a:gd name="connsiteY17" fmla="*/ 1574 h 301273"/>
                <a:gd name="connsiteX18" fmla="*/ 163 w 279575"/>
                <a:gd name="connsiteY18" fmla="*/ 8676 h 301273"/>
                <a:gd name="connsiteX19" fmla="*/ 111279 w 279575"/>
                <a:gd name="connsiteY19" fmla="*/ 164477 h 301273"/>
                <a:gd name="connsiteX20" fmla="*/ 2473 w 279575"/>
                <a:gd name="connsiteY20" fmla="*/ 295100 h 301273"/>
                <a:gd name="connsiteX21" fmla="*/ 373 w 279575"/>
                <a:gd name="connsiteY21" fmla="*/ 298974 h 301273"/>
                <a:gd name="connsiteX22" fmla="*/ 6044 w 279575"/>
                <a:gd name="connsiteY22" fmla="*/ 301341 h 301273"/>
                <a:gd name="connsiteX23" fmla="*/ 254322 w 279575"/>
                <a:gd name="connsiteY23" fmla="*/ 301341 h 3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9575" h="301273">
                  <a:moveTo>
                    <a:pt x="254322" y="301341"/>
                  </a:moveTo>
                  <a:lnTo>
                    <a:pt x="279738" y="232478"/>
                  </a:lnTo>
                  <a:lnTo>
                    <a:pt x="274487" y="232478"/>
                  </a:lnTo>
                  <a:cubicBezTo>
                    <a:pt x="266295" y="254859"/>
                    <a:pt x="244030" y="269492"/>
                    <a:pt x="219874" y="275948"/>
                  </a:cubicBezTo>
                  <a:cubicBezTo>
                    <a:pt x="215463" y="277024"/>
                    <a:pt x="194878" y="282619"/>
                    <a:pt x="154549" y="282619"/>
                  </a:cubicBezTo>
                  <a:lnTo>
                    <a:pt x="27889" y="282619"/>
                  </a:lnTo>
                  <a:lnTo>
                    <a:pt x="134804" y="154147"/>
                  </a:lnTo>
                  <a:cubicBezTo>
                    <a:pt x="136275" y="152426"/>
                    <a:pt x="136695" y="151780"/>
                    <a:pt x="136695" y="150704"/>
                  </a:cubicBezTo>
                  <a:cubicBezTo>
                    <a:pt x="136695" y="150274"/>
                    <a:pt x="136695" y="149628"/>
                    <a:pt x="135224" y="147476"/>
                  </a:cubicBezTo>
                  <a:lnTo>
                    <a:pt x="37342" y="10397"/>
                  </a:lnTo>
                  <a:lnTo>
                    <a:pt x="152448" y="10397"/>
                  </a:lnTo>
                  <a:cubicBezTo>
                    <a:pt x="180595" y="10397"/>
                    <a:pt x="199709" y="13410"/>
                    <a:pt x="201600" y="13840"/>
                  </a:cubicBezTo>
                  <a:cubicBezTo>
                    <a:pt x="212942" y="15562"/>
                    <a:pt x="231217" y="19220"/>
                    <a:pt x="247811" y="29980"/>
                  </a:cubicBezTo>
                  <a:cubicBezTo>
                    <a:pt x="253062" y="33423"/>
                    <a:pt x="267345" y="43107"/>
                    <a:pt x="274487" y="60538"/>
                  </a:cubicBezTo>
                  <a:lnTo>
                    <a:pt x="279738" y="60538"/>
                  </a:lnTo>
                  <a:lnTo>
                    <a:pt x="254322" y="68"/>
                  </a:lnTo>
                  <a:lnTo>
                    <a:pt x="6044" y="68"/>
                  </a:lnTo>
                  <a:cubicBezTo>
                    <a:pt x="1213" y="68"/>
                    <a:pt x="1003" y="283"/>
                    <a:pt x="373" y="1574"/>
                  </a:cubicBezTo>
                  <a:cubicBezTo>
                    <a:pt x="163" y="2220"/>
                    <a:pt x="163" y="6308"/>
                    <a:pt x="163" y="8676"/>
                  </a:cubicBezTo>
                  <a:lnTo>
                    <a:pt x="111279" y="164477"/>
                  </a:lnTo>
                  <a:lnTo>
                    <a:pt x="2473" y="295100"/>
                  </a:lnTo>
                  <a:cubicBezTo>
                    <a:pt x="373" y="297683"/>
                    <a:pt x="373" y="298758"/>
                    <a:pt x="373" y="298974"/>
                  </a:cubicBezTo>
                  <a:cubicBezTo>
                    <a:pt x="373" y="301341"/>
                    <a:pt x="2263" y="301341"/>
                    <a:pt x="6044" y="301341"/>
                  </a:cubicBezTo>
                  <a:lnTo>
                    <a:pt x="254322" y="301341"/>
                  </a:lnTo>
                  <a:close/>
                </a:path>
              </a:pathLst>
            </a:custGeom>
            <a:solidFill>
              <a:srgbClr val="FFFFFF"/>
            </a:solidFill>
            <a:ln w="21077" cap="flat">
              <a:noFill/>
              <a:prstDash val="solid"/>
              <a:miter/>
            </a:ln>
          </p:spPr>
          <p:txBody>
            <a:bodyPr rtlCol="0" anchor="ctr"/>
            <a:lstStyle/>
            <a:p>
              <a:endParaRPr lang="en-US"/>
            </a:p>
          </p:txBody>
        </p:sp>
        <p:sp>
          <p:nvSpPr>
            <p:cNvPr id="45" name="Forma libre: forma 44">
              <a:extLst>
                <a:ext uri="{FF2B5EF4-FFF2-40B4-BE49-F238E27FC236}">
                  <a16:creationId xmlns:a16="http://schemas.microsoft.com/office/drawing/2014/main" id="{F7F4B441-5E23-9C07-FD23-A7F70B787A98}"/>
                </a:ext>
              </a:extLst>
            </p:cNvPr>
            <p:cNvSpPr/>
            <p:nvPr>
              <p:custDataLst>
                <p:tags r:id="rId9"/>
              </p:custDataLst>
            </p:nvPr>
          </p:nvSpPr>
          <p:spPr>
            <a:xfrm>
              <a:off x="3801193" y="6832073"/>
              <a:ext cx="90279" cy="67937"/>
            </a:xfrm>
            <a:custGeom>
              <a:avLst/>
              <a:gdLst>
                <a:gd name="connsiteX0" fmla="*/ 71479 w 90279"/>
                <a:gd name="connsiteY0" fmla="*/ 45280 h 67937"/>
                <a:gd name="connsiteX1" fmla="*/ 90447 w 90279"/>
                <a:gd name="connsiteY1" fmla="*/ 9278 h 67937"/>
                <a:gd name="connsiteX2" fmla="*/ 87947 w 90279"/>
                <a:gd name="connsiteY2" fmla="*/ 7319 h 67937"/>
                <a:gd name="connsiteX3" fmla="*/ 84859 w 90279"/>
                <a:gd name="connsiteY3" fmla="*/ 11085 h 67937"/>
                <a:gd name="connsiteX4" fmla="*/ 71185 w 90279"/>
                <a:gd name="connsiteY4" fmla="*/ 38350 h 67937"/>
                <a:gd name="connsiteX5" fmla="*/ 70450 w 90279"/>
                <a:gd name="connsiteY5" fmla="*/ 24642 h 67937"/>
                <a:gd name="connsiteX6" fmla="*/ 42513 w 90279"/>
                <a:gd name="connsiteY6" fmla="*/ 89 h 67937"/>
                <a:gd name="connsiteX7" fmla="*/ 167 w 90279"/>
                <a:gd name="connsiteY7" fmla="*/ 41815 h 67937"/>
                <a:gd name="connsiteX8" fmla="*/ 27075 w 90279"/>
                <a:gd name="connsiteY8" fmla="*/ 68026 h 67937"/>
                <a:gd name="connsiteX9" fmla="*/ 61040 w 90279"/>
                <a:gd name="connsiteY9" fmla="*/ 55222 h 67937"/>
                <a:gd name="connsiteX10" fmla="*/ 76331 w 90279"/>
                <a:gd name="connsiteY10" fmla="*/ 68026 h 67937"/>
                <a:gd name="connsiteX11" fmla="*/ 90152 w 90279"/>
                <a:gd name="connsiteY11" fmla="*/ 57481 h 67937"/>
                <a:gd name="connsiteX12" fmla="*/ 87653 w 90279"/>
                <a:gd name="connsiteY12" fmla="*/ 55674 h 67937"/>
                <a:gd name="connsiteX13" fmla="*/ 85153 w 90279"/>
                <a:gd name="connsiteY13" fmla="*/ 57180 h 67937"/>
                <a:gd name="connsiteX14" fmla="*/ 76772 w 90279"/>
                <a:gd name="connsiteY14" fmla="*/ 63808 h 67937"/>
                <a:gd name="connsiteX15" fmla="*/ 71479 w 90279"/>
                <a:gd name="connsiteY15" fmla="*/ 45280 h 67937"/>
                <a:gd name="connsiteX16" fmla="*/ 60010 w 90279"/>
                <a:gd name="connsiteY16" fmla="*/ 50401 h 67937"/>
                <a:gd name="connsiteX17" fmla="*/ 27516 w 90279"/>
                <a:gd name="connsiteY17" fmla="*/ 63808 h 67937"/>
                <a:gd name="connsiteX18" fmla="*/ 12371 w 90279"/>
                <a:gd name="connsiteY18" fmla="*/ 47087 h 67937"/>
                <a:gd name="connsiteX19" fmla="*/ 22076 w 90279"/>
                <a:gd name="connsiteY19" fmla="*/ 15906 h 67937"/>
                <a:gd name="connsiteX20" fmla="*/ 42366 w 90279"/>
                <a:gd name="connsiteY20" fmla="*/ 4307 h 67937"/>
                <a:gd name="connsiteX21" fmla="*/ 58687 w 90279"/>
                <a:gd name="connsiteY21" fmla="*/ 25245 h 67937"/>
                <a:gd name="connsiteX22" fmla="*/ 60010 w 90279"/>
                <a:gd name="connsiteY22" fmla="*/ 50401 h 6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279" h="67937">
                  <a:moveTo>
                    <a:pt x="71479" y="45280"/>
                  </a:moveTo>
                  <a:cubicBezTo>
                    <a:pt x="85006" y="30969"/>
                    <a:pt x="90447" y="10935"/>
                    <a:pt x="90447" y="9278"/>
                  </a:cubicBezTo>
                  <a:cubicBezTo>
                    <a:pt x="90447" y="7319"/>
                    <a:pt x="88682" y="7319"/>
                    <a:pt x="87947" y="7319"/>
                  </a:cubicBezTo>
                  <a:cubicBezTo>
                    <a:pt x="85888" y="7319"/>
                    <a:pt x="85888" y="7771"/>
                    <a:pt x="84859" y="11085"/>
                  </a:cubicBezTo>
                  <a:cubicBezTo>
                    <a:pt x="82213" y="21027"/>
                    <a:pt x="77360" y="30216"/>
                    <a:pt x="71185" y="38350"/>
                  </a:cubicBezTo>
                  <a:cubicBezTo>
                    <a:pt x="71038" y="36091"/>
                    <a:pt x="70744" y="25998"/>
                    <a:pt x="70450" y="24642"/>
                  </a:cubicBezTo>
                  <a:cubicBezTo>
                    <a:pt x="68244" y="9729"/>
                    <a:pt x="57217" y="89"/>
                    <a:pt x="42513" y="89"/>
                  </a:cubicBezTo>
                  <a:cubicBezTo>
                    <a:pt x="20899" y="89"/>
                    <a:pt x="167" y="20726"/>
                    <a:pt x="167" y="41815"/>
                  </a:cubicBezTo>
                  <a:cubicBezTo>
                    <a:pt x="167" y="55674"/>
                    <a:pt x="10019" y="68026"/>
                    <a:pt x="27075" y="68026"/>
                  </a:cubicBezTo>
                  <a:cubicBezTo>
                    <a:pt x="40602" y="68026"/>
                    <a:pt x="52806" y="61699"/>
                    <a:pt x="61040" y="55222"/>
                  </a:cubicBezTo>
                  <a:cubicBezTo>
                    <a:pt x="64421" y="66218"/>
                    <a:pt x="71920" y="68026"/>
                    <a:pt x="76331" y="68026"/>
                  </a:cubicBezTo>
                  <a:cubicBezTo>
                    <a:pt x="84859" y="68026"/>
                    <a:pt x="90152" y="60645"/>
                    <a:pt x="90152" y="57481"/>
                  </a:cubicBezTo>
                  <a:cubicBezTo>
                    <a:pt x="90152" y="55674"/>
                    <a:pt x="88388" y="55674"/>
                    <a:pt x="87653" y="55674"/>
                  </a:cubicBezTo>
                  <a:cubicBezTo>
                    <a:pt x="85741" y="55674"/>
                    <a:pt x="85447" y="56276"/>
                    <a:pt x="85153" y="57180"/>
                  </a:cubicBezTo>
                  <a:cubicBezTo>
                    <a:pt x="83095" y="62904"/>
                    <a:pt x="78537" y="63808"/>
                    <a:pt x="76772" y="63808"/>
                  </a:cubicBezTo>
                  <a:cubicBezTo>
                    <a:pt x="74714" y="63808"/>
                    <a:pt x="72214" y="63808"/>
                    <a:pt x="71479" y="45280"/>
                  </a:cubicBezTo>
                  <a:close/>
                  <a:moveTo>
                    <a:pt x="60010" y="50401"/>
                  </a:moveTo>
                  <a:cubicBezTo>
                    <a:pt x="45601" y="62452"/>
                    <a:pt x="33103" y="63808"/>
                    <a:pt x="27516" y="63808"/>
                  </a:cubicBezTo>
                  <a:cubicBezTo>
                    <a:pt x="17812" y="63808"/>
                    <a:pt x="12371" y="57180"/>
                    <a:pt x="12371" y="47087"/>
                  </a:cubicBezTo>
                  <a:cubicBezTo>
                    <a:pt x="12371" y="42719"/>
                    <a:pt x="14430" y="26299"/>
                    <a:pt x="22076" y="15906"/>
                  </a:cubicBezTo>
                  <a:cubicBezTo>
                    <a:pt x="28839" y="6867"/>
                    <a:pt x="37220" y="4307"/>
                    <a:pt x="42366" y="4307"/>
                  </a:cubicBezTo>
                  <a:cubicBezTo>
                    <a:pt x="54129" y="4307"/>
                    <a:pt x="57511" y="15906"/>
                    <a:pt x="58687" y="25245"/>
                  </a:cubicBezTo>
                  <a:cubicBezTo>
                    <a:pt x="59569" y="31722"/>
                    <a:pt x="59275" y="42418"/>
                    <a:pt x="60010" y="50401"/>
                  </a:cubicBezTo>
                  <a:close/>
                </a:path>
              </a:pathLst>
            </a:custGeom>
            <a:solidFill>
              <a:srgbClr val="FFFFFF"/>
            </a:solidFill>
            <a:ln w="21077" cap="flat">
              <a:noFill/>
              <a:prstDash val="solid"/>
              <a:miter/>
            </a:ln>
          </p:spPr>
          <p:txBody>
            <a:bodyPr rtlCol="0" anchor="ctr"/>
            <a:lstStyle/>
            <a:p>
              <a:endParaRPr lang="en-US"/>
            </a:p>
          </p:txBody>
        </p:sp>
        <p:sp>
          <p:nvSpPr>
            <p:cNvPr id="46" name="Forma libre: forma 45">
              <a:extLst>
                <a:ext uri="{FF2B5EF4-FFF2-40B4-BE49-F238E27FC236}">
                  <a16:creationId xmlns:a16="http://schemas.microsoft.com/office/drawing/2014/main" id="{5FD7243B-4DCB-A9D8-F43B-17081582E8F8}"/>
                </a:ext>
              </a:extLst>
            </p:cNvPr>
            <p:cNvSpPr/>
            <p:nvPr>
              <p:custDataLst>
                <p:tags r:id="rId10"/>
              </p:custDataLst>
            </p:nvPr>
          </p:nvSpPr>
          <p:spPr>
            <a:xfrm>
              <a:off x="4045149" y="6446591"/>
              <a:ext cx="279575" cy="301273"/>
            </a:xfrm>
            <a:custGeom>
              <a:avLst/>
              <a:gdLst>
                <a:gd name="connsiteX0" fmla="*/ 254338 w 279575"/>
                <a:gd name="connsiteY0" fmla="*/ 301341 h 301273"/>
                <a:gd name="connsiteX1" fmla="*/ 279754 w 279575"/>
                <a:gd name="connsiteY1" fmla="*/ 232478 h 301273"/>
                <a:gd name="connsiteX2" fmla="*/ 274503 w 279575"/>
                <a:gd name="connsiteY2" fmla="*/ 232478 h 301273"/>
                <a:gd name="connsiteX3" fmla="*/ 219890 w 279575"/>
                <a:gd name="connsiteY3" fmla="*/ 275948 h 301273"/>
                <a:gd name="connsiteX4" fmla="*/ 154565 w 279575"/>
                <a:gd name="connsiteY4" fmla="*/ 282619 h 301273"/>
                <a:gd name="connsiteX5" fmla="*/ 27905 w 279575"/>
                <a:gd name="connsiteY5" fmla="*/ 282619 h 301273"/>
                <a:gd name="connsiteX6" fmla="*/ 134820 w 279575"/>
                <a:gd name="connsiteY6" fmla="*/ 154147 h 301273"/>
                <a:gd name="connsiteX7" fmla="*/ 136711 w 279575"/>
                <a:gd name="connsiteY7" fmla="*/ 150704 h 301273"/>
                <a:gd name="connsiteX8" fmla="*/ 135240 w 279575"/>
                <a:gd name="connsiteY8" fmla="*/ 147476 h 301273"/>
                <a:gd name="connsiteX9" fmla="*/ 37358 w 279575"/>
                <a:gd name="connsiteY9" fmla="*/ 10397 h 301273"/>
                <a:gd name="connsiteX10" fmla="*/ 152464 w 279575"/>
                <a:gd name="connsiteY10" fmla="*/ 10397 h 301273"/>
                <a:gd name="connsiteX11" fmla="*/ 201616 w 279575"/>
                <a:gd name="connsiteY11" fmla="*/ 13840 h 301273"/>
                <a:gd name="connsiteX12" fmla="*/ 247827 w 279575"/>
                <a:gd name="connsiteY12" fmla="*/ 29980 h 301273"/>
                <a:gd name="connsiteX13" fmla="*/ 274503 w 279575"/>
                <a:gd name="connsiteY13" fmla="*/ 60538 h 301273"/>
                <a:gd name="connsiteX14" fmla="*/ 279754 w 279575"/>
                <a:gd name="connsiteY14" fmla="*/ 60538 h 301273"/>
                <a:gd name="connsiteX15" fmla="*/ 254338 w 279575"/>
                <a:gd name="connsiteY15" fmla="*/ 68 h 301273"/>
                <a:gd name="connsiteX16" fmla="*/ 6060 w 279575"/>
                <a:gd name="connsiteY16" fmla="*/ 68 h 301273"/>
                <a:gd name="connsiteX17" fmla="*/ 389 w 279575"/>
                <a:gd name="connsiteY17" fmla="*/ 1574 h 301273"/>
                <a:gd name="connsiteX18" fmla="*/ 179 w 279575"/>
                <a:gd name="connsiteY18" fmla="*/ 8676 h 301273"/>
                <a:gd name="connsiteX19" fmla="*/ 111295 w 279575"/>
                <a:gd name="connsiteY19" fmla="*/ 164477 h 301273"/>
                <a:gd name="connsiteX20" fmla="*/ 2489 w 279575"/>
                <a:gd name="connsiteY20" fmla="*/ 295100 h 301273"/>
                <a:gd name="connsiteX21" fmla="*/ 389 w 279575"/>
                <a:gd name="connsiteY21" fmla="*/ 298974 h 301273"/>
                <a:gd name="connsiteX22" fmla="*/ 6060 w 279575"/>
                <a:gd name="connsiteY22" fmla="*/ 301341 h 301273"/>
                <a:gd name="connsiteX23" fmla="*/ 254338 w 279575"/>
                <a:gd name="connsiteY23" fmla="*/ 301341 h 3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9575" h="301273">
                  <a:moveTo>
                    <a:pt x="254338" y="301341"/>
                  </a:moveTo>
                  <a:lnTo>
                    <a:pt x="279754" y="232478"/>
                  </a:lnTo>
                  <a:lnTo>
                    <a:pt x="274503" y="232478"/>
                  </a:lnTo>
                  <a:cubicBezTo>
                    <a:pt x="266311" y="254859"/>
                    <a:pt x="244046" y="269492"/>
                    <a:pt x="219890" y="275948"/>
                  </a:cubicBezTo>
                  <a:cubicBezTo>
                    <a:pt x="215479" y="277024"/>
                    <a:pt x="194894" y="282619"/>
                    <a:pt x="154565" y="282619"/>
                  </a:cubicBezTo>
                  <a:lnTo>
                    <a:pt x="27905" y="282619"/>
                  </a:lnTo>
                  <a:lnTo>
                    <a:pt x="134820" y="154147"/>
                  </a:lnTo>
                  <a:cubicBezTo>
                    <a:pt x="136291" y="152426"/>
                    <a:pt x="136711" y="151780"/>
                    <a:pt x="136711" y="150704"/>
                  </a:cubicBezTo>
                  <a:cubicBezTo>
                    <a:pt x="136711" y="150274"/>
                    <a:pt x="136711" y="149628"/>
                    <a:pt x="135240" y="147476"/>
                  </a:cubicBezTo>
                  <a:lnTo>
                    <a:pt x="37358" y="10397"/>
                  </a:lnTo>
                  <a:lnTo>
                    <a:pt x="152464" y="10397"/>
                  </a:lnTo>
                  <a:cubicBezTo>
                    <a:pt x="180611" y="10397"/>
                    <a:pt x="199725" y="13410"/>
                    <a:pt x="201616" y="13840"/>
                  </a:cubicBezTo>
                  <a:cubicBezTo>
                    <a:pt x="212958" y="15562"/>
                    <a:pt x="231233" y="19220"/>
                    <a:pt x="247827" y="29980"/>
                  </a:cubicBezTo>
                  <a:cubicBezTo>
                    <a:pt x="253078" y="33423"/>
                    <a:pt x="267361" y="43107"/>
                    <a:pt x="274503" y="60538"/>
                  </a:cubicBezTo>
                  <a:lnTo>
                    <a:pt x="279754" y="60538"/>
                  </a:lnTo>
                  <a:lnTo>
                    <a:pt x="254338" y="68"/>
                  </a:lnTo>
                  <a:lnTo>
                    <a:pt x="6060" y="68"/>
                  </a:lnTo>
                  <a:cubicBezTo>
                    <a:pt x="1229" y="68"/>
                    <a:pt x="1019" y="283"/>
                    <a:pt x="389" y="1574"/>
                  </a:cubicBezTo>
                  <a:cubicBezTo>
                    <a:pt x="179" y="2220"/>
                    <a:pt x="179" y="6308"/>
                    <a:pt x="179" y="8676"/>
                  </a:cubicBezTo>
                  <a:lnTo>
                    <a:pt x="111295" y="164477"/>
                  </a:lnTo>
                  <a:lnTo>
                    <a:pt x="2489" y="295100"/>
                  </a:lnTo>
                  <a:cubicBezTo>
                    <a:pt x="389" y="297683"/>
                    <a:pt x="389" y="298758"/>
                    <a:pt x="389" y="298974"/>
                  </a:cubicBezTo>
                  <a:cubicBezTo>
                    <a:pt x="389" y="301341"/>
                    <a:pt x="2279" y="301341"/>
                    <a:pt x="6060" y="301341"/>
                  </a:cubicBezTo>
                  <a:lnTo>
                    <a:pt x="254338" y="301341"/>
                  </a:lnTo>
                  <a:close/>
                </a:path>
              </a:pathLst>
            </a:custGeom>
            <a:solidFill>
              <a:srgbClr val="FFFFFF"/>
            </a:solidFill>
            <a:ln w="21077" cap="flat">
              <a:noFill/>
              <a:prstDash val="solid"/>
              <a:miter/>
            </a:ln>
          </p:spPr>
          <p:txBody>
            <a:bodyPr rtlCol="0" anchor="ctr"/>
            <a:lstStyle/>
            <a:p>
              <a:endParaRPr lang="en-US"/>
            </a:p>
          </p:txBody>
        </p:sp>
        <p:sp>
          <p:nvSpPr>
            <p:cNvPr id="47" name="Forma libre: forma 46">
              <a:extLst>
                <a:ext uri="{FF2B5EF4-FFF2-40B4-BE49-F238E27FC236}">
                  <a16:creationId xmlns:a16="http://schemas.microsoft.com/office/drawing/2014/main" id="{1872036E-ECB3-5A4D-3743-49CF5E8F320F}"/>
                </a:ext>
              </a:extLst>
            </p:cNvPr>
            <p:cNvSpPr/>
            <p:nvPr>
              <p:custDataLst>
                <p:tags r:id="rId11"/>
              </p:custDataLst>
            </p:nvPr>
          </p:nvSpPr>
          <p:spPr>
            <a:xfrm>
              <a:off x="4140082" y="6832073"/>
              <a:ext cx="89837" cy="67937"/>
            </a:xfrm>
            <a:custGeom>
              <a:avLst/>
              <a:gdLst>
                <a:gd name="connsiteX0" fmla="*/ 11211 w 89837"/>
                <a:gd name="connsiteY0" fmla="*/ 57029 h 67937"/>
                <a:gd name="connsiteX1" fmla="*/ 9741 w 89837"/>
                <a:gd name="connsiteY1" fmla="*/ 63205 h 67937"/>
                <a:gd name="connsiteX2" fmla="*/ 14740 w 89837"/>
                <a:gd name="connsiteY2" fmla="*/ 68026 h 67937"/>
                <a:gd name="connsiteX3" fmla="*/ 20474 w 89837"/>
                <a:gd name="connsiteY3" fmla="*/ 64712 h 67937"/>
                <a:gd name="connsiteX4" fmla="*/ 23121 w 89837"/>
                <a:gd name="connsiteY4" fmla="*/ 55372 h 67937"/>
                <a:gd name="connsiteX5" fmla="*/ 26356 w 89837"/>
                <a:gd name="connsiteY5" fmla="*/ 41815 h 67937"/>
                <a:gd name="connsiteX6" fmla="*/ 28855 w 89837"/>
                <a:gd name="connsiteY6" fmla="*/ 31722 h 67937"/>
                <a:gd name="connsiteX7" fmla="*/ 35031 w 89837"/>
                <a:gd name="connsiteY7" fmla="*/ 18165 h 67937"/>
                <a:gd name="connsiteX8" fmla="*/ 57086 w 89837"/>
                <a:gd name="connsiteY8" fmla="*/ 4307 h 67937"/>
                <a:gd name="connsiteX9" fmla="*/ 65761 w 89837"/>
                <a:gd name="connsiteY9" fmla="*/ 14851 h 67937"/>
                <a:gd name="connsiteX10" fmla="*/ 57086 w 89837"/>
                <a:gd name="connsiteY10" fmla="*/ 46937 h 67937"/>
                <a:gd name="connsiteX11" fmla="*/ 54880 w 89837"/>
                <a:gd name="connsiteY11" fmla="*/ 55071 h 67937"/>
                <a:gd name="connsiteX12" fmla="*/ 68849 w 89837"/>
                <a:gd name="connsiteY12" fmla="*/ 68026 h 67937"/>
                <a:gd name="connsiteX13" fmla="*/ 90022 w 89837"/>
                <a:gd name="connsiteY13" fmla="*/ 44978 h 67937"/>
                <a:gd name="connsiteX14" fmla="*/ 87669 w 89837"/>
                <a:gd name="connsiteY14" fmla="*/ 43020 h 67937"/>
                <a:gd name="connsiteX15" fmla="*/ 84875 w 89837"/>
                <a:gd name="connsiteY15" fmla="*/ 45581 h 67937"/>
                <a:gd name="connsiteX16" fmla="*/ 69290 w 89837"/>
                <a:gd name="connsiteY16" fmla="*/ 63808 h 67937"/>
                <a:gd name="connsiteX17" fmla="*/ 65614 w 89837"/>
                <a:gd name="connsiteY17" fmla="*/ 58536 h 67937"/>
                <a:gd name="connsiteX18" fmla="*/ 68996 w 89837"/>
                <a:gd name="connsiteY18" fmla="*/ 46334 h 67937"/>
                <a:gd name="connsiteX19" fmla="*/ 76789 w 89837"/>
                <a:gd name="connsiteY19" fmla="*/ 17261 h 67937"/>
                <a:gd name="connsiteX20" fmla="*/ 57674 w 89837"/>
                <a:gd name="connsiteY20" fmla="*/ 89 h 67937"/>
                <a:gd name="connsiteX21" fmla="*/ 32825 w 89837"/>
                <a:gd name="connsiteY21" fmla="*/ 13797 h 67937"/>
                <a:gd name="connsiteX22" fmla="*/ 17093 w 89837"/>
                <a:gd name="connsiteY22" fmla="*/ 89 h 67937"/>
                <a:gd name="connsiteX23" fmla="*/ 5477 w 89837"/>
                <a:gd name="connsiteY23" fmla="*/ 8223 h 67937"/>
                <a:gd name="connsiteX24" fmla="*/ 184 w 89837"/>
                <a:gd name="connsiteY24" fmla="*/ 23136 h 67937"/>
                <a:gd name="connsiteX25" fmla="*/ 2683 w 89837"/>
                <a:gd name="connsiteY25" fmla="*/ 25094 h 67937"/>
                <a:gd name="connsiteX26" fmla="*/ 5918 w 89837"/>
                <a:gd name="connsiteY26" fmla="*/ 20575 h 67937"/>
                <a:gd name="connsiteX27" fmla="*/ 16652 w 89837"/>
                <a:gd name="connsiteY27" fmla="*/ 4307 h 67937"/>
                <a:gd name="connsiteX28" fmla="*/ 21504 w 89837"/>
                <a:gd name="connsiteY28" fmla="*/ 11688 h 67937"/>
                <a:gd name="connsiteX29" fmla="*/ 19151 w 89837"/>
                <a:gd name="connsiteY29" fmla="*/ 24191 h 67937"/>
                <a:gd name="connsiteX30" fmla="*/ 15916 w 89837"/>
                <a:gd name="connsiteY30" fmla="*/ 37748 h 67937"/>
                <a:gd name="connsiteX31" fmla="*/ 11211 w 89837"/>
                <a:gd name="connsiteY31" fmla="*/ 57029 h 6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837" h="67937">
                  <a:moveTo>
                    <a:pt x="11211" y="57029"/>
                  </a:moveTo>
                  <a:cubicBezTo>
                    <a:pt x="10623" y="58988"/>
                    <a:pt x="9741" y="62754"/>
                    <a:pt x="9741" y="63205"/>
                  </a:cubicBezTo>
                  <a:cubicBezTo>
                    <a:pt x="9741" y="66519"/>
                    <a:pt x="12388" y="68026"/>
                    <a:pt x="14740" y="68026"/>
                  </a:cubicBezTo>
                  <a:cubicBezTo>
                    <a:pt x="17387" y="68026"/>
                    <a:pt x="19739" y="66067"/>
                    <a:pt x="20474" y="64712"/>
                  </a:cubicBezTo>
                  <a:cubicBezTo>
                    <a:pt x="21210" y="63356"/>
                    <a:pt x="22386" y="58536"/>
                    <a:pt x="23121" y="55372"/>
                  </a:cubicBezTo>
                  <a:cubicBezTo>
                    <a:pt x="23856" y="52510"/>
                    <a:pt x="25474" y="45581"/>
                    <a:pt x="26356" y="41815"/>
                  </a:cubicBezTo>
                  <a:cubicBezTo>
                    <a:pt x="27238" y="38501"/>
                    <a:pt x="28120" y="35187"/>
                    <a:pt x="28855" y="31722"/>
                  </a:cubicBezTo>
                  <a:cubicBezTo>
                    <a:pt x="30473" y="25546"/>
                    <a:pt x="30767" y="24341"/>
                    <a:pt x="35031" y="18165"/>
                  </a:cubicBezTo>
                  <a:cubicBezTo>
                    <a:pt x="39148" y="12140"/>
                    <a:pt x="46058" y="4307"/>
                    <a:pt x="57086" y="4307"/>
                  </a:cubicBezTo>
                  <a:cubicBezTo>
                    <a:pt x="65614" y="4307"/>
                    <a:pt x="65761" y="11989"/>
                    <a:pt x="65761" y="14851"/>
                  </a:cubicBezTo>
                  <a:cubicBezTo>
                    <a:pt x="65761" y="23889"/>
                    <a:pt x="59438" y="40610"/>
                    <a:pt x="57086" y="46937"/>
                  </a:cubicBezTo>
                  <a:cubicBezTo>
                    <a:pt x="55469" y="51154"/>
                    <a:pt x="54880" y="52510"/>
                    <a:pt x="54880" y="55071"/>
                  </a:cubicBezTo>
                  <a:cubicBezTo>
                    <a:pt x="54880" y="63055"/>
                    <a:pt x="61350" y="68026"/>
                    <a:pt x="68849" y="68026"/>
                  </a:cubicBezTo>
                  <a:cubicBezTo>
                    <a:pt x="83552" y="68026"/>
                    <a:pt x="90022" y="47238"/>
                    <a:pt x="90022" y="44978"/>
                  </a:cubicBezTo>
                  <a:cubicBezTo>
                    <a:pt x="90022" y="43020"/>
                    <a:pt x="88110" y="43020"/>
                    <a:pt x="87669" y="43020"/>
                  </a:cubicBezTo>
                  <a:cubicBezTo>
                    <a:pt x="85611" y="43020"/>
                    <a:pt x="85464" y="43924"/>
                    <a:pt x="84875" y="45581"/>
                  </a:cubicBezTo>
                  <a:cubicBezTo>
                    <a:pt x="81494" y="57632"/>
                    <a:pt x="75171" y="63808"/>
                    <a:pt x="69290" y="63808"/>
                  </a:cubicBezTo>
                  <a:cubicBezTo>
                    <a:pt x="66202" y="63808"/>
                    <a:pt x="65614" y="61699"/>
                    <a:pt x="65614" y="58536"/>
                  </a:cubicBezTo>
                  <a:cubicBezTo>
                    <a:pt x="65614" y="55071"/>
                    <a:pt x="66349" y="53113"/>
                    <a:pt x="68996" y="46334"/>
                  </a:cubicBezTo>
                  <a:cubicBezTo>
                    <a:pt x="70760" y="41664"/>
                    <a:pt x="76789" y="25697"/>
                    <a:pt x="76789" y="17261"/>
                  </a:cubicBezTo>
                  <a:cubicBezTo>
                    <a:pt x="76789" y="2650"/>
                    <a:pt x="65467" y="89"/>
                    <a:pt x="57674" y="89"/>
                  </a:cubicBezTo>
                  <a:cubicBezTo>
                    <a:pt x="45470" y="89"/>
                    <a:pt x="37236" y="7771"/>
                    <a:pt x="32825" y="13797"/>
                  </a:cubicBezTo>
                  <a:cubicBezTo>
                    <a:pt x="31796" y="3403"/>
                    <a:pt x="23121" y="89"/>
                    <a:pt x="17093" y="89"/>
                  </a:cubicBezTo>
                  <a:cubicBezTo>
                    <a:pt x="10770" y="89"/>
                    <a:pt x="7388" y="4758"/>
                    <a:pt x="5477" y="8223"/>
                  </a:cubicBezTo>
                  <a:cubicBezTo>
                    <a:pt x="2242" y="13797"/>
                    <a:pt x="184" y="22383"/>
                    <a:pt x="184" y="23136"/>
                  </a:cubicBezTo>
                  <a:cubicBezTo>
                    <a:pt x="184" y="25094"/>
                    <a:pt x="2242" y="25094"/>
                    <a:pt x="2683" y="25094"/>
                  </a:cubicBezTo>
                  <a:cubicBezTo>
                    <a:pt x="4742" y="25094"/>
                    <a:pt x="4889" y="24642"/>
                    <a:pt x="5918" y="20575"/>
                  </a:cubicBezTo>
                  <a:cubicBezTo>
                    <a:pt x="8124" y="11688"/>
                    <a:pt x="10917" y="4307"/>
                    <a:pt x="16652" y="4307"/>
                  </a:cubicBezTo>
                  <a:cubicBezTo>
                    <a:pt x="20474" y="4307"/>
                    <a:pt x="21504" y="7621"/>
                    <a:pt x="21504" y="11688"/>
                  </a:cubicBezTo>
                  <a:cubicBezTo>
                    <a:pt x="21504" y="14550"/>
                    <a:pt x="20180" y="20123"/>
                    <a:pt x="19151" y="24191"/>
                  </a:cubicBezTo>
                  <a:cubicBezTo>
                    <a:pt x="18122" y="28258"/>
                    <a:pt x="16652" y="34434"/>
                    <a:pt x="15916" y="37748"/>
                  </a:cubicBezTo>
                  <a:lnTo>
                    <a:pt x="11211" y="57029"/>
                  </a:lnTo>
                  <a:close/>
                </a:path>
              </a:pathLst>
            </a:custGeom>
            <a:solidFill>
              <a:srgbClr val="FFFFFF"/>
            </a:solidFill>
            <a:ln w="21077" cap="flat">
              <a:noFill/>
              <a:prstDash val="solid"/>
              <a:miter/>
            </a:ln>
          </p:spPr>
          <p:txBody>
            <a:bodyPr rtlCol="0" anchor="ctr"/>
            <a:lstStyle/>
            <a:p>
              <a:endParaRPr lang="en-US"/>
            </a:p>
          </p:txBody>
        </p:sp>
        <p:sp>
          <p:nvSpPr>
            <p:cNvPr id="48" name="Forma libre: forma 47">
              <a:extLst>
                <a:ext uri="{FF2B5EF4-FFF2-40B4-BE49-F238E27FC236}">
                  <a16:creationId xmlns:a16="http://schemas.microsoft.com/office/drawing/2014/main" id="{3A064842-42FD-30D8-7BFF-A3A12374B384}"/>
                </a:ext>
              </a:extLst>
            </p:cNvPr>
            <p:cNvSpPr/>
            <p:nvPr>
              <p:custDataLst>
                <p:tags r:id="rId12"/>
              </p:custDataLst>
            </p:nvPr>
          </p:nvSpPr>
          <p:spPr>
            <a:xfrm>
              <a:off x="4383561" y="6446591"/>
              <a:ext cx="279575" cy="301273"/>
            </a:xfrm>
            <a:custGeom>
              <a:avLst/>
              <a:gdLst>
                <a:gd name="connsiteX0" fmla="*/ 254354 w 279575"/>
                <a:gd name="connsiteY0" fmla="*/ 301341 h 301273"/>
                <a:gd name="connsiteX1" fmla="*/ 279770 w 279575"/>
                <a:gd name="connsiteY1" fmla="*/ 232478 h 301273"/>
                <a:gd name="connsiteX2" fmla="*/ 274519 w 279575"/>
                <a:gd name="connsiteY2" fmla="*/ 232478 h 301273"/>
                <a:gd name="connsiteX3" fmla="*/ 219906 w 279575"/>
                <a:gd name="connsiteY3" fmla="*/ 275948 h 301273"/>
                <a:gd name="connsiteX4" fmla="*/ 154581 w 279575"/>
                <a:gd name="connsiteY4" fmla="*/ 282619 h 301273"/>
                <a:gd name="connsiteX5" fmla="*/ 27921 w 279575"/>
                <a:gd name="connsiteY5" fmla="*/ 282619 h 301273"/>
                <a:gd name="connsiteX6" fmla="*/ 134836 w 279575"/>
                <a:gd name="connsiteY6" fmla="*/ 154147 h 301273"/>
                <a:gd name="connsiteX7" fmla="*/ 136727 w 279575"/>
                <a:gd name="connsiteY7" fmla="*/ 150704 h 301273"/>
                <a:gd name="connsiteX8" fmla="*/ 135256 w 279575"/>
                <a:gd name="connsiteY8" fmla="*/ 147476 h 301273"/>
                <a:gd name="connsiteX9" fmla="*/ 37374 w 279575"/>
                <a:gd name="connsiteY9" fmla="*/ 10397 h 301273"/>
                <a:gd name="connsiteX10" fmla="*/ 152480 w 279575"/>
                <a:gd name="connsiteY10" fmla="*/ 10397 h 301273"/>
                <a:gd name="connsiteX11" fmla="*/ 201632 w 279575"/>
                <a:gd name="connsiteY11" fmla="*/ 13840 h 301273"/>
                <a:gd name="connsiteX12" fmla="*/ 247843 w 279575"/>
                <a:gd name="connsiteY12" fmla="*/ 29980 h 301273"/>
                <a:gd name="connsiteX13" fmla="*/ 274519 w 279575"/>
                <a:gd name="connsiteY13" fmla="*/ 60538 h 301273"/>
                <a:gd name="connsiteX14" fmla="*/ 279770 w 279575"/>
                <a:gd name="connsiteY14" fmla="*/ 60538 h 301273"/>
                <a:gd name="connsiteX15" fmla="*/ 254354 w 279575"/>
                <a:gd name="connsiteY15" fmla="*/ 68 h 301273"/>
                <a:gd name="connsiteX16" fmla="*/ 6076 w 279575"/>
                <a:gd name="connsiteY16" fmla="*/ 68 h 301273"/>
                <a:gd name="connsiteX17" fmla="*/ 405 w 279575"/>
                <a:gd name="connsiteY17" fmla="*/ 1574 h 301273"/>
                <a:gd name="connsiteX18" fmla="*/ 195 w 279575"/>
                <a:gd name="connsiteY18" fmla="*/ 8676 h 301273"/>
                <a:gd name="connsiteX19" fmla="*/ 111311 w 279575"/>
                <a:gd name="connsiteY19" fmla="*/ 164477 h 301273"/>
                <a:gd name="connsiteX20" fmla="*/ 2506 w 279575"/>
                <a:gd name="connsiteY20" fmla="*/ 295100 h 301273"/>
                <a:gd name="connsiteX21" fmla="*/ 405 w 279575"/>
                <a:gd name="connsiteY21" fmla="*/ 298974 h 301273"/>
                <a:gd name="connsiteX22" fmla="*/ 6076 w 279575"/>
                <a:gd name="connsiteY22" fmla="*/ 301341 h 301273"/>
                <a:gd name="connsiteX23" fmla="*/ 254354 w 279575"/>
                <a:gd name="connsiteY23" fmla="*/ 301341 h 3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9575" h="301273">
                  <a:moveTo>
                    <a:pt x="254354" y="301341"/>
                  </a:moveTo>
                  <a:lnTo>
                    <a:pt x="279770" y="232478"/>
                  </a:lnTo>
                  <a:lnTo>
                    <a:pt x="274519" y="232478"/>
                  </a:lnTo>
                  <a:cubicBezTo>
                    <a:pt x="266327" y="254859"/>
                    <a:pt x="244062" y="269492"/>
                    <a:pt x="219906" y="275948"/>
                  </a:cubicBezTo>
                  <a:cubicBezTo>
                    <a:pt x="215495" y="277024"/>
                    <a:pt x="194910" y="282619"/>
                    <a:pt x="154581" y="282619"/>
                  </a:cubicBezTo>
                  <a:lnTo>
                    <a:pt x="27921" y="282619"/>
                  </a:lnTo>
                  <a:lnTo>
                    <a:pt x="134836" y="154147"/>
                  </a:lnTo>
                  <a:cubicBezTo>
                    <a:pt x="136307" y="152426"/>
                    <a:pt x="136727" y="151780"/>
                    <a:pt x="136727" y="150704"/>
                  </a:cubicBezTo>
                  <a:cubicBezTo>
                    <a:pt x="136727" y="150274"/>
                    <a:pt x="136727" y="149628"/>
                    <a:pt x="135256" y="147476"/>
                  </a:cubicBezTo>
                  <a:lnTo>
                    <a:pt x="37374" y="10397"/>
                  </a:lnTo>
                  <a:lnTo>
                    <a:pt x="152480" y="10397"/>
                  </a:lnTo>
                  <a:cubicBezTo>
                    <a:pt x="180627" y="10397"/>
                    <a:pt x="199741" y="13410"/>
                    <a:pt x="201632" y="13840"/>
                  </a:cubicBezTo>
                  <a:cubicBezTo>
                    <a:pt x="212975" y="15562"/>
                    <a:pt x="231249" y="19220"/>
                    <a:pt x="247843" y="29980"/>
                  </a:cubicBezTo>
                  <a:cubicBezTo>
                    <a:pt x="253094" y="33423"/>
                    <a:pt x="267377" y="43107"/>
                    <a:pt x="274519" y="60538"/>
                  </a:cubicBezTo>
                  <a:lnTo>
                    <a:pt x="279770" y="60538"/>
                  </a:lnTo>
                  <a:lnTo>
                    <a:pt x="254354" y="68"/>
                  </a:lnTo>
                  <a:lnTo>
                    <a:pt x="6076" y="68"/>
                  </a:lnTo>
                  <a:cubicBezTo>
                    <a:pt x="1245" y="68"/>
                    <a:pt x="1035" y="283"/>
                    <a:pt x="405" y="1574"/>
                  </a:cubicBezTo>
                  <a:cubicBezTo>
                    <a:pt x="195" y="2220"/>
                    <a:pt x="195" y="6308"/>
                    <a:pt x="195" y="8676"/>
                  </a:cubicBezTo>
                  <a:lnTo>
                    <a:pt x="111311" y="164477"/>
                  </a:lnTo>
                  <a:lnTo>
                    <a:pt x="2506" y="295100"/>
                  </a:lnTo>
                  <a:cubicBezTo>
                    <a:pt x="405" y="297683"/>
                    <a:pt x="405" y="298758"/>
                    <a:pt x="405" y="298974"/>
                  </a:cubicBezTo>
                  <a:cubicBezTo>
                    <a:pt x="405" y="301341"/>
                    <a:pt x="2295" y="301341"/>
                    <a:pt x="6076" y="301341"/>
                  </a:cubicBezTo>
                  <a:lnTo>
                    <a:pt x="254354" y="301341"/>
                  </a:lnTo>
                  <a:close/>
                </a:path>
              </a:pathLst>
            </a:custGeom>
            <a:solidFill>
              <a:srgbClr val="FFFFFF"/>
            </a:solidFill>
            <a:ln w="21077" cap="flat">
              <a:noFill/>
              <a:prstDash val="solid"/>
              <a:miter/>
            </a:ln>
          </p:spPr>
          <p:txBody>
            <a:bodyPr rtlCol="0" anchor="ctr"/>
            <a:lstStyle/>
            <a:p>
              <a:endParaRPr lang="en-US"/>
            </a:p>
          </p:txBody>
        </p:sp>
        <p:sp>
          <p:nvSpPr>
            <p:cNvPr id="49" name="Forma libre: forma 48">
              <a:extLst>
                <a:ext uri="{FF2B5EF4-FFF2-40B4-BE49-F238E27FC236}">
                  <a16:creationId xmlns:a16="http://schemas.microsoft.com/office/drawing/2014/main" id="{C4A7B2D6-100C-4F48-552C-56513099E6C7}"/>
                </a:ext>
              </a:extLst>
            </p:cNvPr>
            <p:cNvSpPr/>
            <p:nvPr>
              <p:custDataLst>
                <p:tags r:id="rId13"/>
              </p:custDataLst>
            </p:nvPr>
          </p:nvSpPr>
          <p:spPr>
            <a:xfrm>
              <a:off x="4500697" y="6805057"/>
              <a:ext cx="44551" cy="101378"/>
            </a:xfrm>
            <a:custGeom>
              <a:avLst/>
              <a:gdLst>
                <a:gd name="connsiteX0" fmla="*/ 40929 w 44551"/>
                <a:gd name="connsiteY0" fmla="*/ 5813 h 101378"/>
                <a:gd name="connsiteX1" fmla="*/ 35048 w 44551"/>
                <a:gd name="connsiteY1" fmla="*/ 89 h 101378"/>
                <a:gd name="connsiteX2" fmla="*/ 26814 w 44551"/>
                <a:gd name="connsiteY2" fmla="*/ 8374 h 101378"/>
                <a:gd name="connsiteX3" fmla="*/ 32695 w 44551"/>
                <a:gd name="connsiteY3" fmla="*/ 14098 h 101378"/>
                <a:gd name="connsiteX4" fmla="*/ 40929 w 44551"/>
                <a:gd name="connsiteY4" fmla="*/ 5813 h 101378"/>
                <a:gd name="connsiteX5" fmla="*/ 10934 w 44551"/>
                <a:gd name="connsiteY5" fmla="*/ 82337 h 101378"/>
                <a:gd name="connsiteX6" fmla="*/ 9611 w 44551"/>
                <a:gd name="connsiteY6" fmla="*/ 88663 h 101378"/>
                <a:gd name="connsiteX7" fmla="*/ 23579 w 44551"/>
                <a:gd name="connsiteY7" fmla="*/ 101467 h 101378"/>
                <a:gd name="connsiteX8" fmla="*/ 44752 w 44551"/>
                <a:gd name="connsiteY8" fmla="*/ 78420 h 101378"/>
                <a:gd name="connsiteX9" fmla="*/ 42400 w 44551"/>
                <a:gd name="connsiteY9" fmla="*/ 76462 h 101378"/>
                <a:gd name="connsiteX10" fmla="*/ 39606 w 44551"/>
                <a:gd name="connsiteY10" fmla="*/ 79023 h 101378"/>
                <a:gd name="connsiteX11" fmla="*/ 24020 w 44551"/>
                <a:gd name="connsiteY11" fmla="*/ 97250 h 101378"/>
                <a:gd name="connsiteX12" fmla="*/ 20344 w 44551"/>
                <a:gd name="connsiteY12" fmla="*/ 91977 h 101378"/>
                <a:gd name="connsiteX13" fmla="*/ 22697 w 44551"/>
                <a:gd name="connsiteY13" fmla="*/ 82337 h 101378"/>
                <a:gd name="connsiteX14" fmla="*/ 27402 w 44551"/>
                <a:gd name="connsiteY14" fmla="*/ 70286 h 101378"/>
                <a:gd name="connsiteX15" fmla="*/ 34607 w 44551"/>
                <a:gd name="connsiteY15" fmla="*/ 51155 h 101378"/>
                <a:gd name="connsiteX16" fmla="*/ 35489 w 44551"/>
                <a:gd name="connsiteY16" fmla="*/ 46334 h 101378"/>
                <a:gd name="connsiteX17" fmla="*/ 21521 w 44551"/>
                <a:gd name="connsiteY17" fmla="*/ 33530 h 101378"/>
                <a:gd name="connsiteX18" fmla="*/ 201 w 44551"/>
                <a:gd name="connsiteY18" fmla="*/ 56578 h 101378"/>
                <a:gd name="connsiteX19" fmla="*/ 2700 w 44551"/>
                <a:gd name="connsiteY19" fmla="*/ 58536 h 101378"/>
                <a:gd name="connsiteX20" fmla="*/ 5347 w 44551"/>
                <a:gd name="connsiteY20" fmla="*/ 56126 h 101378"/>
                <a:gd name="connsiteX21" fmla="*/ 21080 w 44551"/>
                <a:gd name="connsiteY21" fmla="*/ 37748 h 101378"/>
                <a:gd name="connsiteX22" fmla="*/ 24755 w 44551"/>
                <a:gd name="connsiteY22" fmla="*/ 43020 h 101378"/>
                <a:gd name="connsiteX23" fmla="*/ 20197 w 44551"/>
                <a:gd name="connsiteY23" fmla="*/ 58084 h 101378"/>
                <a:gd name="connsiteX24" fmla="*/ 10934 w 44551"/>
                <a:gd name="connsiteY24" fmla="*/ 82337 h 10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51" h="101378">
                  <a:moveTo>
                    <a:pt x="40929" y="5813"/>
                  </a:moveTo>
                  <a:cubicBezTo>
                    <a:pt x="40929" y="3403"/>
                    <a:pt x="39165" y="89"/>
                    <a:pt x="35048" y="89"/>
                  </a:cubicBezTo>
                  <a:cubicBezTo>
                    <a:pt x="31078" y="89"/>
                    <a:pt x="26814" y="4006"/>
                    <a:pt x="26814" y="8374"/>
                  </a:cubicBezTo>
                  <a:cubicBezTo>
                    <a:pt x="26814" y="10935"/>
                    <a:pt x="28725" y="14098"/>
                    <a:pt x="32695" y="14098"/>
                  </a:cubicBezTo>
                  <a:cubicBezTo>
                    <a:pt x="36959" y="14098"/>
                    <a:pt x="40929" y="9880"/>
                    <a:pt x="40929" y="5813"/>
                  </a:cubicBezTo>
                  <a:close/>
                  <a:moveTo>
                    <a:pt x="10934" y="82337"/>
                  </a:moveTo>
                  <a:cubicBezTo>
                    <a:pt x="10346" y="84295"/>
                    <a:pt x="9611" y="86102"/>
                    <a:pt x="9611" y="88663"/>
                  </a:cubicBezTo>
                  <a:cubicBezTo>
                    <a:pt x="9611" y="95743"/>
                    <a:pt x="15492" y="101467"/>
                    <a:pt x="23579" y="101467"/>
                  </a:cubicBezTo>
                  <a:cubicBezTo>
                    <a:pt x="38283" y="101467"/>
                    <a:pt x="44752" y="80680"/>
                    <a:pt x="44752" y="78420"/>
                  </a:cubicBezTo>
                  <a:cubicBezTo>
                    <a:pt x="44752" y="76462"/>
                    <a:pt x="42841" y="76462"/>
                    <a:pt x="42400" y="76462"/>
                  </a:cubicBezTo>
                  <a:cubicBezTo>
                    <a:pt x="40341" y="76462"/>
                    <a:pt x="40194" y="77366"/>
                    <a:pt x="39606" y="79023"/>
                  </a:cubicBezTo>
                  <a:cubicBezTo>
                    <a:pt x="36224" y="91073"/>
                    <a:pt x="29755" y="97250"/>
                    <a:pt x="24020" y="97250"/>
                  </a:cubicBezTo>
                  <a:cubicBezTo>
                    <a:pt x="21080" y="97250"/>
                    <a:pt x="20344" y="95291"/>
                    <a:pt x="20344" y="91977"/>
                  </a:cubicBezTo>
                  <a:cubicBezTo>
                    <a:pt x="20344" y="88513"/>
                    <a:pt x="21374" y="85651"/>
                    <a:pt x="22697" y="82337"/>
                  </a:cubicBezTo>
                  <a:cubicBezTo>
                    <a:pt x="24167" y="78269"/>
                    <a:pt x="25785" y="74202"/>
                    <a:pt x="27402" y="70286"/>
                  </a:cubicBezTo>
                  <a:cubicBezTo>
                    <a:pt x="28725" y="66670"/>
                    <a:pt x="34019" y="52962"/>
                    <a:pt x="34607" y="51155"/>
                  </a:cubicBezTo>
                  <a:cubicBezTo>
                    <a:pt x="35048" y="49648"/>
                    <a:pt x="35489" y="47841"/>
                    <a:pt x="35489" y="46334"/>
                  </a:cubicBezTo>
                  <a:cubicBezTo>
                    <a:pt x="35489" y="39254"/>
                    <a:pt x="29608" y="33530"/>
                    <a:pt x="21521" y="33530"/>
                  </a:cubicBezTo>
                  <a:cubicBezTo>
                    <a:pt x="6964" y="33530"/>
                    <a:pt x="201" y="54017"/>
                    <a:pt x="201" y="56578"/>
                  </a:cubicBezTo>
                  <a:cubicBezTo>
                    <a:pt x="201" y="58536"/>
                    <a:pt x="2259" y="58536"/>
                    <a:pt x="2700" y="58536"/>
                  </a:cubicBezTo>
                  <a:cubicBezTo>
                    <a:pt x="4759" y="58536"/>
                    <a:pt x="4906" y="57783"/>
                    <a:pt x="5347" y="56126"/>
                  </a:cubicBezTo>
                  <a:cubicBezTo>
                    <a:pt x="9170" y="43171"/>
                    <a:pt x="15639" y="37748"/>
                    <a:pt x="21080" y="37748"/>
                  </a:cubicBezTo>
                  <a:cubicBezTo>
                    <a:pt x="23432" y="37748"/>
                    <a:pt x="24755" y="38953"/>
                    <a:pt x="24755" y="43020"/>
                  </a:cubicBezTo>
                  <a:cubicBezTo>
                    <a:pt x="24755" y="46485"/>
                    <a:pt x="23873" y="48745"/>
                    <a:pt x="20197" y="58084"/>
                  </a:cubicBezTo>
                  <a:lnTo>
                    <a:pt x="10934" y="82337"/>
                  </a:lnTo>
                  <a:close/>
                </a:path>
              </a:pathLst>
            </a:custGeom>
            <a:solidFill>
              <a:srgbClr val="FFFFFF"/>
            </a:solidFill>
            <a:ln w="21077" cap="flat">
              <a:noFill/>
              <a:prstDash val="solid"/>
              <a:miter/>
            </a:ln>
          </p:spPr>
          <p:txBody>
            <a:bodyPr rtlCol="0" anchor="ctr"/>
            <a:lstStyle/>
            <a:p>
              <a:endParaRPr lang="en-US"/>
            </a:p>
          </p:txBody>
        </p:sp>
        <p:sp>
          <p:nvSpPr>
            <p:cNvPr id="50" name="Forma libre: forma 49">
              <a:extLst>
                <a:ext uri="{FF2B5EF4-FFF2-40B4-BE49-F238E27FC236}">
                  <a16:creationId xmlns:a16="http://schemas.microsoft.com/office/drawing/2014/main" id="{1B180233-BC56-141F-8508-353433291FCF}"/>
                </a:ext>
              </a:extLst>
            </p:cNvPr>
            <p:cNvSpPr/>
            <p:nvPr>
              <p:custDataLst>
                <p:tags r:id="rId14"/>
              </p:custDataLst>
            </p:nvPr>
          </p:nvSpPr>
          <p:spPr>
            <a:xfrm>
              <a:off x="4753199" y="6504695"/>
              <a:ext cx="152448" cy="146332"/>
            </a:xfrm>
            <a:custGeom>
              <a:avLst/>
              <a:gdLst>
                <a:gd name="connsiteX0" fmla="*/ 140945 w 152448"/>
                <a:gd name="connsiteY0" fmla="*/ 96269 h 146332"/>
                <a:gd name="connsiteX1" fmla="*/ 141996 w 152448"/>
                <a:gd name="connsiteY1" fmla="*/ 93257 h 146332"/>
                <a:gd name="connsiteX2" fmla="*/ 139475 w 152448"/>
                <a:gd name="connsiteY2" fmla="*/ 90890 h 146332"/>
                <a:gd name="connsiteX3" fmla="*/ 136745 w 152448"/>
                <a:gd name="connsiteY3" fmla="*/ 93472 h 146332"/>
                <a:gd name="connsiteX4" fmla="*/ 79401 w 152448"/>
                <a:gd name="connsiteY4" fmla="*/ 139739 h 146332"/>
                <a:gd name="connsiteX5" fmla="*/ 48734 w 152448"/>
                <a:gd name="connsiteY5" fmla="*/ 139739 h 146332"/>
                <a:gd name="connsiteX6" fmla="*/ 44113 w 152448"/>
                <a:gd name="connsiteY6" fmla="*/ 139524 h 146332"/>
                <a:gd name="connsiteX7" fmla="*/ 41382 w 152448"/>
                <a:gd name="connsiteY7" fmla="*/ 137372 h 146332"/>
                <a:gd name="connsiteX8" fmla="*/ 42433 w 152448"/>
                <a:gd name="connsiteY8" fmla="*/ 132422 h 146332"/>
                <a:gd name="connsiteX9" fmla="*/ 56716 w 152448"/>
                <a:gd name="connsiteY9" fmla="*/ 73674 h 146332"/>
                <a:gd name="connsiteX10" fmla="*/ 77511 w 152448"/>
                <a:gd name="connsiteY10" fmla="*/ 73674 h 146332"/>
                <a:gd name="connsiteX11" fmla="*/ 95365 w 152448"/>
                <a:gd name="connsiteY11" fmla="*/ 83573 h 146332"/>
                <a:gd name="connsiteX12" fmla="*/ 93895 w 152448"/>
                <a:gd name="connsiteY12" fmla="*/ 94117 h 146332"/>
                <a:gd name="connsiteX13" fmla="*/ 93264 w 152448"/>
                <a:gd name="connsiteY13" fmla="*/ 96485 h 146332"/>
                <a:gd name="connsiteX14" fmla="*/ 95995 w 152448"/>
                <a:gd name="connsiteY14" fmla="*/ 98852 h 146332"/>
                <a:gd name="connsiteX15" fmla="*/ 99146 w 152448"/>
                <a:gd name="connsiteY15" fmla="*/ 94548 h 146332"/>
                <a:gd name="connsiteX16" fmla="*/ 111119 w 152448"/>
                <a:gd name="connsiteY16" fmla="*/ 44192 h 146332"/>
                <a:gd name="connsiteX17" fmla="*/ 108598 w 152448"/>
                <a:gd name="connsiteY17" fmla="*/ 41825 h 146332"/>
                <a:gd name="connsiteX18" fmla="*/ 105657 w 152448"/>
                <a:gd name="connsiteY18" fmla="*/ 45699 h 146332"/>
                <a:gd name="connsiteX19" fmla="*/ 78141 w 152448"/>
                <a:gd name="connsiteY19" fmla="*/ 67003 h 146332"/>
                <a:gd name="connsiteX20" fmla="*/ 58396 w 152448"/>
                <a:gd name="connsiteY20" fmla="*/ 67003 h 146332"/>
                <a:gd name="connsiteX21" fmla="*/ 70999 w 152448"/>
                <a:gd name="connsiteY21" fmla="*/ 15141 h 146332"/>
                <a:gd name="connsiteX22" fmla="*/ 82342 w 152448"/>
                <a:gd name="connsiteY22" fmla="*/ 6748 h 146332"/>
                <a:gd name="connsiteX23" fmla="*/ 111959 w 152448"/>
                <a:gd name="connsiteY23" fmla="*/ 6748 h 146332"/>
                <a:gd name="connsiteX24" fmla="*/ 143886 w 152448"/>
                <a:gd name="connsiteY24" fmla="*/ 30635 h 146332"/>
                <a:gd name="connsiteX25" fmla="*/ 143046 w 152448"/>
                <a:gd name="connsiteY25" fmla="*/ 42040 h 146332"/>
                <a:gd name="connsiteX26" fmla="*/ 142836 w 152448"/>
                <a:gd name="connsiteY26" fmla="*/ 45914 h 146332"/>
                <a:gd name="connsiteX27" fmla="*/ 145357 w 152448"/>
                <a:gd name="connsiteY27" fmla="*/ 48496 h 146332"/>
                <a:gd name="connsiteX28" fmla="*/ 148297 w 152448"/>
                <a:gd name="connsiteY28" fmla="*/ 43116 h 146332"/>
                <a:gd name="connsiteX29" fmla="*/ 152498 w 152448"/>
                <a:gd name="connsiteY29" fmla="*/ 5888 h 146332"/>
                <a:gd name="connsiteX30" fmla="*/ 146827 w 152448"/>
                <a:gd name="connsiteY30" fmla="*/ 77 h 146332"/>
                <a:gd name="connsiteX31" fmla="*/ 40752 w 152448"/>
                <a:gd name="connsiteY31" fmla="*/ 77 h 146332"/>
                <a:gd name="connsiteX32" fmla="*/ 34451 w 152448"/>
                <a:gd name="connsiteY32" fmla="*/ 4381 h 146332"/>
                <a:gd name="connsiteX33" fmla="*/ 40332 w 152448"/>
                <a:gd name="connsiteY33" fmla="*/ 6748 h 146332"/>
                <a:gd name="connsiteX34" fmla="*/ 53985 w 152448"/>
                <a:gd name="connsiteY34" fmla="*/ 10622 h 146332"/>
                <a:gd name="connsiteX35" fmla="*/ 52935 w 152448"/>
                <a:gd name="connsiteY35" fmla="*/ 15786 h 146332"/>
                <a:gd name="connsiteX36" fmla="*/ 25209 w 152448"/>
                <a:gd name="connsiteY36" fmla="*/ 129625 h 146332"/>
                <a:gd name="connsiteX37" fmla="*/ 6094 w 152448"/>
                <a:gd name="connsiteY37" fmla="*/ 139739 h 146332"/>
                <a:gd name="connsiteX38" fmla="*/ 213 w 152448"/>
                <a:gd name="connsiteY38" fmla="*/ 143828 h 146332"/>
                <a:gd name="connsiteX39" fmla="*/ 6094 w 152448"/>
                <a:gd name="connsiteY39" fmla="*/ 146410 h 146332"/>
                <a:gd name="connsiteX40" fmla="*/ 115109 w 152448"/>
                <a:gd name="connsiteY40" fmla="*/ 146410 h 146332"/>
                <a:gd name="connsiteX41" fmla="*/ 121621 w 152448"/>
                <a:gd name="connsiteY41" fmla="*/ 142752 h 146332"/>
                <a:gd name="connsiteX42" fmla="*/ 140945 w 152448"/>
                <a:gd name="connsiteY42" fmla="*/ 96269 h 1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2448" h="146332">
                  <a:moveTo>
                    <a:pt x="140945" y="96269"/>
                  </a:moveTo>
                  <a:cubicBezTo>
                    <a:pt x="141366" y="95193"/>
                    <a:pt x="141996" y="93687"/>
                    <a:pt x="141996" y="93257"/>
                  </a:cubicBezTo>
                  <a:cubicBezTo>
                    <a:pt x="141996" y="93041"/>
                    <a:pt x="141996" y="90890"/>
                    <a:pt x="139475" y="90890"/>
                  </a:cubicBezTo>
                  <a:cubicBezTo>
                    <a:pt x="137585" y="90890"/>
                    <a:pt x="137165" y="92181"/>
                    <a:pt x="136745" y="93472"/>
                  </a:cubicBezTo>
                  <a:cubicBezTo>
                    <a:pt x="123091" y="125321"/>
                    <a:pt x="115320" y="139739"/>
                    <a:pt x="79401" y="139739"/>
                  </a:cubicBezTo>
                  <a:lnTo>
                    <a:pt x="48734" y="139739"/>
                  </a:lnTo>
                  <a:cubicBezTo>
                    <a:pt x="45793" y="139739"/>
                    <a:pt x="45373" y="139739"/>
                    <a:pt x="44113" y="139524"/>
                  </a:cubicBezTo>
                  <a:cubicBezTo>
                    <a:pt x="42012" y="139308"/>
                    <a:pt x="41382" y="139093"/>
                    <a:pt x="41382" y="137372"/>
                  </a:cubicBezTo>
                  <a:cubicBezTo>
                    <a:pt x="41382" y="136726"/>
                    <a:pt x="41382" y="136296"/>
                    <a:pt x="42433" y="132422"/>
                  </a:cubicBezTo>
                  <a:lnTo>
                    <a:pt x="56716" y="73674"/>
                  </a:lnTo>
                  <a:lnTo>
                    <a:pt x="77511" y="73674"/>
                  </a:lnTo>
                  <a:cubicBezTo>
                    <a:pt x="95365" y="73674"/>
                    <a:pt x="95365" y="78193"/>
                    <a:pt x="95365" y="83573"/>
                  </a:cubicBezTo>
                  <a:cubicBezTo>
                    <a:pt x="95365" y="85079"/>
                    <a:pt x="95365" y="87662"/>
                    <a:pt x="93895" y="94117"/>
                  </a:cubicBezTo>
                  <a:cubicBezTo>
                    <a:pt x="93474" y="95193"/>
                    <a:pt x="93264" y="95839"/>
                    <a:pt x="93264" y="96485"/>
                  </a:cubicBezTo>
                  <a:cubicBezTo>
                    <a:pt x="93264" y="97561"/>
                    <a:pt x="94105" y="98852"/>
                    <a:pt x="95995" y="98852"/>
                  </a:cubicBezTo>
                  <a:cubicBezTo>
                    <a:pt x="97675" y="98852"/>
                    <a:pt x="98306" y="97776"/>
                    <a:pt x="99146" y="94548"/>
                  </a:cubicBezTo>
                  <a:lnTo>
                    <a:pt x="111119" y="44192"/>
                  </a:lnTo>
                  <a:cubicBezTo>
                    <a:pt x="111119" y="42901"/>
                    <a:pt x="110068" y="41825"/>
                    <a:pt x="108598" y="41825"/>
                  </a:cubicBezTo>
                  <a:cubicBezTo>
                    <a:pt x="106708" y="41825"/>
                    <a:pt x="106287" y="43116"/>
                    <a:pt x="105657" y="45699"/>
                  </a:cubicBezTo>
                  <a:cubicBezTo>
                    <a:pt x="101246" y="62053"/>
                    <a:pt x="97465" y="67003"/>
                    <a:pt x="78141" y="67003"/>
                  </a:cubicBezTo>
                  <a:lnTo>
                    <a:pt x="58396" y="67003"/>
                  </a:lnTo>
                  <a:lnTo>
                    <a:pt x="70999" y="15141"/>
                  </a:lnTo>
                  <a:cubicBezTo>
                    <a:pt x="72890" y="7609"/>
                    <a:pt x="73100" y="6748"/>
                    <a:pt x="82342" y="6748"/>
                  </a:cubicBezTo>
                  <a:lnTo>
                    <a:pt x="111959" y="6748"/>
                  </a:lnTo>
                  <a:cubicBezTo>
                    <a:pt x="137585" y="6748"/>
                    <a:pt x="143886" y="12989"/>
                    <a:pt x="143886" y="30635"/>
                  </a:cubicBezTo>
                  <a:cubicBezTo>
                    <a:pt x="143886" y="35800"/>
                    <a:pt x="143886" y="36230"/>
                    <a:pt x="143046" y="42040"/>
                  </a:cubicBezTo>
                  <a:cubicBezTo>
                    <a:pt x="143046" y="43331"/>
                    <a:pt x="142836" y="44838"/>
                    <a:pt x="142836" y="45914"/>
                  </a:cubicBezTo>
                  <a:cubicBezTo>
                    <a:pt x="142836" y="46990"/>
                    <a:pt x="143466" y="48496"/>
                    <a:pt x="145357" y="48496"/>
                  </a:cubicBezTo>
                  <a:cubicBezTo>
                    <a:pt x="147667" y="48496"/>
                    <a:pt x="147877" y="47205"/>
                    <a:pt x="148297" y="43116"/>
                  </a:cubicBezTo>
                  <a:lnTo>
                    <a:pt x="152498" y="5888"/>
                  </a:lnTo>
                  <a:cubicBezTo>
                    <a:pt x="153128" y="77"/>
                    <a:pt x="152078" y="77"/>
                    <a:pt x="146827" y="77"/>
                  </a:cubicBezTo>
                  <a:lnTo>
                    <a:pt x="40752" y="77"/>
                  </a:lnTo>
                  <a:cubicBezTo>
                    <a:pt x="36551" y="77"/>
                    <a:pt x="34451" y="77"/>
                    <a:pt x="34451" y="4381"/>
                  </a:cubicBezTo>
                  <a:cubicBezTo>
                    <a:pt x="34451" y="6748"/>
                    <a:pt x="36341" y="6748"/>
                    <a:pt x="40332" y="6748"/>
                  </a:cubicBezTo>
                  <a:cubicBezTo>
                    <a:pt x="48104" y="6748"/>
                    <a:pt x="53985" y="6748"/>
                    <a:pt x="53985" y="10622"/>
                  </a:cubicBezTo>
                  <a:cubicBezTo>
                    <a:pt x="53985" y="11483"/>
                    <a:pt x="53985" y="11913"/>
                    <a:pt x="52935" y="15786"/>
                  </a:cubicBezTo>
                  <a:lnTo>
                    <a:pt x="25209" y="129625"/>
                  </a:lnTo>
                  <a:cubicBezTo>
                    <a:pt x="23108" y="138017"/>
                    <a:pt x="22688" y="139739"/>
                    <a:pt x="6094" y="139739"/>
                  </a:cubicBezTo>
                  <a:cubicBezTo>
                    <a:pt x="2523" y="139739"/>
                    <a:pt x="213" y="139739"/>
                    <a:pt x="213" y="143828"/>
                  </a:cubicBezTo>
                  <a:cubicBezTo>
                    <a:pt x="213" y="146410"/>
                    <a:pt x="2103" y="146410"/>
                    <a:pt x="6094" y="146410"/>
                  </a:cubicBezTo>
                  <a:lnTo>
                    <a:pt x="115109" y="146410"/>
                  </a:lnTo>
                  <a:cubicBezTo>
                    <a:pt x="119941" y="146410"/>
                    <a:pt x="120151" y="146195"/>
                    <a:pt x="121621" y="142752"/>
                  </a:cubicBezTo>
                  <a:lnTo>
                    <a:pt x="140945" y="96269"/>
                  </a:lnTo>
                  <a:close/>
                </a:path>
              </a:pathLst>
            </a:custGeom>
            <a:solidFill>
              <a:srgbClr val="FFFFFF"/>
            </a:solidFill>
            <a:ln w="21077" cap="flat">
              <a:noFill/>
              <a:prstDash val="solid"/>
              <a:miter/>
            </a:ln>
          </p:spPr>
          <p:txBody>
            <a:bodyPr rtlCol="0" anchor="ctr"/>
            <a:lstStyle/>
            <a:p>
              <a:endParaRPr lang="en-US"/>
            </a:p>
          </p:txBody>
        </p:sp>
        <p:sp>
          <p:nvSpPr>
            <p:cNvPr id="51" name="Forma libre: forma 50">
              <a:extLst>
                <a:ext uri="{FF2B5EF4-FFF2-40B4-BE49-F238E27FC236}">
                  <a16:creationId xmlns:a16="http://schemas.microsoft.com/office/drawing/2014/main" id="{0C68B1FF-2E1B-E40B-C9C2-3647968747DB}"/>
                </a:ext>
              </a:extLst>
            </p:cNvPr>
            <p:cNvSpPr/>
            <p:nvPr>
              <p:custDataLst>
                <p:tags r:id="rId15"/>
              </p:custDataLst>
            </p:nvPr>
          </p:nvSpPr>
          <p:spPr>
            <a:xfrm>
              <a:off x="4909391" y="6616876"/>
              <a:ext cx="90279" cy="67937"/>
            </a:xfrm>
            <a:custGeom>
              <a:avLst/>
              <a:gdLst>
                <a:gd name="connsiteX0" fmla="*/ 71532 w 90279"/>
                <a:gd name="connsiteY0" fmla="*/ 45270 h 67937"/>
                <a:gd name="connsiteX1" fmla="*/ 90499 w 90279"/>
                <a:gd name="connsiteY1" fmla="*/ 9268 h 67937"/>
                <a:gd name="connsiteX2" fmla="*/ 87999 w 90279"/>
                <a:gd name="connsiteY2" fmla="*/ 7309 h 67937"/>
                <a:gd name="connsiteX3" fmla="*/ 84912 w 90279"/>
                <a:gd name="connsiteY3" fmla="*/ 11075 h 67937"/>
                <a:gd name="connsiteX4" fmla="*/ 71238 w 90279"/>
                <a:gd name="connsiteY4" fmla="*/ 38340 h 67937"/>
                <a:gd name="connsiteX5" fmla="*/ 70502 w 90279"/>
                <a:gd name="connsiteY5" fmla="*/ 24632 h 67937"/>
                <a:gd name="connsiteX6" fmla="*/ 42566 w 90279"/>
                <a:gd name="connsiteY6" fmla="*/ 79 h 67937"/>
                <a:gd name="connsiteX7" fmla="*/ 220 w 90279"/>
                <a:gd name="connsiteY7" fmla="*/ 41805 h 67937"/>
                <a:gd name="connsiteX8" fmla="*/ 27127 w 90279"/>
                <a:gd name="connsiteY8" fmla="*/ 68016 h 67937"/>
                <a:gd name="connsiteX9" fmla="*/ 61092 w 90279"/>
                <a:gd name="connsiteY9" fmla="*/ 55212 h 67937"/>
                <a:gd name="connsiteX10" fmla="*/ 76384 w 90279"/>
                <a:gd name="connsiteY10" fmla="*/ 68016 h 67937"/>
                <a:gd name="connsiteX11" fmla="*/ 90205 w 90279"/>
                <a:gd name="connsiteY11" fmla="*/ 57471 h 67937"/>
                <a:gd name="connsiteX12" fmla="*/ 87705 w 90279"/>
                <a:gd name="connsiteY12" fmla="*/ 55664 h 67937"/>
                <a:gd name="connsiteX13" fmla="*/ 85206 w 90279"/>
                <a:gd name="connsiteY13" fmla="*/ 57170 h 67937"/>
                <a:gd name="connsiteX14" fmla="*/ 76825 w 90279"/>
                <a:gd name="connsiteY14" fmla="*/ 63798 h 67937"/>
                <a:gd name="connsiteX15" fmla="*/ 71532 w 90279"/>
                <a:gd name="connsiteY15" fmla="*/ 45270 h 67937"/>
                <a:gd name="connsiteX16" fmla="*/ 60063 w 90279"/>
                <a:gd name="connsiteY16" fmla="*/ 50391 h 67937"/>
                <a:gd name="connsiteX17" fmla="*/ 27568 w 90279"/>
                <a:gd name="connsiteY17" fmla="*/ 63798 h 67937"/>
                <a:gd name="connsiteX18" fmla="*/ 12424 w 90279"/>
                <a:gd name="connsiteY18" fmla="*/ 47077 h 67937"/>
                <a:gd name="connsiteX19" fmla="*/ 22128 w 90279"/>
                <a:gd name="connsiteY19" fmla="*/ 15896 h 67937"/>
                <a:gd name="connsiteX20" fmla="*/ 42419 w 90279"/>
                <a:gd name="connsiteY20" fmla="*/ 4297 h 67937"/>
                <a:gd name="connsiteX21" fmla="*/ 58740 w 90279"/>
                <a:gd name="connsiteY21" fmla="*/ 25235 h 67937"/>
                <a:gd name="connsiteX22" fmla="*/ 60063 w 90279"/>
                <a:gd name="connsiteY22" fmla="*/ 50391 h 6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279" h="67937">
                  <a:moveTo>
                    <a:pt x="71532" y="45270"/>
                  </a:moveTo>
                  <a:cubicBezTo>
                    <a:pt x="85059" y="30959"/>
                    <a:pt x="90499" y="10925"/>
                    <a:pt x="90499" y="9268"/>
                  </a:cubicBezTo>
                  <a:cubicBezTo>
                    <a:pt x="90499" y="7309"/>
                    <a:pt x="88735" y="7309"/>
                    <a:pt x="87999" y="7309"/>
                  </a:cubicBezTo>
                  <a:cubicBezTo>
                    <a:pt x="85941" y="7309"/>
                    <a:pt x="85941" y="7761"/>
                    <a:pt x="84912" y="11075"/>
                  </a:cubicBezTo>
                  <a:cubicBezTo>
                    <a:pt x="82265" y="21017"/>
                    <a:pt x="77413" y="30206"/>
                    <a:pt x="71238" y="38340"/>
                  </a:cubicBezTo>
                  <a:cubicBezTo>
                    <a:pt x="71091" y="36081"/>
                    <a:pt x="70796" y="25988"/>
                    <a:pt x="70502" y="24632"/>
                  </a:cubicBezTo>
                  <a:cubicBezTo>
                    <a:pt x="68297" y="9719"/>
                    <a:pt x="57269" y="79"/>
                    <a:pt x="42566" y="79"/>
                  </a:cubicBezTo>
                  <a:cubicBezTo>
                    <a:pt x="20952" y="79"/>
                    <a:pt x="220" y="20716"/>
                    <a:pt x="220" y="41805"/>
                  </a:cubicBezTo>
                  <a:cubicBezTo>
                    <a:pt x="220" y="55664"/>
                    <a:pt x="10071" y="68016"/>
                    <a:pt x="27127" y="68016"/>
                  </a:cubicBezTo>
                  <a:cubicBezTo>
                    <a:pt x="40654" y="68016"/>
                    <a:pt x="52858" y="61689"/>
                    <a:pt x="61092" y="55212"/>
                  </a:cubicBezTo>
                  <a:cubicBezTo>
                    <a:pt x="64474" y="66208"/>
                    <a:pt x="71973" y="68016"/>
                    <a:pt x="76384" y="68016"/>
                  </a:cubicBezTo>
                  <a:cubicBezTo>
                    <a:pt x="84912" y="68016"/>
                    <a:pt x="90205" y="60635"/>
                    <a:pt x="90205" y="57471"/>
                  </a:cubicBezTo>
                  <a:cubicBezTo>
                    <a:pt x="90205" y="55664"/>
                    <a:pt x="88441" y="55664"/>
                    <a:pt x="87705" y="55664"/>
                  </a:cubicBezTo>
                  <a:cubicBezTo>
                    <a:pt x="85794" y="55664"/>
                    <a:pt x="85500" y="56266"/>
                    <a:pt x="85206" y="57170"/>
                  </a:cubicBezTo>
                  <a:cubicBezTo>
                    <a:pt x="83147" y="62894"/>
                    <a:pt x="78589" y="63798"/>
                    <a:pt x="76825" y="63798"/>
                  </a:cubicBezTo>
                  <a:cubicBezTo>
                    <a:pt x="74766" y="63798"/>
                    <a:pt x="72267" y="63798"/>
                    <a:pt x="71532" y="45270"/>
                  </a:cubicBezTo>
                  <a:close/>
                  <a:moveTo>
                    <a:pt x="60063" y="50391"/>
                  </a:moveTo>
                  <a:cubicBezTo>
                    <a:pt x="45654" y="62442"/>
                    <a:pt x="33156" y="63798"/>
                    <a:pt x="27568" y="63798"/>
                  </a:cubicBezTo>
                  <a:cubicBezTo>
                    <a:pt x="17864" y="63798"/>
                    <a:pt x="12424" y="57170"/>
                    <a:pt x="12424" y="47077"/>
                  </a:cubicBezTo>
                  <a:cubicBezTo>
                    <a:pt x="12424" y="42709"/>
                    <a:pt x="14482" y="26290"/>
                    <a:pt x="22128" y="15896"/>
                  </a:cubicBezTo>
                  <a:cubicBezTo>
                    <a:pt x="28892" y="6857"/>
                    <a:pt x="37273" y="4297"/>
                    <a:pt x="42419" y="4297"/>
                  </a:cubicBezTo>
                  <a:cubicBezTo>
                    <a:pt x="54182" y="4297"/>
                    <a:pt x="57563" y="15896"/>
                    <a:pt x="58740" y="25235"/>
                  </a:cubicBezTo>
                  <a:cubicBezTo>
                    <a:pt x="59622" y="31712"/>
                    <a:pt x="59328" y="42408"/>
                    <a:pt x="60063" y="50391"/>
                  </a:cubicBezTo>
                  <a:close/>
                </a:path>
              </a:pathLst>
            </a:custGeom>
            <a:solidFill>
              <a:srgbClr val="FFFFFF"/>
            </a:solidFill>
            <a:ln w="21077" cap="flat">
              <a:noFill/>
              <a:prstDash val="solid"/>
              <a:miter/>
            </a:ln>
          </p:spPr>
          <p:txBody>
            <a:bodyPr rtlCol="0" anchor="ctr"/>
            <a:lstStyle/>
            <a:p>
              <a:endParaRPr lang="en-US"/>
            </a:p>
          </p:txBody>
        </p:sp>
        <p:sp>
          <p:nvSpPr>
            <p:cNvPr id="52" name="Forma libre: forma 51">
              <a:extLst>
                <a:ext uri="{FF2B5EF4-FFF2-40B4-BE49-F238E27FC236}">
                  <a16:creationId xmlns:a16="http://schemas.microsoft.com/office/drawing/2014/main" id="{764FC9C7-A8CD-46F7-933F-3A943F86DC26}"/>
                </a:ext>
              </a:extLst>
            </p:cNvPr>
            <p:cNvSpPr/>
            <p:nvPr>
              <p:custDataLst>
                <p:tags r:id="rId16"/>
              </p:custDataLst>
            </p:nvPr>
          </p:nvSpPr>
          <p:spPr>
            <a:xfrm>
              <a:off x="5057785" y="6403551"/>
              <a:ext cx="79818" cy="387135"/>
            </a:xfrm>
            <a:custGeom>
              <a:avLst/>
              <a:gdLst>
                <a:gd name="connsiteX0" fmla="*/ 70592 w 79818"/>
                <a:gd name="connsiteY0" fmla="*/ 384835 h 387135"/>
                <a:gd name="connsiteX1" fmla="*/ 73113 w 79818"/>
                <a:gd name="connsiteY1" fmla="*/ 387202 h 387135"/>
                <a:gd name="connsiteX2" fmla="*/ 77734 w 79818"/>
                <a:gd name="connsiteY2" fmla="*/ 387202 h 387135"/>
                <a:gd name="connsiteX3" fmla="*/ 80044 w 79818"/>
                <a:gd name="connsiteY3" fmla="*/ 385050 h 387135"/>
                <a:gd name="connsiteX4" fmla="*/ 79204 w 79818"/>
                <a:gd name="connsiteY4" fmla="*/ 383113 h 387135"/>
                <a:gd name="connsiteX5" fmla="*/ 47277 w 79818"/>
                <a:gd name="connsiteY5" fmla="*/ 339859 h 387135"/>
                <a:gd name="connsiteX6" fmla="*/ 16189 w 79818"/>
                <a:gd name="connsiteY6" fmla="*/ 193742 h 387135"/>
                <a:gd name="connsiteX7" fmla="*/ 79414 w 79818"/>
                <a:gd name="connsiteY7" fmla="*/ 3940 h 387135"/>
                <a:gd name="connsiteX8" fmla="*/ 80044 w 79818"/>
                <a:gd name="connsiteY8" fmla="*/ 2218 h 387135"/>
                <a:gd name="connsiteX9" fmla="*/ 76053 w 79818"/>
                <a:gd name="connsiteY9" fmla="*/ 66 h 387135"/>
                <a:gd name="connsiteX10" fmla="*/ 71012 w 79818"/>
                <a:gd name="connsiteY10" fmla="*/ 1788 h 387135"/>
                <a:gd name="connsiteX11" fmla="*/ 14089 w 79818"/>
                <a:gd name="connsiteY11" fmla="*/ 94752 h 387135"/>
                <a:gd name="connsiteX12" fmla="*/ 226 w 79818"/>
                <a:gd name="connsiteY12" fmla="*/ 193527 h 387135"/>
                <a:gd name="connsiteX13" fmla="*/ 42236 w 79818"/>
                <a:gd name="connsiteY13" fmla="*/ 352125 h 387135"/>
                <a:gd name="connsiteX14" fmla="*/ 55679 w 79818"/>
                <a:gd name="connsiteY14" fmla="*/ 369556 h 387135"/>
                <a:gd name="connsiteX15" fmla="*/ 62400 w 79818"/>
                <a:gd name="connsiteY15" fmla="*/ 377088 h 387135"/>
                <a:gd name="connsiteX16" fmla="*/ 70592 w 79818"/>
                <a:gd name="connsiteY16" fmla="*/ 384835 h 38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18" h="387135">
                  <a:moveTo>
                    <a:pt x="70592" y="384835"/>
                  </a:moveTo>
                  <a:cubicBezTo>
                    <a:pt x="71012" y="385050"/>
                    <a:pt x="72903" y="387202"/>
                    <a:pt x="73113" y="387202"/>
                  </a:cubicBezTo>
                  <a:lnTo>
                    <a:pt x="77734" y="387202"/>
                  </a:lnTo>
                  <a:cubicBezTo>
                    <a:pt x="78364" y="387202"/>
                    <a:pt x="80044" y="386987"/>
                    <a:pt x="80044" y="385050"/>
                  </a:cubicBezTo>
                  <a:cubicBezTo>
                    <a:pt x="80044" y="384189"/>
                    <a:pt x="79624" y="383759"/>
                    <a:pt x="79204" y="383113"/>
                  </a:cubicBezTo>
                  <a:cubicBezTo>
                    <a:pt x="71642" y="375366"/>
                    <a:pt x="60300" y="363531"/>
                    <a:pt x="47277" y="339859"/>
                  </a:cubicBezTo>
                  <a:cubicBezTo>
                    <a:pt x="24591" y="298542"/>
                    <a:pt x="16189" y="245389"/>
                    <a:pt x="16189" y="193742"/>
                  </a:cubicBezTo>
                  <a:cubicBezTo>
                    <a:pt x="16189" y="98195"/>
                    <a:pt x="42656" y="42029"/>
                    <a:pt x="79414" y="3940"/>
                  </a:cubicBezTo>
                  <a:cubicBezTo>
                    <a:pt x="80044" y="3294"/>
                    <a:pt x="80044" y="2649"/>
                    <a:pt x="80044" y="2218"/>
                  </a:cubicBezTo>
                  <a:cubicBezTo>
                    <a:pt x="80044" y="66"/>
                    <a:pt x="78574" y="66"/>
                    <a:pt x="76053" y="66"/>
                  </a:cubicBezTo>
                  <a:cubicBezTo>
                    <a:pt x="73323" y="66"/>
                    <a:pt x="72903" y="66"/>
                    <a:pt x="71012" y="1788"/>
                  </a:cubicBezTo>
                  <a:cubicBezTo>
                    <a:pt x="51058" y="19434"/>
                    <a:pt x="28582" y="49346"/>
                    <a:pt x="14089" y="94752"/>
                  </a:cubicBezTo>
                  <a:cubicBezTo>
                    <a:pt x="5057" y="123158"/>
                    <a:pt x="226" y="157804"/>
                    <a:pt x="226" y="193527"/>
                  </a:cubicBezTo>
                  <a:cubicBezTo>
                    <a:pt x="226" y="244528"/>
                    <a:pt x="9258" y="302200"/>
                    <a:pt x="42236" y="352125"/>
                  </a:cubicBezTo>
                  <a:cubicBezTo>
                    <a:pt x="47907" y="360518"/>
                    <a:pt x="55679" y="369341"/>
                    <a:pt x="55679" y="369556"/>
                  </a:cubicBezTo>
                  <a:cubicBezTo>
                    <a:pt x="57779" y="372138"/>
                    <a:pt x="60720" y="375582"/>
                    <a:pt x="62400" y="377088"/>
                  </a:cubicBezTo>
                  <a:lnTo>
                    <a:pt x="70592" y="384835"/>
                  </a:lnTo>
                  <a:close/>
                </a:path>
              </a:pathLst>
            </a:custGeom>
            <a:solidFill>
              <a:srgbClr val="FFFFFF"/>
            </a:solidFill>
            <a:ln w="21077" cap="flat">
              <a:noFill/>
              <a:prstDash val="solid"/>
              <a:miter/>
            </a:ln>
          </p:spPr>
          <p:txBody>
            <a:bodyPr rtlCol="0" anchor="ctr"/>
            <a:lstStyle/>
            <a:p>
              <a:endParaRPr lang="en-US" dirty="0"/>
            </a:p>
          </p:txBody>
        </p:sp>
        <p:sp>
          <p:nvSpPr>
            <p:cNvPr id="53" name="Forma libre: forma 52">
              <a:extLst>
                <a:ext uri="{FF2B5EF4-FFF2-40B4-BE49-F238E27FC236}">
                  <a16:creationId xmlns:a16="http://schemas.microsoft.com/office/drawing/2014/main" id="{620461AF-C40A-CFF1-578F-8CEE39DBEBC0}"/>
                </a:ext>
              </a:extLst>
            </p:cNvPr>
            <p:cNvSpPr/>
            <p:nvPr>
              <p:custDataLst>
                <p:tags r:id="rId17"/>
              </p:custDataLst>
            </p:nvPr>
          </p:nvSpPr>
          <p:spPr>
            <a:xfrm>
              <a:off x="5151514" y="6555912"/>
              <a:ext cx="107965" cy="97483"/>
            </a:xfrm>
            <a:custGeom>
              <a:avLst/>
              <a:gdLst>
                <a:gd name="connsiteX0" fmla="*/ 67657 w 107965"/>
                <a:gd name="connsiteY0" fmla="*/ 83143 h 97483"/>
                <a:gd name="connsiteX1" fmla="*/ 86352 w 107965"/>
                <a:gd name="connsiteY1" fmla="*/ 97561 h 97483"/>
                <a:gd name="connsiteX2" fmla="*/ 101895 w 107965"/>
                <a:gd name="connsiteY2" fmla="*/ 85725 h 97483"/>
                <a:gd name="connsiteX3" fmla="*/ 108197 w 107965"/>
                <a:gd name="connsiteY3" fmla="*/ 64421 h 97483"/>
                <a:gd name="connsiteX4" fmla="*/ 105676 w 107965"/>
                <a:gd name="connsiteY4" fmla="*/ 62269 h 97483"/>
                <a:gd name="connsiteX5" fmla="*/ 102736 w 107965"/>
                <a:gd name="connsiteY5" fmla="*/ 66142 h 97483"/>
                <a:gd name="connsiteX6" fmla="*/ 86982 w 107965"/>
                <a:gd name="connsiteY6" fmla="*/ 92826 h 97483"/>
                <a:gd name="connsiteX7" fmla="*/ 80470 w 107965"/>
                <a:gd name="connsiteY7" fmla="*/ 82927 h 97483"/>
                <a:gd name="connsiteX8" fmla="*/ 84671 w 107965"/>
                <a:gd name="connsiteY8" fmla="*/ 60547 h 97483"/>
                <a:gd name="connsiteX9" fmla="*/ 90553 w 107965"/>
                <a:gd name="connsiteY9" fmla="*/ 37306 h 97483"/>
                <a:gd name="connsiteX10" fmla="*/ 94124 w 107965"/>
                <a:gd name="connsiteY10" fmla="*/ 22673 h 97483"/>
                <a:gd name="connsiteX11" fmla="*/ 97274 w 107965"/>
                <a:gd name="connsiteY11" fmla="*/ 8255 h 97483"/>
                <a:gd name="connsiteX12" fmla="*/ 91183 w 107965"/>
                <a:gd name="connsiteY12" fmla="*/ 2444 h 97483"/>
                <a:gd name="connsiteX13" fmla="*/ 82991 w 107965"/>
                <a:gd name="connsiteY13" fmla="*/ 9976 h 97483"/>
                <a:gd name="connsiteX14" fmla="*/ 67237 w 107965"/>
                <a:gd name="connsiteY14" fmla="*/ 74750 h 97483"/>
                <a:gd name="connsiteX15" fmla="*/ 43292 w 107965"/>
                <a:gd name="connsiteY15" fmla="*/ 92826 h 97483"/>
                <a:gd name="connsiteX16" fmla="*/ 30269 w 107965"/>
                <a:gd name="connsiteY16" fmla="*/ 75180 h 97483"/>
                <a:gd name="connsiteX17" fmla="*/ 41611 w 107965"/>
                <a:gd name="connsiteY17" fmla="*/ 31281 h 97483"/>
                <a:gd name="connsiteX18" fmla="*/ 45182 w 107965"/>
                <a:gd name="connsiteY18" fmla="*/ 17723 h 97483"/>
                <a:gd name="connsiteX19" fmla="*/ 27958 w 107965"/>
                <a:gd name="connsiteY19" fmla="*/ 77 h 97483"/>
                <a:gd name="connsiteX20" fmla="*/ 232 w 107965"/>
                <a:gd name="connsiteY20" fmla="*/ 33217 h 97483"/>
                <a:gd name="connsiteX21" fmla="*/ 2752 w 107965"/>
                <a:gd name="connsiteY21" fmla="*/ 35369 h 97483"/>
                <a:gd name="connsiteX22" fmla="*/ 6113 w 107965"/>
                <a:gd name="connsiteY22" fmla="*/ 31496 h 97483"/>
                <a:gd name="connsiteX23" fmla="*/ 27328 w 107965"/>
                <a:gd name="connsiteY23" fmla="*/ 4812 h 97483"/>
                <a:gd name="connsiteX24" fmla="*/ 32579 w 107965"/>
                <a:gd name="connsiteY24" fmla="*/ 11913 h 97483"/>
                <a:gd name="connsiteX25" fmla="*/ 29008 w 107965"/>
                <a:gd name="connsiteY25" fmla="*/ 26546 h 97483"/>
                <a:gd name="connsiteX26" fmla="*/ 16826 w 107965"/>
                <a:gd name="connsiteY26" fmla="*/ 71737 h 97483"/>
                <a:gd name="connsiteX27" fmla="*/ 42662 w 107965"/>
                <a:gd name="connsiteY27" fmla="*/ 97561 h 97483"/>
                <a:gd name="connsiteX28" fmla="*/ 67657 w 107965"/>
                <a:gd name="connsiteY28" fmla="*/ 83143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965" h="97483">
                  <a:moveTo>
                    <a:pt x="67657" y="83143"/>
                  </a:moveTo>
                  <a:cubicBezTo>
                    <a:pt x="69968" y="91966"/>
                    <a:pt x="77320" y="97561"/>
                    <a:pt x="86352" y="97561"/>
                  </a:cubicBezTo>
                  <a:cubicBezTo>
                    <a:pt x="93703" y="97561"/>
                    <a:pt x="98535" y="92611"/>
                    <a:pt x="101895" y="85725"/>
                  </a:cubicBezTo>
                  <a:cubicBezTo>
                    <a:pt x="105466" y="77978"/>
                    <a:pt x="108197" y="64851"/>
                    <a:pt x="108197" y="64421"/>
                  </a:cubicBezTo>
                  <a:cubicBezTo>
                    <a:pt x="108197" y="62269"/>
                    <a:pt x="106306" y="62269"/>
                    <a:pt x="105676" y="62269"/>
                  </a:cubicBezTo>
                  <a:cubicBezTo>
                    <a:pt x="103576" y="62269"/>
                    <a:pt x="103366" y="63129"/>
                    <a:pt x="102736" y="66142"/>
                  </a:cubicBezTo>
                  <a:cubicBezTo>
                    <a:pt x="99795" y="78193"/>
                    <a:pt x="95804" y="92826"/>
                    <a:pt x="86982" y="92826"/>
                  </a:cubicBezTo>
                  <a:cubicBezTo>
                    <a:pt x="82571" y="92826"/>
                    <a:pt x="80470" y="90029"/>
                    <a:pt x="80470" y="82927"/>
                  </a:cubicBezTo>
                  <a:cubicBezTo>
                    <a:pt x="80470" y="78193"/>
                    <a:pt x="82991" y="68079"/>
                    <a:pt x="84671" y="60547"/>
                  </a:cubicBezTo>
                  <a:lnTo>
                    <a:pt x="90553" y="37306"/>
                  </a:lnTo>
                  <a:cubicBezTo>
                    <a:pt x="91183" y="34078"/>
                    <a:pt x="93283" y="25901"/>
                    <a:pt x="94124" y="22673"/>
                  </a:cubicBezTo>
                  <a:cubicBezTo>
                    <a:pt x="95174" y="17723"/>
                    <a:pt x="97274" y="9546"/>
                    <a:pt x="97274" y="8255"/>
                  </a:cubicBezTo>
                  <a:cubicBezTo>
                    <a:pt x="97274" y="4381"/>
                    <a:pt x="94334" y="2444"/>
                    <a:pt x="91183" y="2444"/>
                  </a:cubicBezTo>
                  <a:cubicBezTo>
                    <a:pt x="90133" y="2444"/>
                    <a:pt x="84671" y="2660"/>
                    <a:pt x="82991" y="9976"/>
                  </a:cubicBezTo>
                  <a:cubicBezTo>
                    <a:pt x="79000" y="25685"/>
                    <a:pt x="69758" y="63345"/>
                    <a:pt x="67237" y="74750"/>
                  </a:cubicBezTo>
                  <a:cubicBezTo>
                    <a:pt x="67027" y="75611"/>
                    <a:pt x="58625" y="92826"/>
                    <a:pt x="43292" y="92826"/>
                  </a:cubicBezTo>
                  <a:cubicBezTo>
                    <a:pt x="32369" y="92826"/>
                    <a:pt x="30269" y="83143"/>
                    <a:pt x="30269" y="75180"/>
                  </a:cubicBezTo>
                  <a:cubicBezTo>
                    <a:pt x="30269" y="63129"/>
                    <a:pt x="36150" y="46129"/>
                    <a:pt x="41611" y="31281"/>
                  </a:cubicBezTo>
                  <a:cubicBezTo>
                    <a:pt x="44132" y="24825"/>
                    <a:pt x="45182" y="21812"/>
                    <a:pt x="45182" y="17723"/>
                  </a:cubicBezTo>
                  <a:cubicBezTo>
                    <a:pt x="45182" y="8039"/>
                    <a:pt x="38461" y="77"/>
                    <a:pt x="27958" y="77"/>
                  </a:cubicBezTo>
                  <a:cubicBezTo>
                    <a:pt x="8003" y="77"/>
                    <a:pt x="232" y="31281"/>
                    <a:pt x="232" y="33217"/>
                  </a:cubicBezTo>
                  <a:cubicBezTo>
                    <a:pt x="232" y="35369"/>
                    <a:pt x="2332" y="35369"/>
                    <a:pt x="2752" y="35369"/>
                  </a:cubicBezTo>
                  <a:cubicBezTo>
                    <a:pt x="4853" y="35369"/>
                    <a:pt x="5063" y="34939"/>
                    <a:pt x="6113" y="31496"/>
                  </a:cubicBezTo>
                  <a:cubicBezTo>
                    <a:pt x="11364" y="12774"/>
                    <a:pt x="19346" y="4812"/>
                    <a:pt x="27328" y="4812"/>
                  </a:cubicBezTo>
                  <a:cubicBezTo>
                    <a:pt x="29218" y="4812"/>
                    <a:pt x="32579" y="5027"/>
                    <a:pt x="32579" y="11913"/>
                  </a:cubicBezTo>
                  <a:cubicBezTo>
                    <a:pt x="32579" y="17078"/>
                    <a:pt x="30269" y="23318"/>
                    <a:pt x="29008" y="26546"/>
                  </a:cubicBezTo>
                  <a:cubicBezTo>
                    <a:pt x="21237" y="47851"/>
                    <a:pt x="16826" y="61193"/>
                    <a:pt x="16826" y="71737"/>
                  </a:cubicBezTo>
                  <a:cubicBezTo>
                    <a:pt x="16826" y="92181"/>
                    <a:pt x="31319" y="97561"/>
                    <a:pt x="42662" y="97561"/>
                  </a:cubicBezTo>
                  <a:cubicBezTo>
                    <a:pt x="56525" y="97561"/>
                    <a:pt x="64087" y="87877"/>
                    <a:pt x="67657" y="83143"/>
                  </a:cubicBezTo>
                  <a:close/>
                </a:path>
              </a:pathLst>
            </a:custGeom>
            <a:solidFill>
              <a:srgbClr val="FFFFFF"/>
            </a:solidFill>
            <a:ln w="21077" cap="flat">
              <a:noFill/>
              <a:prstDash val="solid"/>
              <a:miter/>
            </a:ln>
          </p:spPr>
          <p:txBody>
            <a:bodyPr rtlCol="0" anchor="ctr"/>
            <a:lstStyle/>
            <a:p>
              <a:endParaRPr lang="en-US"/>
            </a:p>
          </p:txBody>
        </p:sp>
        <p:sp>
          <p:nvSpPr>
            <p:cNvPr id="54" name="Forma libre: forma 53">
              <a:extLst>
                <a:ext uri="{FF2B5EF4-FFF2-40B4-BE49-F238E27FC236}">
                  <a16:creationId xmlns:a16="http://schemas.microsoft.com/office/drawing/2014/main" id="{EAE04C3E-6926-32CD-7993-4CC3E2F71933}"/>
                </a:ext>
              </a:extLst>
            </p:cNvPr>
            <p:cNvSpPr/>
            <p:nvPr>
              <p:custDataLst>
                <p:tags r:id="rId18"/>
              </p:custDataLst>
            </p:nvPr>
          </p:nvSpPr>
          <p:spPr>
            <a:xfrm>
              <a:off x="5272577" y="6616876"/>
              <a:ext cx="89837" cy="67937"/>
            </a:xfrm>
            <a:custGeom>
              <a:avLst/>
              <a:gdLst>
                <a:gd name="connsiteX0" fmla="*/ 11265 w 89837"/>
                <a:gd name="connsiteY0" fmla="*/ 57019 h 67937"/>
                <a:gd name="connsiteX1" fmla="*/ 9795 w 89837"/>
                <a:gd name="connsiteY1" fmla="*/ 63195 h 67937"/>
                <a:gd name="connsiteX2" fmla="*/ 14794 w 89837"/>
                <a:gd name="connsiteY2" fmla="*/ 68016 h 67937"/>
                <a:gd name="connsiteX3" fmla="*/ 20528 w 89837"/>
                <a:gd name="connsiteY3" fmla="*/ 64702 h 67937"/>
                <a:gd name="connsiteX4" fmla="*/ 23175 w 89837"/>
                <a:gd name="connsiteY4" fmla="*/ 55362 h 67937"/>
                <a:gd name="connsiteX5" fmla="*/ 26409 w 89837"/>
                <a:gd name="connsiteY5" fmla="*/ 41805 h 67937"/>
                <a:gd name="connsiteX6" fmla="*/ 28909 w 89837"/>
                <a:gd name="connsiteY6" fmla="*/ 31712 h 67937"/>
                <a:gd name="connsiteX7" fmla="*/ 35085 w 89837"/>
                <a:gd name="connsiteY7" fmla="*/ 18155 h 67937"/>
                <a:gd name="connsiteX8" fmla="*/ 57140 w 89837"/>
                <a:gd name="connsiteY8" fmla="*/ 4297 h 67937"/>
                <a:gd name="connsiteX9" fmla="*/ 65815 w 89837"/>
                <a:gd name="connsiteY9" fmla="*/ 14841 h 67937"/>
                <a:gd name="connsiteX10" fmla="*/ 57140 w 89837"/>
                <a:gd name="connsiteY10" fmla="*/ 46927 h 67937"/>
                <a:gd name="connsiteX11" fmla="*/ 54934 w 89837"/>
                <a:gd name="connsiteY11" fmla="*/ 55061 h 67937"/>
                <a:gd name="connsiteX12" fmla="*/ 68902 w 89837"/>
                <a:gd name="connsiteY12" fmla="*/ 68016 h 67937"/>
                <a:gd name="connsiteX13" fmla="*/ 90075 w 89837"/>
                <a:gd name="connsiteY13" fmla="*/ 44968 h 67937"/>
                <a:gd name="connsiteX14" fmla="*/ 87723 w 89837"/>
                <a:gd name="connsiteY14" fmla="*/ 43010 h 67937"/>
                <a:gd name="connsiteX15" fmla="*/ 84929 w 89837"/>
                <a:gd name="connsiteY15" fmla="*/ 45571 h 67937"/>
                <a:gd name="connsiteX16" fmla="*/ 69343 w 89837"/>
                <a:gd name="connsiteY16" fmla="*/ 63798 h 67937"/>
                <a:gd name="connsiteX17" fmla="*/ 65668 w 89837"/>
                <a:gd name="connsiteY17" fmla="*/ 58526 h 67937"/>
                <a:gd name="connsiteX18" fmla="*/ 69049 w 89837"/>
                <a:gd name="connsiteY18" fmla="*/ 46324 h 67937"/>
                <a:gd name="connsiteX19" fmla="*/ 76842 w 89837"/>
                <a:gd name="connsiteY19" fmla="*/ 17251 h 67937"/>
                <a:gd name="connsiteX20" fmla="*/ 57728 w 89837"/>
                <a:gd name="connsiteY20" fmla="*/ 79 h 67937"/>
                <a:gd name="connsiteX21" fmla="*/ 32879 w 89837"/>
                <a:gd name="connsiteY21" fmla="*/ 13787 h 67937"/>
                <a:gd name="connsiteX22" fmla="*/ 17146 w 89837"/>
                <a:gd name="connsiteY22" fmla="*/ 79 h 67937"/>
                <a:gd name="connsiteX23" fmla="*/ 5531 w 89837"/>
                <a:gd name="connsiteY23" fmla="*/ 8213 h 67937"/>
                <a:gd name="connsiteX24" fmla="*/ 237 w 89837"/>
                <a:gd name="connsiteY24" fmla="*/ 23126 h 67937"/>
                <a:gd name="connsiteX25" fmla="*/ 2737 w 89837"/>
                <a:gd name="connsiteY25" fmla="*/ 25084 h 67937"/>
                <a:gd name="connsiteX26" fmla="*/ 5972 w 89837"/>
                <a:gd name="connsiteY26" fmla="*/ 20565 h 67937"/>
                <a:gd name="connsiteX27" fmla="*/ 16705 w 89837"/>
                <a:gd name="connsiteY27" fmla="*/ 4297 h 67937"/>
                <a:gd name="connsiteX28" fmla="*/ 21557 w 89837"/>
                <a:gd name="connsiteY28" fmla="*/ 11678 h 67937"/>
                <a:gd name="connsiteX29" fmla="*/ 19205 w 89837"/>
                <a:gd name="connsiteY29" fmla="*/ 24181 h 67937"/>
                <a:gd name="connsiteX30" fmla="*/ 15970 w 89837"/>
                <a:gd name="connsiteY30" fmla="*/ 37738 h 67937"/>
                <a:gd name="connsiteX31" fmla="*/ 11265 w 89837"/>
                <a:gd name="connsiteY31" fmla="*/ 57019 h 6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837" h="67937">
                  <a:moveTo>
                    <a:pt x="11265" y="57019"/>
                  </a:moveTo>
                  <a:cubicBezTo>
                    <a:pt x="10677" y="58978"/>
                    <a:pt x="9795" y="62744"/>
                    <a:pt x="9795" y="63195"/>
                  </a:cubicBezTo>
                  <a:cubicBezTo>
                    <a:pt x="9795" y="66509"/>
                    <a:pt x="12441" y="68016"/>
                    <a:pt x="14794" y="68016"/>
                  </a:cubicBezTo>
                  <a:cubicBezTo>
                    <a:pt x="17440" y="68016"/>
                    <a:pt x="19793" y="66058"/>
                    <a:pt x="20528" y="64702"/>
                  </a:cubicBezTo>
                  <a:cubicBezTo>
                    <a:pt x="21263" y="63346"/>
                    <a:pt x="22440" y="58526"/>
                    <a:pt x="23175" y="55362"/>
                  </a:cubicBezTo>
                  <a:cubicBezTo>
                    <a:pt x="23910" y="52500"/>
                    <a:pt x="25527" y="45571"/>
                    <a:pt x="26409" y="41805"/>
                  </a:cubicBezTo>
                  <a:cubicBezTo>
                    <a:pt x="27292" y="38491"/>
                    <a:pt x="28174" y="35177"/>
                    <a:pt x="28909" y="31712"/>
                  </a:cubicBezTo>
                  <a:cubicBezTo>
                    <a:pt x="30526" y="25536"/>
                    <a:pt x="30820" y="24331"/>
                    <a:pt x="35085" y="18155"/>
                  </a:cubicBezTo>
                  <a:cubicBezTo>
                    <a:pt x="39201" y="12130"/>
                    <a:pt x="46112" y="4297"/>
                    <a:pt x="57140" y="4297"/>
                  </a:cubicBezTo>
                  <a:cubicBezTo>
                    <a:pt x="65668" y="4297"/>
                    <a:pt x="65815" y="11979"/>
                    <a:pt x="65815" y="14841"/>
                  </a:cubicBezTo>
                  <a:cubicBezTo>
                    <a:pt x="65815" y="23879"/>
                    <a:pt x="59492" y="40600"/>
                    <a:pt x="57140" y="46927"/>
                  </a:cubicBezTo>
                  <a:cubicBezTo>
                    <a:pt x="55522" y="51145"/>
                    <a:pt x="54934" y="52500"/>
                    <a:pt x="54934" y="55061"/>
                  </a:cubicBezTo>
                  <a:cubicBezTo>
                    <a:pt x="54934" y="63045"/>
                    <a:pt x="61404" y="68016"/>
                    <a:pt x="68902" y="68016"/>
                  </a:cubicBezTo>
                  <a:cubicBezTo>
                    <a:pt x="83606" y="68016"/>
                    <a:pt x="90075" y="47228"/>
                    <a:pt x="90075" y="44968"/>
                  </a:cubicBezTo>
                  <a:cubicBezTo>
                    <a:pt x="90075" y="43010"/>
                    <a:pt x="88164" y="43010"/>
                    <a:pt x="87723" y="43010"/>
                  </a:cubicBezTo>
                  <a:cubicBezTo>
                    <a:pt x="85664" y="43010"/>
                    <a:pt x="85517" y="43914"/>
                    <a:pt x="84929" y="45571"/>
                  </a:cubicBezTo>
                  <a:cubicBezTo>
                    <a:pt x="81547" y="57622"/>
                    <a:pt x="75225" y="63798"/>
                    <a:pt x="69343" y="63798"/>
                  </a:cubicBezTo>
                  <a:cubicBezTo>
                    <a:pt x="66256" y="63798"/>
                    <a:pt x="65668" y="61689"/>
                    <a:pt x="65668" y="58526"/>
                  </a:cubicBezTo>
                  <a:cubicBezTo>
                    <a:pt x="65668" y="55061"/>
                    <a:pt x="66403" y="53103"/>
                    <a:pt x="69049" y="46324"/>
                  </a:cubicBezTo>
                  <a:cubicBezTo>
                    <a:pt x="70814" y="41654"/>
                    <a:pt x="76842" y="25687"/>
                    <a:pt x="76842" y="17251"/>
                  </a:cubicBezTo>
                  <a:cubicBezTo>
                    <a:pt x="76842" y="2640"/>
                    <a:pt x="65521" y="79"/>
                    <a:pt x="57728" y="79"/>
                  </a:cubicBezTo>
                  <a:cubicBezTo>
                    <a:pt x="45524" y="79"/>
                    <a:pt x="37290" y="7761"/>
                    <a:pt x="32879" y="13787"/>
                  </a:cubicBezTo>
                  <a:cubicBezTo>
                    <a:pt x="31850" y="3393"/>
                    <a:pt x="23175" y="79"/>
                    <a:pt x="17146" y="79"/>
                  </a:cubicBezTo>
                  <a:cubicBezTo>
                    <a:pt x="10824" y="79"/>
                    <a:pt x="7442" y="4748"/>
                    <a:pt x="5531" y="8213"/>
                  </a:cubicBezTo>
                  <a:cubicBezTo>
                    <a:pt x="2296" y="13787"/>
                    <a:pt x="237" y="22373"/>
                    <a:pt x="237" y="23126"/>
                  </a:cubicBezTo>
                  <a:cubicBezTo>
                    <a:pt x="237" y="25084"/>
                    <a:pt x="2296" y="25084"/>
                    <a:pt x="2737" y="25084"/>
                  </a:cubicBezTo>
                  <a:cubicBezTo>
                    <a:pt x="4795" y="25084"/>
                    <a:pt x="4942" y="24632"/>
                    <a:pt x="5972" y="20565"/>
                  </a:cubicBezTo>
                  <a:cubicBezTo>
                    <a:pt x="8177" y="11678"/>
                    <a:pt x="10971" y="4297"/>
                    <a:pt x="16705" y="4297"/>
                  </a:cubicBezTo>
                  <a:cubicBezTo>
                    <a:pt x="20528" y="4297"/>
                    <a:pt x="21557" y="7611"/>
                    <a:pt x="21557" y="11678"/>
                  </a:cubicBezTo>
                  <a:cubicBezTo>
                    <a:pt x="21557" y="14540"/>
                    <a:pt x="20234" y="20113"/>
                    <a:pt x="19205" y="24181"/>
                  </a:cubicBezTo>
                  <a:cubicBezTo>
                    <a:pt x="18176" y="28248"/>
                    <a:pt x="16705" y="34424"/>
                    <a:pt x="15970" y="37738"/>
                  </a:cubicBezTo>
                  <a:lnTo>
                    <a:pt x="11265" y="57019"/>
                  </a:lnTo>
                  <a:close/>
                </a:path>
              </a:pathLst>
            </a:custGeom>
            <a:solidFill>
              <a:srgbClr val="FFFFFF"/>
            </a:solidFill>
            <a:ln w="21077" cap="flat">
              <a:noFill/>
              <a:prstDash val="solid"/>
              <a:miter/>
            </a:ln>
          </p:spPr>
          <p:txBody>
            <a:bodyPr rtlCol="0" anchor="ctr"/>
            <a:lstStyle/>
            <a:p>
              <a:endParaRPr lang="en-US"/>
            </a:p>
          </p:txBody>
        </p:sp>
        <p:sp>
          <p:nvSpPr>
            <p:cNvPr id="55" name="Forma libre: forma 54">
              <a:extLst>
                <a:ext uri="{FF2B5EF4-FFF2-40B4-BE49-F238E27FC236}">
                  <a16:creationId xmlns:a16="http://schemas.microsoft.com/office/drawing/2014/main" id="{7CE25470-37FD-ACFC-7A85-212B79B0B36F}"/>
                </a:ext>
              </a:extLst>
            </p:cNvPr>
            <p:cNvSpPr/>
            <p:nvPr>
              <p:custDataLst>
                <p:tags r:id="rId19"/>
              </p:custDataLst>
            </p:nvPr>
          </p:nvSpPr>
          <p:spPr>
            <a:xfrm>
              <a:off x="5398067" y="6628217"/>
              <a:ext cx="24575" cy="64343"/>
            </a:xfrm>
            <a:custGeom>
              <a:avLst/>
              <a:gdLst>
                <a:gd name="connsiteX0" fmla="*/ 24819 w 24575"/>
                <a:gd name="connsiteY0" fmla="*/ 22673 h 64343"/>
                <a:gd name="connsiteX1" fmla="*/ 11375 w 24575"/>
                <a:gd name="connsiteY1" fmla="*/ 77 h 64343"/>
                <a:gd name="connsiteX2" fmla="*/ 243 w 24575"/>
                <a:gd name="connsiteY2" fmla="*/ 11483 h 64343"/>
                <a:gd name="connsiteX3" fmla="*/ 11375 w 24575"/>
                <a:gd name="connsiteY3" fmla="*/ 22888 h 64343"/>
                <a:gd name="connsiteX4" fmla="*/ 18727 w 24575"/>
                <a:gd name="connsiteY4" fmla="*/ 20090 h 64343"/>
                <a:gd name="connsiteX5" fmla="*/ 19777 w 24575"/>
                <a:gd name="connsiteY5" fmla="*/ 19445 h 64343"/>
                <a:gd name="connsiteX6" fmla="*/ 20197 w 24575"/>
                <a:gd name="connsiteY6" fmla="*/ 22673 h 64343"/>
                <a:gd name="connsiteX7" fmla="*/ 5914 w 24575"/>
                <a:gd name="connsiteY7" fmla="*/ 58610 h 64343"/>
                <a:gd name="connsiteX8" fmla="*/ 3604 w 24575"/>
                <a:gd name="connsiteY8" fmla="*/ 62053 h 64343"/>
                <a:gd name="connsiteX9" fmla="*/ 5704 w 24575"/>
                <a:gd name="connsiteY9" fmla="*/ 64421 h 64343"/>
                <a:gd name="connsiteX10" fmla="*/ 24819 w 24575"/>
                <a:gd name="connsiteY10" fmla="*/ 22673 h 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75" h="64343">
                  <a:moveTo>
                    <a:pt x="24819" y="22673"/>
                  </a:moveTo>
                  <a:cubicBezTo>
                    <a:pt x="24819" y="8470"/>
                    <a:pt x="19567" y="77"/>
                    <a:pt x="11375" y="77"/>
                  </a:cubicBezTo>
                  <a:cubicBezTo>
                    <a:pt x="4444" y="77"/>
                    <a:pt x="243" y="5457"/>
                    <a:pt x="243" y="11483"/>
                  </a:cubicBezTo>
                  <a:cubicBezTo>
                    <a:pt x="243" y="17293"/>
                    <a:pt x="4444" y="22888"/>
                    <a:pt x="11375" y="22888"/>
                  </a:cubicBezTo>
                  <a:cubicBezTo>
                    <a:pt x="13896" y="22888"/>
                    <a:pt x="16627" y="22027"/>
                    <a:pt x="18727" y="20090"/>
                  </a:cubicBezTo>
                  <a:cubicBezTo>
                    <a:pt x="19357" y="19660"/>
                    <a:pt x="19567" y="19445"/>
                    <a:pt x="19777" y="19445"/>
                  </a:cubicBezTo>
                  <a:cubicBezTo>
                    <a:pt x="19987" y="19445"/>
                    <a:pt x="20197" y="19660"/>
                    <a:pt x="20197" y="22673"/>
                  </a:cubicBezTo>
                  <a:cubicBezTo>
                    <a:pt x="20197" y="38597"/>
                    <a:pt x="12846" y="51509"/>
                    <a:pt x="5914" y="58610"/>
                  </a:cubicBezTo>
                  <a:cubicBezTo>
                    <a:pt x="3604" y="60977"/>
                    <a:pt x="3604" y="61408"/>
                    <a:pt x="3604" y="62053"/>
                  </a:cubicBezTo>
                  <a:cubicBezTo>
                    <a:pt x="3604" y="63560"/>
                    <a:pt x="4654" y="64421"/>
                    <a:pt x="5704" y="64421"/>
                  </a:cubicBezTo>
                  <a:cubicBezTo>
                    <a:pt x="8015" y="64421"/>
                    <a:pt x="24819" y="47851"/>
                    <a:pt x="24819" y="22673"/>
                  </a:cubicBezTo>
                  <a:close/>
                </a:path>
              </a:pathLst>
            </a:custGeom>
            <a:solidFill>
              <a:srgbClr val="FFFFFF"/>
            </a:solidFill>
            <a:ln w="21077" cap="flat">
              <a:noFill/>
              <a:prstDash val="solid"/>
              <a:miter/>
            </a:ln>
          </p:spPr>
          <p:txBody>
            <a:bodyPr rtlCol="0" anchor="ctr"/>
            <a:lstStyle/>
            <a:p>
              <a:endParaRPr lang="en-US"/>
            </a:p>
          </p:txBody>
        </p:sp>
        <p:sp>
          <p:nvSpPr>
            <p:cNvPr id="56" name="Forma libre: forma 55">
              <a:extLst>
                <a:ext uri="{FF2B5EF4-FFF2-40B4-BE49-F238E27FC236}">
                  <a16:creationId xmlns:a16="http://schemas.microsoft.com/office/drawing/2014/main" id="{152F0C9A-952C-59D5-3892-0A19E1830EC5}"/>
                </a:ext>
              </a:extLst>
            </p:cNvPr>
            <p:cNvSpPr/>
            <p:nvPr>
              <p:custDataLst>
                <p:tags r:id="rId20"/>
              </p:custDataLst>
            </p:nvPr>
          </p:nvSpPr>
          <p:spPr>
            <a:xfrm>
              <a:off x="5494152" y="6489632"/>
              <a:ext cx="48731" cy="215195"/>
            </a:xfrm>
            <a:custGeom>
              <a:avLst/>
              <a:gdLst>
                <a:gd name="connsiteX0" fmla="*/ 48979 w 48731"/>
                <a:gd name="connsiteY0" fmla="*/ 213120 h 215195"/>
                <a:gd name="connsiteX1" fmla="*/ 45408 w 48731"/>
                <a:gd name="connsiteY1" fmla="*/ 208386 h 215195"/>
                <a:gd name="connsiteX2" fmla="*/ 12430 w 48731"/>
                <a:gd name="connsiteY2" fmla="*/ 107675 h 215195"/>
                <a:gd name="connsiteX3" fmla="*/ 46248 w 48731"/>
                <a:gd name="connsiteY3" fmla="*/ 5888 h 215195"/>
                <a:gd name="connsiteX4" fmla="*/ 48979 w 48731"/>
                <a:gd name="connsiteY4" fmla="*/ 2229 h 215195"/>
                <a:gd name="connsiteX5" fmla="*/ 46878 w 48731"/>
                <a:gd name="connsiteY5" fmla="*/ 77 h 215195"/>
                <a:gd name="connsiteX6" fmla="*/ 13480 w 48731"/>
                <a:gd name="connsiteY6" fmla="*/ 42040 h 215195"/>
                <a:gd name="connsiteX7" fmla="*/ 247 w 48731"/>
                <a:gd name="connsiteY7" fmla="*/ 107675 h 215195"/>
                <a:gd name="connsiteX8" fmla="*/ 14110 w 48731"/>
                <a:gd name="connsiteY8" fmla="*/ 174816 h 215195"/>
                <a:gd name="connsiteX9" fmla="*/ 46878 w 48731"/>
                <a:gd name="connsiteY9" fmla="*/ 215272 h 215195"/>
                <a:gd name="connsiteX10" fmla="*/ 48979 w 48731"/>
                <a:gd name="connsiteY10" fmla="*/ 213120 h 2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31" h="215195">
                  <a:moveTo>
                    <a:pt x="48979" y="213120"/>
                  </a:moveTo>
                  <a:cubicBezTo>
                    <a:pt x="48979" y="212475"/>
                    <a:pt x="48979" y="212044"/>
                    <a:pt x="45408" y="208386"/>
                  </a:cubicBezTo>
                  <a:cubicBezTo>
                    <a:pt x="19152" y="181271"/>
                    <a:pt x="12430" y="140600"/>
                    <a:pt x="12430" y="107675"/>
                  </a:cubicBezTo>
                  <a:cubicBezTo>
                    <a:pt x="12430" y="70231"/>
                    <a:pt x="20412" y="32787"/>
                    <a:pt x="46248" y="5888"/>
                  </a:cubicBezTo>
                  <a:cubicBezTo>
                    <a:pt x="48979" y="3305"/>
                    <a:pt x="48979" y="2875"/>
                    <a:pt x="48979" y="2229"/>
                  </a:cubicBezTo>
                  <a:cubicBezTo>
                    <a:pt x="48979" y="723"/>
                    <a:pt x="48138" y="77"/>
                    <a:pt x="46878" y="77"/>
                  </a:cubicBezTo>
                  <a:cubicBezTo>
                    <a:pt x="44778" y="77"/>
                    <a:pt x="25873" y="14711"/>
                    <a:pt x="13480" y="42040"/>
                  </a:cubicBezTo>
                  <a:cubicBezTo>
                    <a:pt x="2768" y="65712"/>
                    <a:pt x="247" y="89598"/>
                    <a:pt x="247" y="107675"/>
                  </a:cubicBezTo>
                  <a:cubicBezTo>
                    <a:pt x="247" y="124460"/>
                    <a:pt x="2558" y="150499"/>
                    <a:pt x="14110" y="174816"/>
                  </a:cubicBezTo>
                  <a:cubicBezTo>
                    <a:pt x="26713" y="201285"/>
                    <a:pt x="44778" y="215272"/>
                    <a:pt x="46878" y="215272"/>
                  </a:cubicBezTo>
                  <a:cubicBezTo>
                    <a:pt x="48138" y="215272"/>
                    <a:pt x="48979" y="214627"/>
                    <a:pt x="48979" y="213120"/>
                  </a:cubicBezTo>
                  <a:close/>
                </a:path>
              </a:pathLst>
            </a:custGeom>
            <a:solidFill>
              <a:srgbClr val="FFFFFF"/>
            </a:solidFill>
            <a:ln w="21077" cap="flat">
              <a:noFill/>
              <a:prstDash val="solid"/>
              <a:miter/>
            </a:ln>
          </p:spPr>
          <p:txBody>
            <a:bodyPr rtlCol="0" anchor="ctr"/>
            <a:lstStyle/>
            <a:p>
              <a:endParaRPr lang="en-US"/>
            </a:p>
          </p:txBody>
        </p:sp>
        <p:sp>
          <p:nvSpPr>
            <p:cNvPr id="57" name="Forma libre: forma 56">
              <a:extLst>
                <a:ext uri="{FF2B5EF4-FFF2-40B4-BE49-F238E27FC236}">
                  <a16:creationId xmlns:a16="http://schemas.microsoft.com/office/drawing/2014/main" id="{0F035CD9-74BE-868F-CC97-B62F068B27BD}"/>
                </a:ext>
              </a:extLst>
            </p:cNvPr>
            <p:cNvSpPr/>
            <p:nvPr>
              <p:custDataLst>
                <p:tags r:id="rId21"/>
              </p:custDataLst>
            </p:nvPr>
          </p:nvSpPr>
          <p:spPr>
            <a:xfrm>
              <a:off x="5560085" y="6505341"/>
              <a:ext cx="142833" cy="145687"/>
            </a:xfrm>
            <a:custGeom>
              <a:avLst/>
              <a:gdLst>
                <a:gd name="connsiteX0" fmla="*/ 84901 w 142833"/>
                <a:gd name="connsiteY0" fmla="*/ 15141 h 145687"/>
                <a:gd name="connsiteX1" fmla="*/ 89732 w 142833"/>
                <a:gd name="connsiteY1" fmla="*/ 7179 h 145687"/>
                <a:gd name="connsiteX2" fmla="*/ 102965 w 142833"/>
                <a:gd name="connsiteY2" fmla="*/ 6748 h 145687"/>
                <a:gd name="connsiteX3" fmla="*/ 133632 w 142833"/>
                <a:gd name="connsiteY3" fmla="*/ 24394 h 145687"/>
                <a:gd name="connsiteX4" fmla="*/ 131952 w 142833"/>
                <a:gd name="connsiteY4" fmla="*/ 41610 h 145687"/>
                <a:gd name="connsiteX5" fmla="*/ 131322 w 142833"/>
                <a:gd name="connsiteY5" fmla="*/ 45699 h 145687"/>
                <a:gd name="connsiteX6" fmla="*/ 133842 w 142833"/>
                <a:gd name="connsiteY6" fmla="*/ 48496 h 145687"/>
                <a:gd name="connsiteX7" fmla="*/ 136993 w 142833"/>
                <a:gd name="connsiteY7" fmla="*/ 43547 h 145687"/>
                <a:gd name="connsiteX8" fmla="*/ 142664 w 142833"/>
                <a:gd name="connsiteY8" fmla="*/ 6103 h 145687"/>
                <a:gd name="connsiteX9" fmla="*/ 143084 w 142833"/>
                <a:gd name="connsiteY9" fmla="*/ 2444 h 145687"/>
                <a:gd name="connsiteX10" fmla="*/ 137413 w 142833"/>
                <a:gd name="connsiteY10" fmla="*/ 77 h 145687"/>
                <a:gd name="connsiteX11" fmla="*/ 20836 w 142833"/>
                <a:gd name="connsiteY11" fmla="*/ 77 h 145687"/>
                <a:gd name="connsiteX12" fmla="*/ 14114 w 142833"/>
                <a:gd name="connsiteY12" fmla="*/ 4381 h 145687"/>
                <a:gd name="connsiteX13" fmla="*/ 1511 w 142833"/>
                <a:gd name="connsiteY13" fmla="*/ 42255 h 145687"/>
                <a:gd name="connsiteX14" fmla="*/ 251 w 142833"/>
                <a:gd name="connsiteY14" fmla="*/ 46129 h 145687"/>
                <a:gd name="connsiteX15" fmla="*/ 2772 w 142833"/>
                <a:gd name="connsiteY15" fmla="*/ 48496 h 145687"/>
                <a:gd name="connsiteX16" fmla="*/ 6343 w 142833"/>
                <a:gd name="connsiteY16" fmla="*/ 43977 h 145687"/>
                <a:gd name="connsiteX17" fmla="*/ 54234 w 142833"/>
                <a:gd name="connsiteY17" fmla="*/ 6748 h 145687"/>
                <a:gd name="connsiteX18" fmla="*/ 62426 w 142833"/>
                <a:gd name="connsiteY18" fmla="*/ 6748 h 145687"/>
                <a:gd name="connsiteX19" fmla="*/ 68307 w 142833"/>
                <a:gd name="connsiteY19" fmla="*/ 9331 h 145687"/>
                <a:gd name="connsiteX20" fmla="*/ 67467 w 142833"/>
                <a:gd name="connsiteY20" fmla="*/ 13850 h 145687"/>
                <a:gd name="connsiteX21" fmla="*/ 39320 w 142833"/>
                <a:gd name="connsiteY21" fmla="*/ 128764 h 145687"/>
                <a:gd name="connsiteX22" fmla="*/ 14324 w 142833"/>
                <a:gd name="connsiteY22" fmla="*/ 139093 h 145687"/>
                <a:gd name="connsiteX23" fmla="*/ 5502 w 142833"/>
                <a:gd name="connsiteY23" fmla="*/ 143182 h 145687"/>
                <a:gd name="connsiteX24" fmla="*/ 9073 w 142833"/>
                <a:gd name="connsiteY24" fmla="*/ 145764 h 145687"/>
                <a:gd name="connsiteX25" fmla="*/ 26297 w 142833"/>
                <a:gd name="connsiteY25" fmla="*/ 145334 h 145687"/>
                <a:gd name="connsiteX26" fmla="*/ 44151 w 142833"/>
                <a:gd name="connsiteY26" fmla="*/ 145119 h 145687"/>
                <a:gd name="connsiteX27" fmla="*/ 61585 w 142833"/>
                <a:gd name="connsiteY27" fmla="*/ 145334 h 145687"/>
                <a:gd name="connsiteX28" fmla="*/ 79860 w 142833"/>
                <a:gd name="connsiteY28" fmla="*/ 145764 h 145687"/>
                <a:gd name="connsiteX29" fmla="*/ 84481 w 142833"/>
                <a:gd name="connsiteY29" fmla="*/ 141460 h 145687"/>
                <a:gd name="connsiteX30" fmla="*/ 77339 w 142833"/>
                <a:gd name="connsiteY30" fmla="*/ 139093 h 145687"/>
                <a:gd name="connsiteX31" fmla="*/ 63896 w 142833"/>
                <a:gd name="connsiteY31" fmla="*/ 138663 h 145687"/>
                <a:gd name="connsiteX32" fmla="*/ 56124 w 142833"/>
                <a:gd name="connsiteY32" fmla="*/ 133929 h 145687"/>
                <a:gd name="connsiteX33" fmla="*/ 56964 w 142833"/>
                <a:gd name="connsiteY33" fmla="*/ 129409 h 145687"/>
                <a:gd name="connsiteX34" fmla="*/ 84901 w 142833"/>
                <a:gd name="connsiteY34" fmla="*/ 15141 h 14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2833" h="145687">
                  <a:moveTo>
                    <a:pt x="84901" y="15141"/>
                  </a:moveTo>
                  <a:cubicBezTo>
                    <a:pt x="86371" y="9115"/>
                    <a:pt x="87211" y="7824"/>
                    <a:pt x="89732" y="7179"/>
                  </a:cubicBezTo>
                  <a:cubicBezTo>
                    <a:pt x="91622" y="6748"/>
                    <a:pt x="98554" y="6748"/>
                    <a:pt x="102965" y="6748"/>
                  </a:cubicBezTo>
                  <a:cubicBezTo>
                    <a:pt x="124180" y="6748"/>
                    <a:pt x="133632" y="7609"/>
                    <a:pt x="133632" y="24394"/>
                  </a:cubicBezTo>
                  <a:cubicBezTo>
                    <a:pt x="133632" y="27622"/>
                    <a:pt x="132792" y="36015"/>
                    <a:pt x="131952" y="41610"/>
                  </a:cubicBezTo>
                  <a:cubicBezTo>
                    <a:pt x="131742" y="42471"/>
                    <a:pt x="131322" y="45053"/>
                    <a:pt x="131322" y="45699"/>
                  </a:cubicBezTo>
                  <a:cubicBezTo>
                    <a:pt x="131322" y="46990"/>
                    <a:pt x="131952" y="48496"/>
                    <a:pt x="133842" y="48496"/>
                  </a:cubicBezTo>
                  <a:cubicBezTo>
                    <a:pt x="136153" y="48496"/>
                    <a:pt x="136573" y="46775"/>
                    <a:pt x="136993" y="43547"/>
                  </a:cubicBezTo>
                  <a:lnTo>
                    <a:pt x="142664" y="6103"/>
                  </a:lnTo>
                  <a:cubicBezTo>
                    <a:pt x="142874" y="5242"/>
                    <a:pt x="143084" y="3090"/>
                    <a:pt x="143084" y="2444"/>
                  </a:cubicBezTo>
                  <a:cubicBezTo>
                    <a:pt x="143084" y="77"/>
                    <a:pt x="140984" y="77"/>
                    <a:pt x="137413" y="77"/>
                  </a:cubicBezTo>
                  <a:lnTo>
                    <a:pt x="20836" y="77"/>
                  </a:lnTo>
                  <a:cubicBezTo>
                    <a:pt x="15795" y="77"/>
                    <a:pt x="15585" y="292"/>
                    <a:pt x="14114" y="4381"/>
                  </a:cubicBezTo>
                  <a:lnTo>
                    <a:pt x="1511" y="42255"/>
                  </a:lnTo>
                  <a:cubicBezTo>
                    <a:pt x="1301" y="42686"/>
                    <a:pt x="251" y="45699"/>
                    <a:pt x="251" y="46129"/>
                  </a:cubicBezTo>
                  <a:cubicBezTo>
                    <a:pt x="251" y="47420"/>
                    <a:pt x="1301" y="48496"/>
                    <a:pt x="2772" y="48496"/>
                  </a:cubicBezTo>
                  <a:cubicBezTo>
                    <a:pt x="4872" y="48496"/>
                    <a:pt x="5082" y="47420"/>
                    <a:pt x="6343" y="43977"/>
                  </a:cubicBezTo>
                  <a:cubicBezTo>
                    <a:pt x="17685" y="10622"/>
                    <a:pt x="23146" y="6748"/>
                    <a:pt x="54234" y="6748"/>
                  </a:cubicBezTo>
                  <a:lnTo>
                    <a:pt x="62426" y="6748"/>
                  </a:lnTo>
                  <a:cubicBezTo>
                    <a:pt x="68307" y="6748"/>
                    <a:pt x="68307" y="7609"/>
                    <a:pt x="68307" y="9331"/>
                  </a:cubicBezTo>
                  <a:cubicBezTo>
                    <a:pt x="68307" y="10622"/>
                    <a:pt x="67677" y="13204"/>
                    <a:pt x="67467" y="13850"/>
                  </a:cubicBezTo>
                  <a:lnTo>
                    <a:pt x="39320" y="128764"/>
                  </a:lnTo>
                  <a:cubicBezTo>
                    <a:pt x="37430" y="136726"/>
                    <a:pt x="36800" y="139093"/>
                    <a:pt x="14324" y="139093"/>
                  </a:cubicBezTo>
                  <a:cubicBezTo>
                    <a:pt x="6763" y="139093"/>
                    <a:pt x="5502" y="139093"/>
                    <a:pt x="5502" y="143182"/>
                  </a:cubicBezTo>
                  <a:cubicBezTo>
                    <a:pt x="5502" y="145764"/>
                    <a:pt x="7813" y="145764"/>
                    <a:pt x="9073" y="145764"/>
                  </a:cubicBezTo>
                  <a:cubicBezTo>
                    <a:pt x="14745" y="145764"/>
                    <a:pt x="20626" y="145334"/>
                    <a:pt x="26297" y="145334"/>
                  </a:cubicBezTo>
                  <a:cubicBezTo>
                    <a:pt x="32179" y="145334"/>
                    <a:pt x="38270" y="145119"/>
                    <a:pt x="44151" y="145119"/>
                  </a:cubicBezTo>
                  <a:cubicBezTo>
                    <a:pt x="50033" y="145119"/>
                    <a:pt x="55914" y="145334"/>
                    <a:pt x="61585" y="145334"/>
                  </a:cubicBezTo>
                  <a:cubicBezTo>
                    <a:pt x="67677" y="145334"/>
                    <a:pt x="73978" y="145764"/>
                    <a:pt x="79860" y="145764"/>
                  </a:cubicBezTo>
                  <a:cubicBezTo>
                    <a:pt x="81960" y="145764"/>
                    <a:pt x="84481" y="145764"/>
                    <a:pt x="84481" y="141460"/>
                  </a:cubicBezTo>
                  <a:cubicBezTo>
                    <a:pt x="84481" y="139093"/>
                    <a:pt x="82800" y="139093"/>
                    <a:pt x="77339" y="139093"/>
                  </a:cubicBezTo>
                  <a:cubicBezTo>
                    <a:pt x="72088" y="139093"/>
                    <a:pt x="69357" y="139093"/>
                    <a:pt x="63896" y="138663"/>
                  </a:cubicBezTo>
                  <a:cubicBezTo>
                    <a:pt x="57805" y="138017"/>
                    <a:pt x="56124" y="137372"/>
                    <a:pt x="56124" y="133929"/>
                  </a:cubicBezTo>
                  <a:cubicBezTo>
                    <a:pt x="56124" y="133713"/>
                    <a:pt x="56124" y="132637"/>
                    <a:pt x="56964" y="129409"/>
                  </a:cubicBezTo>
                  <a:lnTo>
                    <a:pt x="84901" y="15141"/>
                  </a:lnTo>
                  <a:close/>
                </a:path>
              </a:pathLst>
            </a:custGeom>
            <a:solidFill>
              <a:srgbClr val="FFFFFF"/>
            </a:solidFill>
            <a:ln w="21077" cap="flat">
              <a:noFill/>
              <a:prstDash val="solid"/>
              <a:miter/>
            </a:ln>
          </p:spPr>
          <p:txBody>
            <a:bodyPr rtlCol="0" anchor="ctr"/>
            <a:lstStyle/>
            <a:p>
              <a:endParaRPr lang="en-US"/>
            </a:p>
          </p:txBody>
        </p:sp>
        <p:sp>
          <p:nvSpPr>
            <p:cNvPr id="58" name="Forma libre: forma 57">
              <a:extLst>
                <a:ext uri="{FF2B5EF4-FFF2-40B4-BE49-F238E27FC236}">
                  <a16:creationId xmlns:a16="http://schemas.microsoft.com/office/drawing/2014/main" id="{4A10689D-B8F4-1420-39AA-FC38FAB89DA6}"/>
                </a:ext>
              </a:extLst>
            </p:cNvPr>
            <p:cNvSpPr/>
            <p:nvPr>
              <p:custDataLst>
                <p:tags r:id="rId22"/>
              </p:custDataLst>
            </p:nvPr>
          </p:nvSpPr>
          <p:spPr>
            <a:xfrm>
              <a:off x="5684702" y="6583435"/>
              <a:ext cx="44551" cy="101378"/>
            </a:xfrm>
            <a:custGeom>
              <a:avLst/>
              <a:gdLst>
                <a:gd name="connsiteX0" fmla="*/ 40985 w 44551"/>
                <a:gd name="connsiteY0" fmla="*/ 5803 h 101378"/>
                <a:gd name="connsiteX1" fmla="*/ 35104 w 44551"/>
                <a:gd name="connsiteY1" fmla="*/ 79 h 101378"/>
                <a:gd name="connsiteX2" fmla="*/ 26870 w 44551"/>
                <a:gd name="connsiteY2" fmla="*/ 8364 h 101378"/>
                <a:gd name="connsiteX3" fmla="*/ 32751 w 44551"/>
                <a:gd name="connsiteY3" fmla="*/ 14088 h 101378"/>
                <a:gd name="connsiteX4" fmla="*/ 40985 w 44551"/>
                <a:gd name="connsiteY4" fmla="*/ 5803 h 101378"/>
                <a:gd name="connsiteX5" fmla="*/ 10990 w 44551"/>
                <a:gd name="connsiteY5" fmla="*/ 82326 h 101378"/>
                <a:gd name="connsiteX6" fmla="*/ 9667 w 44551"/>
                <a:gd name="connsiteY6" fmla="*/ 88653 h 101378"/>
                <a:gd name="connsiteX7" fmla="*/ 23635 w 44551"/>
                <a:gd name="connsiteY7" fmla="*/ 101457 h 101378"/>
                <a:gd name="connsiteX8" fmla="*/ 44808 w 44551"/>
                <a:gd name="connsiteY8" fmla="*/ 78410 h 101378"/>
                <a:gd name="connsiteX9" fmla="*/ 42456 w 44551"/>
                <a:gd name="connsiteY9" fmla="*/ 76451 h 101378"/>
                <a:gd name="connsiteX10" fmla="*/ 39662 w 44551"/>
                <a:gd name="connsiteY10" fmla="*/ 79012 h 101378"/>
                <a:gd name="connsiteX11" fmla="*/ 24076 w 44551"/>
                <a:gd name="connsiteY11" fmla="*/ 97239 h 101378"/>
                <a:gd name="connsiteX12" fmla="*/ 20401 w 44551"/>
                <a:gd name="connsiteY12" fmla="*/ 91967 h 101378"/>
                <a:gd name="connsiteX13" fmla="*/ 22753 w 44551"/>
                <a:gd name="connsiteY13" fmla="*/ 82326 h 101378"/>
                <a:gd name="connsiteX14" fmla="*/ 27458 w 44551"/>
                <a:gd name="connsiteY14" fmla="*/ 70275 h 101378"/>
                <a:gd name="connsiteX15" fmla="*/ 34663 w 44551"/>
                <a:gd name="connsiteY15" fmla="*/ 51145 h 101378"/>
                <a:gd name="connsiteX16" fmla="*/ 35545 w 44551"/>
                <a:gd name="connsiteY16" fmla="*/ 46324 h 101378"/>
                <a:gd name="connsiteX17" fmla="*/ 21577 w 44551"/>
                <a:gd name="connsiteY17" fmla="*/ 33520 h 101378"/>
                <a:gd name="connsiteX18" fmla="*/ 257 w 44551"/>
                <a:gd name="connsiteY18" fmla="*/ 56567 h 101378"/>
                <a:gd name="connsiteX19" fmla="*/ 2757 w 44551"/>
                <a:gd name="connsiteY19" fmla="*/ 58526 h 101378"/>
                <a:gd name="connsiteX20" fmla="*/ 5403 w 44551"/>
                <a:gd name="connsiteY20" fmla="*/ 56116 h 101378"/>
                <a:gd name="connsiteX21" fmla="*/ 21136 w 44551"/>
                <a:gd name="connsiteY21" fmla="*/ 37738 h 101378"/>
                <a:gd name="connsiteX22" fmla="*/ 24812 w 44551"/>
                <a:gd name="connsiteY22" fmla="*/ 43010 h 101378"/>
                <a:gd name="connsiteX23" fmla="*/ 20254 w 44551"/>
                <a:gd name="connsiteY23" fmla="*/ 58074 h 101378"/>
                <a:gd name="connsiteX24" fmla="*/ 10990 w 44551"/>
                <a:gd name="connsiteY24" fmla="*/ 82326 h 10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51" h="101378">
                  <a:moveTo>
                    <a:pt x="40985" y="5803"/>
                  </a:moveTo>
                  <a:cubicBezTo>
                    <a:pt x="40985" y="3393"/>
                    <a:pt x="39221" y="79"/>
                    <a:pt x="35104" y="79"/>
                  </a:cubicBezTo>
                  <a:cubicBezTo>
                    <a:pt x="31134" y="79"/>
                    <a:pt x="26870" y="3995"/>
                    <a:pt x="26870" y="8364"/>
                  </a:cubicBezTo>
                  <a:cubicBezTo>
                    <a:pt x="26870" y="10925"/>
                    <a:pt x="28782" y="14088"/>
                    <a:pt x="32751" y="14088"/>
                  </a:cubicBezTo>
                  <a:cubicBezTo>
                    <a:pt x="37015" y="14088"/>
                    <a:pt x="40985" y="9870"/>
                    <a:pt x="40985" y="5803"/>
                  </a:cubicBezTo>
                  <a:close/>
                  <a:moveTo>
                    <a:pt x="10990" y="82326"/>
                  </a:moveTo>
                  <a:cubicBezTo>
                    <a:pt x="10402" y="84285"/>
                    <a:pt x="9667" y="86092"/>
                    <a:pt x="9667" y="88653"/>
                  </a:cubicBezTo>
                  <a:cubicBezTo>
                    <a:pt x="9667" y="95733"/>
                    <a:pt x="15548" y="101457"/>
                    <a:pt x="23635" y="101457"/>
                  </a:cubicBezTo>
                  <a:cubicBezTo>
                    <a:pt x="38339" y="101457"/>
                    <a:pt x="44808" y="80669"/>
                    <a:pt x="44808" y="78410"/>
                  </a:cubicBezTo>
                  <a:cubicBezTo>
                    <a:pt x="44808" y="76451"/>
                    <a:pt x="42897" y="76451"/>
                    <a:pt x="42456" y="76451"/>
                  </a:cubicBezTo>
                  <a:cubicBezTo>
                    <a:pt x="40397" y="76451"/>
                    <a:pt x="40250" y="77355"/>
                    <a:pt x="39662" y="79012"/>
                  </a:cubicBezTo>
                  <a:cubicBezTo>
                    <a:pt x="36280" y="91063"/>
                    <a:pt x="29811" y="97239"/>
                    <a:pt x="24076" y="97239"/>
                  </a:cubicBezTo>
                  <a:cubicBezTo>
                    <a:pt x="21136" y="97239"/>
                    <a:pt x="20401" y="95281"/>
                    <a:pt x="20401" y="91967"/>
                  </a:cubicBezTo>
                  <a:cubicBezTo>
                    <a:pt x="20401" y="88502"/>
                    <a:pt x="21430" y="85640"/>
                    <a:pt x="22753" y="82326"/>
                  </a:cubicBezTo>
                  <a:cubicBezTo>
                    <a:pt x="24224" y="78259"/>
                    <a:pt x="25841" y="74192"/>
                    <a:pt x="27458" y="70275"/>
                  </a:cubicBezTo>
                  <a:cubicBezTo>
                    <a:pt x="28782" y="66660"/>
                    <a:pt x="34075" y="52952"/>
                    <a:pt x="34663" y="51145"/>
                  </a:cubicBezTo>
                  <a:cubicBezTo>
                    <a:pt x="35104" y="49638"/>
                    <a:pt x="35545" y="47831"/>
                    <a:pt x="35545" y="46324"/>
                  </a:cubicBezTo>
                  <a:cubicBezTo>
                    <a:pt x="35545" y="39244"/>
                    <a:pt x="29664" y="33520"/>
                    <a:pt x="21577" y="33520"/>
                  </a:cubicBezTo>
                  <a:cubicBezTo>
                    <a:pt x="7021" y="33520"/>
                    <a:pt x="257" y="54007"/>
                    <a:pt x="257" y="56567"/>
                  </a:cubicBezTo>
                  <a:cubicBezTo>
                    <a:pt x="257" y="58526"/>
                    <a:pt x="2315" y="58526"/>
                    <a:pt x="2757" y="58526"/>
                  </a:cubicBezTo>
                  <a:cubicBezTo>
                    <a:pt x="4815" y="58526"/>
                    <a:pt x="4962" y="57773"/>
                    <a:pt x="5403" y="56116"/>
                  </a:cubicBezTo>
                  <a:cubicBezTo>
                    <a:pt x="9226" y="43161"/>
                    <a:pt x="15696" y="37738"/>
                    <a:pt x="21136" y="37738"/>
                  </a:cubicBezTo>
                  <a:cubicBezTo>
                    <a:pt x="23488" y="37738"/>
                    <a:pt x="24812" y="38943"/>
                    <a:pt x="24812" y="43010"/>
                  </a:cubicBezTo>
                  <a:cubicBezTo>
                    <a:pt x="24812" y="46475"/>
                    <a:pt x="23929" y="48734"/>
                    <a:pt x="20254" y="58074"/>
                  </a:cubicBezTo>
                  <a:lnTo>
                    <a:pt x="10990" y="82326"/>
                  </a:lnTo>
                  <a:close/>
                </a:path>
              </a:pathLst>
            </a:custGeom>
            <a:solidFill>
              <a:srgbClr val="FFFFFF"/>
            </a:solidFill>
            <a:ln w="21077" cap="flat">
              <a:noFill/>
              <a:prstDash val="solid"/>
              <a:miter/>
            </a:ln>
          </p:spPr>
          <p:txBody>
            <a:bodyPr rtlCol="0" anchor="ctr"/>
            <a:lstStyle/>
            <a:p>
              <a:endParaRPr lang="en-US"/>
            </a:p>
          </p:txBody>
        </p:sp>
        <p:sp>
          <p:nvSpPr>
            <p:cNvPr id="59" name="Forma libre: forma 58">
              <a:extLst>
                <a:ext uri="{FF2B5EF4-FFF2-40B4-BE49-F238E27FC236}">
                  <a16:creationId xmlns:a16="http://schemas.microsoft.com/office/drawing/2014/main" id="{F31FBB76-EBA1-4131-40C1-D3DD9DDAB76E}"/>
                </a:ext>
              </a:extLst>
            </p:cNvPr>
            <p:cNvSpPr/>
            <p:nvPr>
              <p:custDataLst>
                <p:tags r:id="rId23"/>
              </p:custDataLst>
            </p:nvPr>
          </p:nvSpPr>
          <p:spPr>
            <a:xfrm>
              <a:off x="5765787" y="6628217"/>
              <a:ext cx="24575" cy="64343"/>
            </a:xfrm>
            <a:custGeom>
              <a:avLst/>
              <a:gdLst>
                <a:gd name="connsiteX0" fmla="*/ 24836 w 24575"/>
                <a:gd name="connsiteY0" fmla="*/ 22673 h 64343"/>
                <a:gd name="connsiteX1" fmla="*/ 11393 w 24575"/>
                <a:gd name="connsiteY1" fmla="*/ 77 h 64343"/>
                <a:gd name="connsiteX2" fmla="*/ 260 w 24575"/>
                <a:gd name="connsiteY2" fmla="*/ 11483 h 64343"/>
                <a:gd name="connsiteX3" fmla="*/ 11393 w 24575"/>
                <a:gd name="connsiteY3" fmla="*/ 22888 h 64343"/>
                <a:gd name="connsiteX4" fmla="*/ 18745 w 24575"/>
                <a:gd name="connsiteY4" fmla="*/ 20090 h 64343"/>
                <a:gd name="connsiteX5" fmla="*/ 19795 w 24575"/>
                <a:gd name="connsiteY5" fmla="*/ 19445 h 64343"/>
                <a:gd name="connsiteX6" fmla="*/ 20215 w 24575"/>
                <a:gd name="connsiteY6" fmla="*/ 22673 h 64343"/>
                <a:gd name="connsiteX7" fmla="*/ 5932 w 24575"/>
                <a:gd name="connsiteY7" fmla="*/ 58610 h 64343"/>
                <a:gd name="connsiteX8" fmla="*/ 3621 w 24575"/>
                <a:gd name="connsiteY8" fmla="*/ 62053 h 64343"/>
                <a:gd name="connsiteX9" fmla="*/ 5722 w 24575"/>
                <a:gd name="connsiteY9" fmla="*/ 64421 h 64343"/>
                <a:gd name="connsiteX10" fmla="*/ 24836 w 24575"/>
                <a:gd name="connsiteY10" fmla="*/ 22673 h 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75" h="64343">
                  <a:moveTo>
                    <a:pt x="24836" y="22673"/>
                  </a:moveTo>
                  <a:cubicBezTo>
                    <a:pt x="24836" y="8470"/>
                    <a:pt x="19585" y="77"/>
                    <a:pt x="11393" y="77"/>
                  </a:cubicBezTo>
                  <a:cubicBezTo>
                    <a:pt x="4461" y="77"/>
                    <a:pt x="260" y="5457"/>
                    <a:pt x="260" y="11483"/>
                  </a:cubicBezTo>
                  <a:cubicBezTo>
                    <a:pt x="260" y="17293"/>
                    <a:pt x="4461" y="22888"/>
                    <a:pt x="11393" y="22888"/>
                  </a:cubicBezTo>
                  <a:cubicBezTo>
                    <a:pt x="13913" y="22888"/>
                    <a:pt x="16644" y="22027"/>
                    <a:pt x="18745" y="20090"/>
                  </a:cubicBezTo>
                  <a:cubicBezTo>
                    <a:pt x="19375" y="19660"/>
                    <a:pt x="19585" y="19445"/>
                    <a:pt x="19795" y="19445"/>
                  </a:cubicBezTo>
                  <a:cubicBezTo>
                    <a:pt x="20005" y="19445"/>
                    <a:pt x="20215" y="19660"/>
                    <a:pt x="20215" y="22673"/>
                  </a:cubicBezTo>
                  <a:cubicBezTo>
                    <a:pt x="20215" y="38597"/>
                    <a:pt x="12863" y="51509"/>
                    <a:pt x="5932" y="58610"/>
                  </a:cubicBezTo>
                  <a:cubicBezTo>
                    <a:pt x="3621" y="60977"/>
                    <a:pt x="3621" y="61408"/>
                    <a:pt x="3621" y="62053"/>
                  </a:cubicBezTo>
                  <a:cubicBezTo>
                    <a:pt x="3621" y="63560"/>
                    <a:pt x="4671" y="64421"/>
                    <a:pt x="5722" y="64421"/>
                  </a:cubicBezTo>
                  <a:cubicBezTo>
                    <a:pt x="8032" y="64421"/>
                    <a:pt x="24836" y="47851"/>
                    <a:pt x="24836" y="22673"/>
                  </a:cubicBezTo>
                  <a:close/>
                </a:path>
              </a:pathLst>
            </a:custGeom>
            <a:solidFill>
              <a:srgbClr val="FFFFFF"/>
            </a:solidFill>
            <a:ln w="21077" cap="flat">
              <a:noFill/>
              <a:prstDash val="solid"/>
              <a:miter/>
            </a:ln>
          </p:spPr>
          <p:txBody>
            <a:bodyPr rtlCol="0" anchor="ctr"/>
            <a:lstStyle/>
            <a:p>
              <a:endParaRPr lang="en-US"/>
            </a:p>
          </p:txBody>
        </p:sp>
        <p:sp>
          <p:nvSpPr>
            <p:cNvPr id="60" name="Forma libre: forma 59">
              <a:extLst>
                <a:ext uri="{FF2B5EF4-FFF2-40B4-BE49-F238E27FC236}">
                  <a16:creationId xmlns:a16="http://schemas.microsoft.com/office/drawing/2014/main" id="{3BA2B22D-B89A-3758-9C0F-DA72EAB54C3E}"/>
                </a:ext>
              </a:extLst>
            </p:cNvPr>
            <p:cNvSpPr/>
            <p:nvPr>
              <p:custDataLst>
                <p:tags r:id="rId24"/>
              </p:custDataLst>
            </p:nvPr>
          </p:nvSpPr>
          <p:spPr>
            <a:xfrm>
              <a:off x="5851999" y="6499315"/>
              <a:ext cx="124559" cy="156446"/>
            </a:xfrm>
            <a:custGeom>
              <a:avLst/>
              <a:gdLst>
                <a:gd name="connsiteX0" fmla="*/ 124824 w 124559"/>
                <a:gd name="connsiteY0" fmla="*/ 2229 h 156446"/>
                <a:gd name="connsiteX1" fmla="*/ 122513 w 124559"/>
                <a:gd name="connsiteY1" fmla="*/ 77 h 156446"/>
                <a:gd name="connsiteX2" fmla="*/ 118732 w 124559"/>
                <a:gd name="connsiteY2" fmla="*/ 3305 h 156446"/>
                <a:gd name="connsiteX3" fmla="*/ 108650 w 124559"/>
                <a:gd name="connsiteY3" fmla="*/ 15571 h 156446"/>
                <a:gd name="connsiteX4" fmla="*/ 78613 w 124559"/>
                <a:gd name="connsiteY4" fmla="*/ 77 h 156446"/>
                <a:gd name="connsiteX5" fmla="*/ 26731 w 124559"/>
                <a:gd name="connsiteY5" fmla="*/ 50863 h 156446"/>
                <a:gd name="connsiteX6" fmla="*/ 48576 w 124559"/>
                <a:gd name="connsiteY6" fmla="*/ 81421 h 156446"/>
                <a:gd name="connsiteX7" fmla="*/ 71051 w 124559"/>
                <a:gd name="connsiteY7" fmla="*/ 87446 h 156446"/>
                <a:gd name="connsiteX8" fmla="*/ 90376 w 124559"/>
                <a:gd name="connsiteY8" fmla="*/ 110257 h 156446"/>
                <a:gd name="connsiteX9" fmla="*/ 52567 w 124559"/>
                <a:gd name="connsiteY9" fmla="*/ 149853 h 156446"/>
                <a:gd name="connsiteX10" fmla="*/ 15808 w 124559"/>
                <a:gd name="connsiteY10" fmla="*/ 118435 h 156446"/>
                <a:gd name="connsiteX11" fmla="*/ 17069 w 124559"/>
                <a:gd name="connsiteY11" fmla="*/ 106814 h 156446"/>
                <a:gd name="connsiteX12" fmla="*/ 17489 w 124559"/>
                <a:gd name="connsiteY12" fmla="*/ 105308 h 156446"/>
                <a:gd name="connsiteX13" fmla="*/ 14968 w 124559"/>
                <a:gd name="connsiteY13" fmla="*/ 102940 h 156446"/>
                <a:gd name="connsiteX14" fmla="*/ 12868 w 124559"/>
                <a:gd name="connsiteY14" fmla="*/ 103801 h 156446"/>
                <a:gd name="connsiteX15" fmla="*/ 265 w 124559"/>
                <a:gd name="connsiteY15" fmla="*/ 154372 h 156446"/>
                <a:gd name="connsiteX16" fmla="*/ 2575 w 124559"/>
                <a:gd name="connsiteY16" fmla="*/ 156524 h 156446"/>
                <a:gd name="connsiteX17" fmla="*/ 6356 w 124559"/>
                <a:gd name="connsiteY17" fmla="*/ 153296 h 156446"/>
                <a:gd name="connsiteX18" fmla="*/ 16648 w 124559"/>
                <a:gd name="connsiteY18" fmla="*/ 141030 h 156446"/>
                <a:gd name="connsiteX19" fmla="*/ 52147 w 124559"/>
                <a:gd name="connsiteY19" fmla="*/ 156524 h 156446"/>
                <a:gd name="connsiteX20" fmla="*/ 105499 w 124559"/>
                <a:gd name="connsiteY20" fmla="*/ 101219 h 156446"/>
                <a:gd name="connsiteX21" fmla="*/ 95207 w 124559"/>
                <a:gd name="connsiteY21" fmla="*/ 76041 h 156446"/>
                <a:gd name="connsiteX22" fmla="*/ 68531 w 124559"/>
                <a:gd name="connsiteY22" fmla="*/ 65281 h 156446"/>
                <a:gd name="connsiteX23" fmla="*/ 54457 w 124559"/>
                <a:gd name="connsiteY23" fmla="*/ 61408 h 156446"/>
                <a:gd name="connsiteX24" fmla="*/ 41644 w 124559"/>
                <a:gd name="connsiteY24" fmla="*/ 41825 h 156446"/>
                <a:gd name="connsiteX25" fmla="*/ 78403 w 124559"/>
                <a:gd name="connsiteY25" fmla="*/ 6103 h 156446"/>
                <a:gd name="connsiteX26" fmla="*/ 108650 w 124559"/>
                <a:gd name="connsiteY26" fmla="*/ 39458 h 156446"/>
                <a:gd name="connsiteX27" fmla="*/ 107810 w 124559"/>
                <a:gd name="connsiteY27" fmla="*/ 51509 h 156446"/>
                <a:gd name="connsiteX28" fmla="*/ 110330 w 124559"/>
                <a:gd name="connsiteY28" fmla="*/ 53661 h 156446"/>
                <a:gd name="connsiteX29" fmla="*/ 113481 w 124559"/>
                <a:gd name="connsiteY29" fmla="*/ 49357 h 156446"/>
                <a:gd name="connsiteX30" fmla="*/ 124824 w 124559"/>
                <a:gd name="connsiteY30" fmla="*/ 2229 h 15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559" h="156446">
                  <a:moveTo>
                    <a:pt x="124824" y="2229"/>
                  </a:moveTo>
                  <a:cubicBezTo>
                    <a:pt x="124824" y="1584"/>
                    <a:pt x="124404" y="77"/>
                    <a:pt x="122513" y="77"/>
                  </a:cubicBezTo>
                  <a:cubicBezTo>
                    <a:pt x="121463" y="77"/>
                    <a:pt x="121253" y="292"/>
                    <a:pt x="118732" y="3305"/>
                  </a:cubicBezTo>
                  <a:lnTo>
                    <a:pt x="108650" y="15571"/>
                  </a:lnTo>
                  <a:cubicBezTo>
                    <a:pt x="103189" y="5457"/>
                    <a:pt x="92266" y="77"/>
                    <a:pt x="78613" y="77"/>
                  </a:cubicBezTo>
                  <a:cubicBezTo>
                    <a:pt x="51937" y="77"/>
                    <a:pt x="26731" y="24825"/>
                    <a:pt x="26731" y="50863"/>
                  </a:cubicBezTo>
                  <a:cubicBezTo>
                    <a:pt x="26731" y="68294"/>
                    <a:pt x="37863" y="78193"/>
                    <a:pt x="48576" y="81421"/>
                  </a:cubicBezTo>
                  <a:lnTo>
                    <a:pt x="71051" y="87446"/>
                  </a:lnTo>
                  <a:cubicBezTo>
                    <a:pt x="78823" y="89383"/>
                    <a:pt x="90376" y="92611"/>
                    <a:pt x="90376" y="110257"/>
                  </a:cubicBezTo>
                  <a:cubicBezTo>
                    <a:pt x="90376" y="129625"/>
                    <a:pt x="73152" y="149853"/>
                    <a:pt x="52567" y="149853"/>
                  </a:cubicBezTo>
                  <a:cubicBezTo>
                    <a:pt x="39124" y="149853"/>
                    <a:pt x="15808" y="145119"/>
                    <a:pt x="15808" y="118435"/>
                  </a:cubicBezTo>
                  <a:cubicBezTo>
                    <a:pt x="15808" y="113270"/>
                    <a:pt x="16859" y="108105"/>
                    <a:pt x="17069" y="106814"/>
                  </a:cubicBezTo>
                  <a:cubicBezTo>
                    <a:pt x="17279" y="105953"/>
                    <a:pt x="17489" y="105738"/>
                    <a:pt x="17489" y="105308"/>
                  </a:cubicBezTo>
                  <a:cubicBezTo>
                    <a:pt x="17489" y="103156"/>
                    <a:pt x="16018" y="102940"/>
                    <a:pt x="14968" y="102940"/>
                  </a:cubicBezTo>
                  <a:cubicBezTo>
                    <a:pt x="13918" y="102940"/>
                    <a:pt x="13498" y="103156"/>
                    <a:pt x="12868" y="103801"/>
                  </a:cubicBezTo>
                  <a:cubicBezTo>
                    <a:pt x="12027" y="104662"/>
                    <a:pt x="265" y="153727"/>
                    <a:pt x="265" y="154372"/>
                  </a:cubicBezTo>
                  <a:cubicBezTo>
                    <a:pt x="265" y="155663"/>
                    <a:pt x="1315" y="156524"/>
                    <a:pt x="2575" y="156524"/>
                  </a:cubicBezTo>
                  <a:cubicBezTo>
                    <a:pt x="3625" y="156524"/>
                    <a:pt x="3836" y="156309"/>
                    <a:pt x="6356" y="153296"/>
                  </a:cubicBezTo>
                  <a:lnTo>
                    <a:pt x="16648" y="141030"/>
                  </a:lnTo>
                  <a:cubicBezTo>
                    <a:pt x="25681" y="153511"/>
                    <a:pt x="39964" y="156524"/>
                    <a:pt x="52147" y="156524"/>
                  </a:cubicBezTo>
                  <a:cubicBezTo>
                    <a:pt x="80713" y="156524"/>
                    <a:pt x="105499" y="127903"/>
                    <a:pt x="105499" y="101219"/>
                  </a:cubicBezTo>
                  <a:cubicBezTo>
                    <a:pt x="105499" y="86370"/>
                    <a:pt x="98358" y="79054"/>
                    <a:pt x="95207" y="76041"/>
                  </a:cubicBezTo>
                  <a:cubicBezTo>
                    <a:pt x="90376" y="71092"/>
                    <a:pt x="87225" y="70231"/>
                    <a:pt x="68531" y="65281"/>
                  </a:cubicBezTo>
                  <a:cubicBezTo>
                    <a:pt x="63909" y="63990"/>
                    <a:pt x="56348" y="61838"/>
                    <a:pt x="54457" y="61408"/>
                  </a:cubicBezTo>
                  <a:cubicBezTo>
                    <a:pt x="48786" y="59471"/>
                    <a:pt x="41644" y="53230"/>
                    <a:pt x="41644" y="41825"/>
                  </a:cubicBezTo>
                  <a:cubicBezTo>
                    <a:pt x="41644" y="24394"/>
                    <a:pt x="58448" y="6103"/>
                    <a:pt x="78403" y="6103"/>
                  </a:cubicBezTo>
                  <a:cubicBezTo>
                    <a:pt x="95837" y="6103"/>
                    <a:pt x="108650" y="15356"/>
                    <a:pt x="108650" y="39458"/>
                  </a:cubicBezTo>
                  <a:cubicBezTo>
                    <a:pt x="108650" y="46344"/>
                    <a:pt x="107810" y="50218"/>
                    <a:pt x="107810" y="51509"/>
                  </a:cubicBezTo>
                  <a:cubicBezTo>
                    <a:pt x="107810" y="51724"/>
                    <a:pt x="107810" y="53661"/>
                    <a:pt x="110330" y="53661"/>
                  </a:cubicBezTo>
                  <a:cubicBezTo>
                    <a:pt x="112431" y="53661"/>
                    <a:pt x="112641" y="53015"/>
                    <a:pt x="113481" y="49357"/>
                  </a:cubicBezTo>
                  <a:lnTo>
                    <a:pt x="124824" y="2229"/>
                  </a:lnTo>
                  <a:close/>
                </a:path>
              </a:pathLst>
            </a:custGeom>
            <a:solidFill>
              <a:srgbClr val="FFFFFF"/>
            </a:solidFill>
            <a:ln w="21077" cap="flat">
              <a:noFill/>
              <a:prstDash val="solid"/>
              <a:miter/>
            </a:ln>
          </p:spPr>
          <p:txBody>
            <a:bodyPr rtlCol="0" anchor="ctr"/>
            <a:lstStyle/>
            <a:p>
              <a:endParaRPr lang="en-US"/>
            </a:p>
          </p:txBody>
        </p:sp>
        <p:sp>
          <p:nvSpPr>
            <p:cNvPr id="61" name="Forma libre: forma 60">
              <a:extLst>
                <a:ext uri="{FF2B5EF4-FFF2-40B4-BE49-F238E27FC236}">
                  <a16:creationId xmlns:a16="http://schemas.microsoft.com/office/drawing/2014/main" id="{1359805F-BC6D-FDCD-B5BB-E2E53927682C}"/>
                </a:ext>
              </a:extLst>
            </p:cNvPr>
            <p:cNvSpPr/>
            <p:nvPr>
              <p:custDataLst>
                <p:tags r:id="rId25"/>
              </p:custDataLst>
            </p:nvPr>
          </p:nvSpPr>
          <p:spPr>
            <a:xfrm>
              <a:off x="5976788" y="6583435"/>
              <a:ext cx="44551" cy="101378"/>
            </a:xfrm>
            <a:custGeom>
              <a:avLst/>
              <a:gdLst>
                <a:gd name="connsiteX0" fmla="*/ 40999 w 44551"/>
                <a:gd name="connsiteY0" fmla="*/ 5803 h 101378"/>
                <a:gd name="connsiteX1" fmla="*/ 35118 w 44551"/>
                <a:gd name="connsiteY1" fmla="*/ 79 h 101378"/>
                <a:gd name="connsiteX2" fmla="*/ 26884 w 44551"/>
                <a:gd name="connsiteY2" fmla="*/ 8364 h 101378"/>
                <a:gd name="connsiteX3" fmla="*/ 32765 w 44551"/>
                <a:gd name="connsiteY3" fmla="*/ 14088 h 101378"/>
                <a:gd name="connsiteX4" fmla="*/ 40999 w 44551"/>
                <a:gd name="connsiteY4" fmla="*/ 5803 h 101378"/>
                <a:gd name="connsiteX5" fmla="*/ 11004 w 44551"/>
                <a:gd name="connsiteY5" fmla="*/ 82326 h 101378"/>
                <a:gd name="connsiteX6" fmla="*/ 9681 w 44551"/>
                <a:gd name="connsiteY6" fmla="*/ 88653 h 101378"/>
                <a:gd name="connsiteX7" fmla="*/ 23649 w 44551"/>
                <a:gd name="connsiteY7" fmla="*/ 101457 h 101378"/>
                <a:gd name="connsiteX8" fmla="*/ 44822 w 44551"/>
                <a:gd name="connsiteY8" fmla="*/ 78410 h 101378"/>
                <a:gd name="connsiteX9" fmla="*/ 42470 w 44551"/>
                <a:gd name="connsiteY9" fmla="*/ 76451 h 101378"/>
                <a:gd name="connsiteX10" fmla="*/ 39676 w 44551"/>
                <a:gd name="connsiteY10" fmla="*/ 79012 h 101378"/>
                <a:gd name="connsiteX11" fmla="*/ 24090 w 44551"/>
                <a:gd name="connsiteY11" fmla="*/ 97239 h 101378"/>
                <a:gd name="connsiteX12" fmla="*/ 20414 w 44551"/>
                <a:gd name="connsiteY12" fmla="*/ 91967 h 101378"/>
                <a:gd name="connsiteX13" fmla="*/ 22767 w 44551"/>
                <a:gd name="connsiteY13" fmla="*/ 82326 h 101378"/>
                <a:gd name="connsiteX14" fmla="*/ 27472 w 44551"/>
                <a:gd name="connsiteY14" fmla="*/ 70275 h 101378"/>
                <a:gd name="connsiteX15" fmla="*/ 34677 w 44551"/>
                <a:gd name="connsiteY15" fmla="*/ 51145 h 101378"/>
                <a:gd name="connsiteX16" fmla="*/ 35559 w 44551"/>
                <a:gd name="connsiteY16" fmla="*/ 46324 h 101378"/>
                <a:gd name="connsiteX17" fmla="*/ 21591 w 44551"/>
                <a:gd name="connsiteY17" fmla="*/ 33520 h 101378"/>
                <a:gd name="connsiteX18" fmla="*/ 271 w 44551"/>
                <a:gd name="connsiteY18" fmla="*/ 56567 h 101378"/>
                <a:gd name="connsiteX19" fmla="*/ 2770 w 44551"/>
                <a:gd name="connsiteY19" fmla="*/ 58526 h 101378"/>
                <a:gd name="connsiteX20" fmla="*/ 5417 w 44551"/>
                <a:gd name="connsiteY20" fmla="*/ 56116 h 101378"/>
                <a:gd name="connsiteX21" fmla="*/ 21150 w 44551"/>
                <a:gd name="connsiteY21" fmla="*/ 37738 h 101378"/>
                <a:gd name="connsiteX22" fmla="*/ 24825 w 44551"/>
                <a:gd name="connsiteY22" fmla="*/ 43010 h 101378"/>
                <a:gd name="connsiteX23" fmla="*/ 20267 w 44551"/>
                <a:gd name="connsiteY23" fmla="*/ 58074 h 101378"/>
                <a:gd name="connsiteX24" fmla="*/ 11004 w 44551"/>
                <a:gd name="connsiteY24" fmla="*/ 82326 h 10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51" h="101378">
                  <a:moveTo>
                    <a:pt x="40999" y="5803"/>
                  </a:moveTo>
                  <a:cubicBezTo>
                    <a:pt x="40999" y="3393"/>
                    <a:pt x="39235" y="79"/>
                    <a:pt x="35118" y="79"/>
                  </a:cubicBezTo>
                  <a:cubicBezTo>
                    <a:pt x="31148" y="79"/>
                    <a:pt x="26884" y="3995"/>
                    <a:pt x="26884" y="8364"/>
                  </a:cubicBezTo>
                  <a:cubicBezTo>
                    <a:pt x="26884" y="10925"/>
                    <a:pt x="28795" y="14088"/>
                    <a:pt x="32765" y="14088"/>
                  </a:cubicBezTo>
                  <a:cubicBezTo>
                    <a:pt x="37029" y="14088"/>
                    <a:pt x="40999" y="9870"/>
                    <a:pt x="40999" y="5803"/>
                  </a:cubicBezTo>
                  <a:close/>
                  <a:moveTo>
                    <a:pt x="11004" y="82326"/>
                  </a:moveTo>
                  <a:cubicBezTo>
                    <a:pt x="10416" y="84285"/>
                    <a:pt x="9681" y="86092"/>
                    <a:pt x="9681" y="88653"/>
                  </a:cubicBezTo>
                  <a:cubicBezTo>
                    <a:pt x="9681" y="95733"/>
                    <a:pt x="15562" y="101457"/>
                    <a:pt x="23649" y="101457"/>
                  </a:cubicBezTo>
                  <a:cubicBezTo>
                    <a:pt x="38353" y="101457"/>
                    <a:pt x="44822" y="80669"/>
                    <a:pt x="44822" y="78410"/>
                  </a:cubicBezTo>
                  <a:cubicBezTo>
                    <a:pt x="44822" y="76451"/>
                    <a:pt x="42911" y="76451"/>
                    <a:pt x="42470" y="76451"/>
                  </a:cubicBezTo>
                  <a:cubicBezTo>
                    <a:pt x="40411" y="76451"/>
                    <a:pt x="40264" y="77355"/>
                    <a:pt x="39676" y="79012"/>
                  </a:cubicBezTo>
                  <a:cubicBezTo>
                    <a:pt x="36294" y="91063"/>
                    <a:pt x="29825" y="97239"/>
                    <a:pt x="24090" y="97239"/>
                  </a:cubicBezTo>
                  <a:cubicBezTo>
                    <a:pt x="21150" y="97239"/>
                    <a:pt x="20414" y="95281"/>
                    <a:pt x="20414" y="91967"/>
                  </a:cubicBezTo>
                  <a:cubicBezTo>
                    <a:pt x="20414" y="88502"/>
                    <a:pt x="21444" y="85640"/>
                    <a:pt x="22767" y="82326"/>
                  </a:cubicBezTo>
                  <a:cubicBezTo>
                    <a:pt x="24237" y="78259"/>
                    <a:pt x="25855" y="74192"/>
                    <a:pt x="27472" y="70275"/>
                  </a:cubicBezTo>
                  <a:cubicBezTo>
                    <a:pt x="28795" y="66660"/>
                    <a:pt x="34089" y="52952"/>
                    <a:pt x="34677" y="51145"/>
                  </a:cubicBezTo>
                  <a:cubicBezTo>
                    <a:pt x="35118" y="49638"/>
                    <a:pt x="35559" y="47831"/>
                    <a:pt x="35559" y="46324"/>
                  </a:cubicBezTo>
                  <a:cubicBezTo>
                    <a:pt x="35559" y="39244"/>
                    <a:pt x="29678" y="33520"/>
                    <a:pt x="21591" y="33520"/>
                  </a:cubicBezTo>
                  <a:cubicBezTo>
                    <a:pt x="7034" y="33520"/>
                    <a:pt x="271" y="54007"/>
                    <a:pt x="271" y="56567"/>
                  </a:cubicBezTo>
                  <a:cubicBezTo>
                    <a:pt x="271" y="58526"/>
                    <a:pt x="2329" y="58526"/>
                    <a:pt x="2770" y="58526"/>
                  </a:cubicBezTo>
                  <a:cubicBezTo>
                    <a:pt x="4829" y="58526"/>
                    <a:pt x="4976" y="57773"/>
                    <a:pt x="5417" y="56116"/>
                  </a:cubicBezTo>
                  <a:cubicBezTo>
                    <a:pt x="9240" y="43161"/>
                    <a:pt x="15709" y="37738"/>
                    <a:pt x="21150" y="37738"/>
                  </a:cubicBezTo>
                  <a:cubicBezTo>
                    <a:pt x="23502" y="37738"/>
                    <a:pt x="24825" y="38943"/>
                    <a:pt x="24825" y="43010"/>
                  </a:cubicBezTo>
                  <a:cubicBezTo>
                    <a:pt x="24825" y="46475"/>
                    <a:pt x="23943" y="48734"/>
                    <a:pt x="20267" y="58074"/>
                  </a:cubicBezTo>
                  <a:lnTo>
                    <a:pt x="11004" y="82326"/>
                  </a:lnTo>
                  <a:close/>
                </a:path>
              </a:pathLst>
            </a:custGeom>
            <a:solidFill>
              <a:srgbClr val="FFFFFF"/>
            </a:solidFill>
            <a:ln w="21077" cap="flat">
              <a:noFill/>
              <a:prstDash val="solid"/>
              <a:miter/>
            </a:ln>
          </p:spPr>
          <p:txBody>
            <a:bodyPr rtlCol="0" anchor="ctr"/>
            <a:lstStyle/>
            <a:p>
              <a:endParaRPr lang="en-US"/>
            </a:p>
          </p:txBody>
        </p:sp>
        <p:sp>
          <p:nvSpPr>
            <p:cNvPr id="62" name="Forma libre: forma 61">
              <a:extLst>
                <a:ext uri="{FF2B5EF4-FFF2-40B4-BE49-F238E27FC236}">
                  <a16:creationId xmlns:a16="http://schemas.microsoft.com/office/drawing/2014/main" id="{1533D338-2980-CB54-02BD-EC4EC22A3F75}"/>
                </a:ext>
              </a:extLst>
            </p:cNvPr>
            <p:cNvSpPr/>
            <p:nvPr>
              <p:custDataLst>
                <p:tags r:id="rId26"/>
              </p:custDataLst>
            </p:nvPr>
          </p:nvSpPr>
          <p:spPr>
            <a:xfrm>
              <a:off x="6051782" y="6489632"/>
              <a:ext cx="48731" cy="215195"/>
            </a:xfrm>
            <a:custGeom>
              <a:avLst/>
              <a:gdLst>
                <a:gd name="connsiteX0" fmla="*/ 49005 w 48731"/>
                <a:gd name="connsiteY0" fmla="*/ 107675 h 215195"/>
                <a:gd name="connsiteX1" fmla="*/ 35142 w 48731"/>
                <a:gd name="connsiteY1" fmla="*/ 40534 h 215195"/>
                <a:gd name="connsiteX2" fmla="*/ 2375 w 48731"/>
                <a:gd name="connsiteY2" fmla="*/ 77 h 215195"/>
                <a:gd name="connsiteX3" fmla="*/ 274 w 48731"/>
                <a:gd name="connsiteY3" fmla="*/ 2229 h 215195"/>
                <a:gd name="connsiteX4" fmla="*/ 4265 w 48731"/>
                <a:gd name="connsiteY4" fmla="*/ 7179 h 215195"/>
                <a:gd name="connsiteX5" fmla="*/ 36823 w 48731"/>
                <a:gd name="connsiteY5" fmla="*/ 107675 h 215195"/>
                <a:gd name="connsiteX6" fmla="*/ 3005 w 48731"/>
                <a:gd name="connsiteY6" fmla="*/ 209462 h 215195"/>
                <a:gd name="connsiteX7" fmla="*/ 274 w 48731"/>
                <a:gd name="connsiteY7" fmla="*/ 213120 h 215195"/>
                <a:gd name="connsiteX8" fmla="*/ 2375 w 48731"/>
                <a:gd name="connsiteY8" fmla="*/ 215272 h 215195"/>
                <a:gd name="connsiteX9" fmla="*/ 35772 w 48731"/>
                <a:gd name="connsiteY9" fmla="*/ 173309 h 215195"/>
                <a:gd name="connsiteX10" fmla="*/ 49005 w 48731"/>
                <a:gd name="connsiteY10" fmla="*/ 107675 h 2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31" h="215195">
                  <a:moveTo>
                    <a:pt x="49005" y="107675"/>
                  </a:moveTo>
                  <a:cubicBezTo>
                    <a:pt x="49005" y="90890"/>
                    <a:pt x="46695" y="64851"/>
                    <a:pt x="35142" y="40534"/>
                  </a:cubicBezTo>
                  <a:cubicBezTo>
                    <a:pt x="22539" y="14065"/>
                    <a:pt x="4475" y="77"/>
                    <a:pt x="2375" y="77"/>
                  </a:cubicBezTo>
                  <a:cubicBezTo>
                    <a:pt x="1114" y="77"/>
                    <a:pt x="274" y="938"/>
                    <a:pt x="274" y="2229"/>
                  </a:cubicBezTo>
                  <a:cubicBezTo>
                    <a:pt x="274" y="2875"/>
                    <a:pt x="274" y="3305"/>
                    <a:pt x="4265" y="7179"/>
                  </a:cubicBezTo>
                  <a:cubicBezTo>
                    <a:pt x="24850" y="28483"/>
                    <a:pt x="36823" y="62699"/>
                    <a:pt x="36823" y="107675"/>
                  </a:cubicBezTo>
                  <a:cubicBezTo>
                    <a:pt x="36823" y="144473"/>
                    <a:pt x="29051" y="182347"/>
                    <a:pt x="3005" y="209462"/>
                  </a:cubicBezTo>
                  <a:cubicBezTo>
                    <a:pt x="274" y="212044"/>
                    <a:pt x="274" y="212475"/>
                    <a:pt x="274" y="213120"/>
                  </a:cubicBezTo>
                  <a:cubicBezTo>
                    <a:pt x="274" y="214411"/>
                    <a:pt x="1114" y="215272"/>
                    <a:pt x="2375" y="215272"/>
                  </a:cubicBezTo>
                  <a:cubicBezTo>
                    <a:pt x="4475" y="215272"/>
                    <a:pt x="23379" y="200639"/>
                    <a:pt x="35772" y="173309"/>
                  </a:cubicBezTo>
                  <a:cubicBezTo>
                    <a:pt x="46485" y="149638"/>
                    <a:pt x="49005" y="125751"/>
                    <a:pt x="49005" y="107675"/>
                  </a:cubicBezTo>
                  <a:close/>
                </a:path>
              </a:pathLst>
            </a:custGeom>
            <a:solidFill>
              <a:srgbClr val="FFFFFF"/>
            </a:solidFill>
            <a:ln w="21077" cap="flat">
              <a:noFill/>
              <a:prstDash val="solid"/>
              <a:miter/>
            </a:ln>
          </p:spPr>
          <p:txBody>
            <a:bodyPr rtlCol="0" anchor="ctr"/>
            <a:lstStyle/>
            <a:p>
              <a:endParaRPr lang="en-US"/>
            </a:p>
          </p:txBody>
        </p:sp>
        <p:sp>
          <p:nvSpPr>
            <p:cNvPr id="63" name="Forma libre: forma 62">
              <a:extLst>
                <a:ext uri="{FF2B5EF4-FFF2-40B4-BE49-F238E27FC236}">
                  <a16:creationId xmlns:a16="http://schemas.microsoft.com/office/drawing/2014/main" id="{1FBC8134-E9FB-623B-5F1A-8FF67703ADA5}"/>
                </a:ext>
              </a:extLst>
            </p:cNvPr>
            <p:cNvSpPr/>
            <p:nvPr>
              <p:custDataLst>
                <p:tags r:id="rId27"/>
              </p:custDataLst>
            </p:nvPr>
          </p:nvSpPr>
          <p:spPr>
            <a:xfrm>
              <a:off x="6129057" y="6403551"/>
              <a:ext cx="79818" cy="387135"/>
            </a:xfrm>
            <a:custGeom>
              <a:avLst/>
              <a:gdLst>
                <a:gd name="connsiteX0" fmla="*/ 80097 w 79818"/>
                <a:gd name="connsiteY0" fmla="*/ 193527 h 387135"/>
                <a:gd name="connsiteX1" fmla="*/ 24644 w 79818"/>
                <a:gd name="connsiteY1" fmla="*/ 17712 h 387135"/>
                <a:gd name="connsiteX2" fmla="*/ 8890 w 79818"/>
                <a:gd name="connsiteY2" fmla="*/ 1357 h 387135"/>
                <a:gd name="connsiteX3" fmla="*/ 4269 w 79818"/>
                <a:gd name="connsiteY3" fmla="*/ 66 h 387135"/>
                <a:gd name="connsiteX4" fmla="*/ 278 w 79818"/>
                <a:gd name="connsiteY4" fmla="*/ 2218 h 387135"/>
                <a:gd name="connsiteX5" fmla="*/ 1538 w 79818"/>
                <a:gd name="connsiteY5" fmla="*/ 4370 h 387135"/>
                <a:gd name="connsiteX6" fmla="*/ 33046 w 79818"/>
                <a:gd name="connsiteY6" fmla="*/ 47409 h 387135"/>
                <a:gd name="connsiteX7" fmla="*/ 64133 w 79818"/>
                <a:gd name="connsiteY7" fmla="*/ 193527 h 387135"/>
                <a:gd name="connsiteX8" fmla="*/ 1118 w 79818"/>
                <a:gd name="connsiteY8" fmla="*/ 383329 h 387135"/>
                <a:gd name="connsiteX9" fmla="*/ 278 w 79818"/>
                <a:gd name="connsiteY9" fmla="*/ 385050 h 387135"/>
                <a:gd name="connsiteX10" fmla="*/ 4269 w 79818"/>
                <a:gd name="connsiteY10" fmla="*/ 387202 h 387135"/>
                <a:gd name="connsiteX11" fmla="*/ 9310 w 79818"/>
                <a:gd name="connsiteY11" fmla="*/ 385481 h 387135"/>
                <a:gd name="connsiteX12" fmla="*/ 66233 w 79818"/>
                <a:gd name="connsiteY12" fmla="*/ 292516 h 387135"/>
                <a:gd name="connsiteX13" fmla="*/ 80097 w 79818"/>
                <a:gd name="connsiteY13" fmla="*/ 193527 h 38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18" h="387135">
                  <a:moveTo>
                    <a:pt x="80097" y="193527"/>
                  </a:moveTo>
                  <a:cubicBezTo>
                    <a:pt x="80097" y="131766"/>
                    <a:pt x="66023" y="66131"/>
                    <a:pt x="24644" y="17712"/>
                  </a:cubicBezTo>
                  <a:cubicBezTo>
                    <a:pt x="21703" y="14269"/>
                    <a:pt x="13931" y="5876"/>
                    <a:pt x="8890" y="1357"/>
                  </a:cubicBezTo>
                  <a:cubicBezTo>
                    <a:pt x="7420" y="66"/>
                    <a:pt x="7000" y="66"/>
                    <a:pt x="4269" y="66"/>
                  </a:cubicBezTo>
                  <a:cubicBezTo>
                    <a:pt x="2168" y="66"/>
                    <a:pt x="278" y="66"/>
                    <a:pt x="278" y="2218"/>
                  </a:cubicBezTo>
                  <a:cubicBezTo>
                    <a:pt x="278" y="3079"/>
                    <a:pt x="1118" y="3940"/>
                    <a:pt x="1538" y="4370"/>
                  </a:cubicBezTo>
                  <a:cubicBezTo>
                    <a:pt x="8680" y="11902"/>
                    <a:pt x="20023" y="23738"/>
                    <a:pt x="33046" y="47409"/>
                  </a:cubicBezTo>
                  <a:cubicBezTo>
                    <a:pt x="55731" y="88727"/>
                    <a:pt x="64133" y="141880"/>
                    <a:pt x="64133" y="193527"/>
                  </a:cubicBezTo>
                  <a:cubicBezTo>
                    <a:pt x="64133" y="286921"/>
                    <a:pt x="38927" y="343948"/>
                    <a:pt x="1118" y="383329"/>
                  </a:cubicBezTo>
                  <a:cubicBezTo>
                    <a:pt x="698" y="383759"/>
                    <a:pt x="278" y="384405"/>
                    <a:pt x="278" y="385050"/>
                  </a:cubicBezTo>
                  <a:cubicBezTo>
                    <a:pt x="278" y="387202"/>
                    <a:pt x="2168" y="387202"/>
                    <a:pt x="4269" y="387202"/>
                  </a:cubicBezTo>
                  <a:cubicBezTo>
                    <a:pt x="7000" y="387202"/>
                    <a:pt x="7420" y="387202"/>
                    <a:pt x="9310" y="385481"/>
                  </a:cubicBezTo>
                  <a:cubicBezTo>
                    <a:pt x="29265" y="367834"/>
                    <a:pt x="51740" y="337922"/>
                    <a:pt x="66233" y="292516"/>
                  </a:cubicBezTo>
                  <a:cubicBezTo>
                    <a:pt x="75475" y="263035"/>
                    <a:pt x="80097" y="228173"/>
                    <a:pt x="80097" y="193527"/>
                  </a:cubicBezTo>
                  <a:close/>
                </a:path>
              </a:pathLst>
            </a:custGeom>
            <a:solidFill>
              <a:srgbClr val="FFFFFF"/>
            </a:solidFill>
            <a:ln w="21077" cap="flat">
              <a:noFill/>
              <a:prstDash val="solid"/>
              <a:miter/>
            </a:ln>
          </p:spPr>
          <p:txBody>
            <a:bodyPr rtlCol="0" anchor="ctr"/>
            <a:lstStyle/>
            <a:p>
              <a:endParaRPr lang="en-US"/>
            </a:p>
          </p:txBody>
        </p:sp>
        <p:sp>
          <p:nvSpPr>
            <p:cNvPr id="896" name="Forma libre: forma 895">
              <a:extLst>
                <a:ext uri="{FF2B5EF4-FFF2-40B4-BE49-F238E27FC236}">
                  <a16:creationId xmlns:a16="http://schemas.microsoft.com/office/drawing/2014/main" id="{1BC98820-F51E-8035-6BE7-E98A364CC7F9}"/>
                </a:ext>
              </a:extLst>
            </p:cNvPr>
            <p:cNvSpPr/>
            <p:nvPr>
              <p:custDataLst>
                <p:tags r:id="rId28"/>
              </p:custDataLst>
            </p:nvPr>
          </p:nvSpPr>
          <p:spPr>
            <a:xfrm>
              <a:off x="6256204" y="6356730"/>
              <a:ext cx="64989" cy="100022"/>
            </a:xfrm>
            <a:custGeom>
              <a:avLst/>
              <a:gdLst>
                <a:gd name="connsiteX0" fmla="*/ 65273 w 64989"/>
                <a:gd name="connsiteY0" fmla="*/ 72675 h 100022"/>
                <a:gd name="connsiteX1" fmla="*/ 60274 w 64989"/>
                <a:gd name="connsiteY1" fmla="*/ 72675 h 100022"/>
                <a:gd name="connsiteX2" fmla="*/ 56451 w 64989"/>
                <a:gd name="connsiteY2" fmla="*/ 86383 h 100022"/>
                <a:gd name="connsiteX3" fmla="*/ 41895 w 64989"/>
                <a:gd name="connsiteY3" fmla="*/ 87287 h 100022"/>
                <a:gd name="connsiteX4" fmla="*/ 14840 w 64989"/>
                <a:gd name="connsiteY4" fmla="*/ 87287 h 100022"/>
                <a:gd name="connsiteX5" fmla="*/ 44247 w 64989"/>
                <a:gd name="connsiteY5" fmla="*/ 61980 h 100022"/>
                <a:gd name="connsiteX6" fmla="*/ 65273 w 64989"/>
                <a:gd name="connsiteY6" fmla="*/ 29442 h 100022"/>
                <a:gd name="connsiteX7" fmla="*/ 30867 w 64989"/>
                <a:gd name="connsiteY7" fmla="*/ 68 h 100022"/>
                <a:gd name="connsiteX8" fmla="*/ 284 w 64989"/>
                <a:gd name="connsiteY8" fmla="*/ 27032 h 100022"/>
                <a:gd name="connsiteX9" fmla="*/ 8077 w 64989"/>
                <a:gd name="connsiteY9" fmla="*/ 35468 h 100022"/>
                <a:gd name="connsiteX10" fmla="*/ 15870 w 64989"/>
                <a:gd name="connsiteY10" fmla="*/ 27484 h 100022"/>
                <a:gd name="connsiteX11" fmla="*/ 7195 w 64989"/>
                <a:gd name="connsiteY11" fmla="*/ 19500 h 100022"/>
                <a:gd name="connsiteX12" fmla="*/ 28662 w 64989"/>
                <a:gd name="connsiteY12" fmla="*/ 5491 h 100022"/>
                <a:gd name="connsiteX13" fmla="*/ 51011 w 64989"/>
                <a:gd name="connsiteY13" fmla="*/ 29442 h 100022"/>
                <a:gd name="connsiteX14" fmla="*/ 37190 w 64989"/>
                <a:gd name="connsiteY14" fmla="*/ 58365 h 100022"/>
                <a:gd name="connsiteX15" fmla="*/ 1754 w 64989"/>
                <a:gd name="connsiteY15" fmla="*/ 94216 h 100022"/>
                <a:gd name="connsiteX16" fmla="*/ 284 w 64989"/>
                <a:gd name="connsiteY16" fmla="*/ 100091 h 100022"/>
                <a:gd name="connsiteX17" fmla="*/ 60862 w 64989"/>
                <a:gd name="connsiteY17" fmla="*/ 100091 h 100022"/>
                <a:gd name="connsiteX18" fmla="*/ 65273 w 64989"/>
                <a:gd name="connsiteY18" fmla="*/ 72675 h 10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89" h="100022">
                  <a:moveTo>
                    <a:pt x="65273" y="72675"/>
                  </a:moveTo>
                  <a:lnTo>
                    <a:pt x="60274" y="72675"/>
                  </a:lnTo>
                  <a:cubicBezTo>
                    <a:pt x="59833" y="75989"/>
                    <a:pt x="58362" y="84877"/>
                    <a:pt x="56451" y="86383"/>
                  </a:cubicBezTo>
                  <a:cubicBezTo>
                    <a:pt x="55275" y="87287"/>
                    <a:pt x="43953" y="87287"/>
                    <a:pt x="41895" y="87287"/>
                  </a:cubicBezTo>
                  <a:lnTo>
                    <a:pt x="14840" y="87287"/>
                  </a:lnTo>
                  <a:cubicBezTo>
                    <a:pt x="30279" y="73278"/>
                    <a:pt x="35425" y="69060"/>
                    <a:pt x="44247" y="61980"/>
                  </a:cubicBezTo>
                  <a:cubicBezTo>
                    <a:pt x="55128" y="53092"/>
                    <a:pt x="65273" y="43753"/>
                    <a:pt x="65273" y="29442"/>
                  </a:cubicBezTo>
                  <a:cubicBezTo>
                    <a:pt x="65273" y="11215"/>
                    <a:pt x="49687" y="68"/>
                    <a:pt x="30867" y="68"/>
                  </a:cubicBezTo>
                  <a:cubicBezTo>
                    <a:pt x="12635" y="68"/>
                    <a:pt x="284" y="13174"/>
                    <a:pt x="284" y="27032"/>
                  </a:cubicBezTo>
                  <a:cubicBezTo>
                    <a:pt x="284" y="34715"/>
                    <a:pt x="6606" y="35468"/>
                    <a:pt x="8077" y="35468"/>
                  </a:cubicBezTo>
                  <a:cubicBezTo>
                    <a:pt x="11606" y="35468"/>
                    <a:pt x="15870" y="32907"/>
                    <a:pt x="15870" y="27484"/>
                  </a:cubicBezTo>
                  <a:cubicBezTo>
                    <a:pt x="15870" y="24773"/>
                    <a:pt x="14840" y="19500"/>
                    <a:pt x="7195" y="19500"/>
                  </a:cubicBezTo>
                  <a:cubicBezTo>
                    <a:pt x="11753" y="8805"/>
                    <a:pt x="21751" y="5491"/>
                    <a:pt x="28662" y="5491"/>
                  </a:cubicBezTo>
                  <a:cubicBezTo>
                    <a:pt x="43365" y="5491"/>
                    <a:pt x="51011" y="17241"/>
                    <a:pt x="51011" y="29442"/>
                  </a:cubicBezTo>
                  <a:cubicBezTo>
                    <a:pt x="51011" y="42548"/>
                    <a:pt x="41895" y="52942"/>
                    <a:pt x="37190" y="58365"/>
                  </a:cubicBezTo>
                  <a:lnTo>
                    <a:pt x="1754" y="94216"/>
                  </a:lnTo>
                  <a:cubicBezTo>
                    <a:pt x="284" y="95572"/>
                    <a:pt x="284" y="95873"/>
                    <a:pt x="284" y="100091"/>
                  </a:cubicBezTo>
                  <a:lnTo>
                    <a:pt x="60862" y="100091"/>
                  </a:lnTo>
                  <a:lnTo>
                    <a:pt x="65273" y="72675"/>
                  </a:lnTo>
                  <a:close/>
                </a:path>
              </a:pathLst>
            </a:custGeom>
            <a:solidFill>
              <a:srgbClr val="FFFFFF"/>
            </a:solidFill>
            <a:ln w="21077" cap="flat">
              <a:noFill/>
              <a:prstDash val="solid"/>
              <a:miter/>
            </a:ln>
          </p:spPr>
          <p:txBody>
            <a:bodyPr rtlCol="0" anchor="ctr"/>
            <a:lstStyle/>
            <a:p>
              <a:endParaRPr lang="en-US"/>
            </a:p>
          </p:txBody>
        </p:sp>
        <p:sp>
          <p:nvSpPr>
            <p:cNvPr id="897" name="Forma libre: forma 896">
              <a:extLst>
                <a:ext uri="{FF2B5EF4-FFF2-40B4-BE49-F238E27FC236}">
                  <a16:creationId xmlns:a16="http://schemas.microsoft.com/office/drawing/2014/main" id="{11994D90-C337-E340-8F01-70D357AC2E3C}"/>
                </a:ext>
              </a:extLst>
            </p:cNvPr>
            <p:cNvSpPr/>
            <p:nvPr>
              <p:custDataLst>
                <p:tags r:id="rId29"/>
              </p:custDataLst>
            </p:nvPr>
          </p:nvSpPr>
          <p:spPr>
            <a:xfrm>
              <a:off x="6399611" y="6525569"/>
              <a:ext cx="139682" cy="143319"/>
            </a:xfrm>
            <a:custGeom>
              <a:avLst/>
              <a:gdLst>
                <a:gd name="connsiteX0" fmla="*/ 74438 w 139682"/>
                <a:gd name="connsiteY0" fmla="*/ 76041 h 143319"/>
                <a:gd name="connsiteX1" fmla="*/ 133042 w 139682"/>
                <a:gd name="connsiteY1" fmla="*/ 76041 h 143319"/>
                <a:gd name="connsiteX2" fmla="*/ 139973 w 139682"/>
                <a:gd name="connsiteY2" fmla="*/ 71737 h 143319"/>
                <a:gd name="connsiteX3" fmla="*/ 133042 w 139682"/>
                <a:gd name="connsiteY3" fmla="*/ 67433 h 143319"/>
                <a:gd name="connsiteX4" fmla="*/ 74438 w 139682"/>
                <a:gd name="connsiteY4" fmla="*/ 67433 h 143319"/>
                <a:gd name="connsiteX5" fmla="*/ 74438 w 139682"/>
                <a:gd name="connsiteY5" fmla="*/ 7179 h 143319"/>
                <a:gd name="connsiteX6" fmla="*/ 70237 w 139682"/>
                <a:gd name="connsiteY6" fmla="*/ 77 h 143319"/>
                <a:gd name="connsiteX7" fmla="*/ 66036 w 139682"/>
                <a:gd name="connsiteY7" fmla="*/ 7179 h 143319"/>
                <a:gd name="connsiteX8" fmla="*/ 66036 w 139682"/>
                <a:gd name="connsiteY8" fmla="*/ 67433 h 143319"/>
                <a:gd name="connsiteX9" fmla="*/ 7222 w 139682"/>
                <a:gd name="connsiteY9" fmla="*/ 67433 h 143319"/>
                <a:gd name="connsiteX10" fmla="*/ 291 w 139682"/>
                <a:gd name="connsiteY10" fmla="*/ 71737 h 143319"/>
                <a:gd name="connsiteX11" fmla="*/ 7222 w 139682"/>
                <a:gd name="connsiteY11" fmla="*/ 76041 h 143319"/>
                <a:gd name="connsiteX12" fmla="*/ 66036 w 139682"/>
                <a:gd name="connsiteY12" fmla="*/ 76041 h 143319"/>
                <a:gd name="connsiteX13" fmla="*/ 66036 w 139682"/>
                <a:gd name="connsiteY13" fmla="*/ 136296 h 143319"/>
                <a:gd name="connsiteX14" fmla="*/ 70237 w 139682"/>
                <a:gd name="connsiteY14" fmla="*/ 143397 h 143319"/>
                <a:gd name="connsiteX15" fmla="*/ 74438 w 139682"/>
                <a:gd name="connsiteY15" fmla="*/ 136296 h 143319"/>
                <a:gd name="connsiteX16" fmla="*/ 74438 w 139682"/>
                <a:gd name="connsiteY16" fmla="*/ 76041 h 14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82" h="143319">
                  <a:moveTo>
                    <a:pt x="74438" y="76041"/>
                  </a:moveTo>
                  <a:lnTo>
                    <a:pt x="133042" y="76041"/>
                  </a:lnTo>
                  <a:cubicBezTo>
                    <a:pt x="135982" y="76041"/>
                    <a:pt x="139973" y="76041"/>
                    <a:pt x="139973" y="71737"/>
                  </a:cubicBezTo>
                  <a:cubicBezTo>
                    <a:pt x="139973" y="67433"/>
                    <a:pt x="135982" y="67433"/>
                    <a:pt x="133042" y="67433"/>
                  </a:cubicBezTo>
                  <a:lnTo>
                    <a:pt x="74438" y="67433"/>
                  </a:lnTo>
                  <a:lnTo>
                    <a:pt x="74438" y="7179"/>
                  </a:lnTo>
                  <a:cubicBezTo>
                    <a:pt x="74438" y="4166"/>
                    <a:pt x="74438" y="77"/>
                    <a:pt x="70237" y="77"/>
                  </a:cubicBezTo>
                  <a:cubicBezTo>
                    <a:pt x="66036" y="77"/>
                    <a:pt x="66036" y="4166"/>
                    <a:pt x="66036" y="7179"/>
                  </a:cubicBezTo>
                  <a:lnTo>
                    <a:pt x="66036" y="67433"/>
                  </a:lnTo>
                  <a:lnTo>
                    <a:pt x="7222" y="67433"/>
                  </a:lnTo>
                  <a:cubicBezTo>
                    <a:pt x="4282" y="67433"/>
                    <a:pt x="291" y="67433"/>
                    <a:pt x="291" y="71737"/>
                  </a:cubicBezTo>
                  <a:cubicBezTo>
                    <a:pt x="291" y="76041"/>
                    <a:pt x="4282" y="76041"/>
                    <a:pt x="7222" y="76041"/>
                  </a:cubicBezTo>
                  <a:lnTo>
                    <a:pt x="66036" y="76041"/>
                  </a:lnTo>
                  <a:lnTo>
                    <a:pt x="66036" y="136296"/>
                  </a:lnTo>
                  <a:cubicBezTo>
                    <a:pt x="66036" y="139308"/>
                    <a:pt x="66036" y="143397"/>
                    <a:pt x="70237" y="143397"/>
                  </a:cubicBezTo>
                  <a:cubicBezTo>
                    <a:pt x="74438" y="143397"/>
                    <a:pt x="74438" y="139308"/>
                    <a:pt x="74438" y="136296"/>
                  </a:cubicBezTo>
                  <a:lnTo>
                    <a:pt x="74438" y="76041"/>
                  </a:lnTo>
                  <a:close/>
                </a:path>
              </a:pathLst>
            </a:custGeom>
            <a:solidFill>
              <a:srgbClr val="FFFFFF"/>
            </a:solidFill>
            <a:ln w="21077" cap="flat">
              <a:noFill/>
              <a:prstDash val="solid"/>
              <a:miter/>
            </a:ln>
          </p:spPr>
          <p:txBody>
            <a:bodyPr rtlCol="0" anchor="ctr"/>
            <a:lstStyle/>
            <a:p>
              <a:endParaRPr lang="en-US"/>
            </a:p>
          </p:txBody>
        </p:sp>
        <p:sp>
          <p:nvSpPr>
            <p:cNvPr id="898" name="Forma libre: forma 897">
              <a:extLst>
                <a:ext uri="{FF2B5EF4-FFF2-40B4-BE49-F238E27FC236}">
                  <a16:creationId xmlns:a16="http://schemas.microsoft.com/office/drawing/2014/main" id="{1C3595C2-CDBF-4457-1CB3-02ED2A2F4588}"/>
                </a:ext>
              </a:extLst>
            </p:cNvPr>
            <p:cNvSpPr/>
            <p:nvPr>
              <p:custDataLst>
                <p:tags r:id="rId30"/>
              </p:custDataLst>
            </p:nvPr>
          </p:nvSpPr>
          <p:spPr>
            <a:xfrm>
              <a:off x="6609659" y="6504050"/>
              <a:ext cx="149764" cy="151712"/>
            </a:xfrm>
            <a:custGeom>
              <a:avLst/>
              <a:gdLst>
                <a:gd name="connsiteX0" fmla="*/ 120449 w 149764"/>
                <a:gd name="connsiteY0" fmla="*/ 24609 h 151712"/>
                <a:gd name="connsiteX1" fmla="*/ 147335 w 149764"/>
                <a:gd name="connsiteY1" fmla="*/ 6748 h 151712"/>
                <a:gd name="connsiteX2" fmla="*/ 150065 w 149764"/>
                <a:gd name="connsiteY2" fmla="*/ 2660 h 151712"/>
                <a:gd name="connsiteX3" fmla="*/ 147335 w 149764"/>
                <a:gd name="connsiteY3" fmla="*/ 77 h 151712"/>
                <a:gd name="connsiteX4" fmla="*/ 130111 w 149764"/>
                <a:gd name="connsiteY4" fmla="*/ 723 h 151712"/>
                <a:gd name="connsiteX5" fmla="*/ 109316 w 149764"/>
                <a:gd name="connsiteY5" fmla="*/ 77 h 151712"/>
                <a:gd name="connsiteX6" fmla="*/ 105325 w 149764"/>
                <a:gd name="connsiteY6" fmla="*/ 4166 h 151712"/>
                <a:gd name="connsiteX7" fmla="*/ 108686 w 149764"/>
                <a:gd name="connsiteY7" fmla="*/ 6748 h 151712"/>
                <a:gd name="connsiteX8" fmla="*/ 118348 w 149764"/>
                <a:gd name="connsiteY8" fmla="*/ 13850 h 151712"/>
                <a:gd name="connsiteX9" fmla="*/ 115197 w 149764"/>
                <a:gd name="connsiteY9" fmla="*/ 22027 h 151712"/>
                <a:gd name="connsiteX10" fmla="*/ 50712 w 149764"/>
                <a:gd name="connsiteY10" fmla="*/ 127042 h 151712"/>
                <a:gd name="connsiteX11" fmla="*/ 36429 w 149764"/>
                <a:gd name="connsiteY11" fmla="*/ 13204 h 151712"/>
                <a:gd name="connsiteX12" fmla="*/ 50922 w 149764"/>
                <a:gd name="connsiteY12" fmla="*/ 6748 h 151712"/>
                <a:gd name="connsiteX13" fmla="*/ 56174 w 149764"/>
                <a:gd name="connsiteY13" fmla="*/ 2444 h 151712"/>
                <a:gd name="connsiteX14" fmla="*/ 53233 w 149764"/>
                <a:gd name="connsiteY14" fmla="*/ 77 h 151712"/>
                <a:gd name="connsiteX15" fmla="*/ 27187 w 149764"/>
                <a:gd name="connsiteY15" fmla="*/ 723 h 151712"/>
                <a:gd name="connsiteX16" fmla="*/ 15634 w 149764"/>
                <a:gd name="connsiteY16" fmla="*/ 508 h 151712"/>
                <a:gd name="connsiteX17" fmla="*/ 4291 w 149764"/>
                <a:gd name="connsiteY17" fmla="*/ 77 h 151712"/>
                <a:gd name="connsiteX18" fmla="*/ 301 w 149764"/>
                <a:gd name="connsiteY18" fmla="*/ 4166 h 151712"/>
                <a:gd name="connsiteX19" fmla="*/ 5552 w 149764"/>
                <a:gd name="connsiteY19" fmla="*/ 6748 h 151712"/>
                <a:gd name="connsiteX20" fmla="*/ 18155 w 149764"/>
                <a:gd name="connsiteY20" fmla="*/ 14065 h 151712"/>
                <a:gd name="connsiteX21" fmla="*/ 34749 w 149764"/>
                <a:gd name="connsiteY21" fmla="*/ 146840 h 151712"/>
                <a:gd name="connsiteX22" fmla="*/ 38950 w 149764"/>
                <a:gd name="connsiteY22" fmla="*/ 151790 h 151712"/>
                <a:gd name="connsiteX23" fmla="*/ 44831 w 149764"/>
                <a:gd name="connsiteY23" fmla="*/ 147916 h 151712"/>
                <a:gd name="connsiteX24" fmla="*/ 120449 w 149764"/>
                <a:gd name="connsiteY24" fmla="*/ 24609 h 15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764" h="151712">
                  <a:moveTo>
                    <a:pt x="120449" y="24609"/>
                  </a:moveTo>
                  <a:cubicBezTo>
                    <a:pt x="130741" y="7824"/>
                    <a:pt x="139563" y="7179"/>
                    <a:pt x="147335" y="6748"/>
                  </a:cubicBezTo>
                  <a:cubicBezTo>
                    <a:pt x="149855" y="6533"/>
                    <a:pt x="150065" y="2875"/>
                    <a:pt x="150065" y="2660"/>
                  </a:cubicBezTo>
                  <a:cubicBezTo>
                    <a:pt x="150065" y="938"/>
                    <a:pt x="149015" y="77"/>
                    <a:pt x="147335" y="77"/>
                  </a:cubicBezTo>
                  <a:cubicBezTo>
                    <a:pt x="141874" y="77"/>
                    <a:pt x="135782" y="723"/>
                    <a:pt x="130111" y="723"/>
                  </a:cubicBezTo>
                  <a:cubicBezTo>
                    <a:pt x="123179" y="723"/>
                    <a:pt x="116038" y="77"/>
                    <a:pt x="109316" y="77"/>
                  </a:cubicBezTo>
                  <a:cubicBezTo>
                    <a:pt x="108056" y="77"/>
                    <a:pt x="105325" y="77"/>
                    <a:pt x="105325" y="4166"/>
                  </a:cubicBezTo>
                  <a:cubicBezTo>
                    <a:pt x="105325" y="6533"/>
                    <a:pt x="107215" y="6748"/>
                    <a:pt x="108686" y="6748"/>
                  </a:cubicBezTo>
                  <a:cubicBezTo>
                    <a:pt x="114357" y="7179"/>
                    <a:pt x="118348" y="9331"/>
                    <a:pt x="118348" y="13850"/>
                  </a:cubicBezTo>
                  <a:cubicBezTo>
                    <a:pt x="118348" y="17078"/>
                    <a:pt x="115197" y="21812"/>
                    <a:pt x="115197" y="22027"/>
                  </a:cubicBezTo>
                  <a:lnTo>
                    <a:pt x="50712" y="127042"/>
                  </a:lnTo>
                  <a:lnTo>
                    <a:pt x="36429" y="13204"/>
                  </a:lnTo>
                  <a:cubicBezTo>
                    <a:pt x="36429" y="9546"/>
                    <a:pt x="41260" y="6748"/>
                    <a:pt x="50922" y="6748"/>
                  </a:cubicBezTo>
                  <a:cubicBezTo>
                    <a:pt x="53863" y="6748"/>
                    <a:pt x="56174" y="6748"/>
                    <a:pt x="56174" y="2444"/>
                  </a:cubicBezTo>
                  <a:cubicBezTo>
                    <a:pt x="56174" y="508"/>
                    <a:pt x="54493" y="77"/>
                    <a:pt x="53233" y="77"/>
                  </a:cubicBezTo>
                  <a:cubicBezTo>
                    <a:pt x="44831" y="77"/>
                    <a:pt x="35799" y="723"/>
                    <a:pt x="27187" y="723"/>
                  </a:cubicBezTo>
                  <a:cubicBezTo>
                    <a:pt x="23406" y="723"/>
                    <a:pt x="19415" y="508"/>
                    <a:pt x="15634" y="508"/>
                  </a:cubicBezTo>
                  <a:cubicBezTo>
                    <a:pt x="11853" y="508"/>
                    <a:pt x="7862" y="77"/>
                    <a:pt x="4291" y="77"/>
                  </a:cubicBezTo>
                  <a:cubicBezTo>
                    <a:pt x="2821" y="77"/>
                    <a:pt x="301" y="77"/>
                    <a:pt x="301" y="4166"/>
                  </a:cubicBezTo>
                  <a:cubicBezTo>
                    <a:pt x="301" y="6748"/>
                    <a:pt x="2191" y="6748"/>
                    <a:pt x="5552" y="6748"/>
                  </a:cubicBezTo>
                  <a:cubicBezTo>
                    <a:pt x="17315" y="6748"/>
                    <a:pt x="17525" y="8685"/>
                    <a:pt x="18155" y="14065"/>
                  </a:cubicBezTo>
                  <a:lnTo>
                    <a:pt x="34749" y="146840"/>
                  </a:lnTo>
                  <a:cubicBezTo>
                    <a:pt x="35379" y="151144"/>
                    <a:pt x="36219" y="151790"/>
                    <a:pt x="38950" y="151790"/>
                  </a:cubicBezTo>
                  <a:cubicBezTo>
                    <a:pt x="42310" y="151790"/>
                    <a:pt x="43151" y="150714"/>
                    <a:pt x="44831" y="147916"/>
                  </a:cubicBezTo>
                  <a:lnTo>
                    <a:pt x="120449" y="24609"/>
                  </a:lnTo>
                  <a:close/>
                </a:path>
              </a:pathLst>
            </a:custGeom>
            <a:solidFill>
              <a:srgbClr val="FFFFFF"/>
            </a:solidFill>
            <a:ln w="21077" cap="flat">
              <a:noFill/>
              <a:prstDash val="solid"/>
              <a:miter/>
            </a:ln>
          </p:spPr>
          <p:txBody>
            <a:bodyPr rtlCol="0" anchor="ctr"/>
            <a:lstStyle/>
            <a:p>
              <a:endParaRPr lang="en-US"/>
            </a:p>
          </p:txBody>
        </p:sp>
        <p:sp>
          <p:nvSpPr>
            <p:cNvPr id="899" name="Forma libre: forma 898">
              <a:extLst>
                <a:ext uri="{FF2B5EF4-FFF2-40B4-BE49-F238E27FC236}">
                  <a16:creationId xmlns:a16="http://schemas.microsoft.com/office/drawing/2014/main" id="{DCB7E9EE-ED88-1B70-1BE9-F6FC46B0B898}"/>
                </a:ext>
              </a:extLst>
            </p:cNvPr>
            <p:cNvSpPr/>
            <p:nvPr>
              <p:custDataLst>
                <p:tags r:id="rId31"/>
              </p:custDataLst>
            </p:nvPr>
          </p:nvSpPr>
          <p:spPr>
            <a:xfrm>
              <a:off x="6731012" y="6580422"/>
              <a:ext cx="112481" cy="102884"/>
            </a:xfrm>
            <a:custGeom>
              <a:avLst/>
              <a:gdLst>
                <a:gd name="connsiteX0" fmla="*/ 17656 w 112481"/>
                <a:gd name="connsiteY0" fmla="*/ 91214 h 102884"/>
                <a:gd name="connsiteX1" fmla="*/ 4717 w 112481"/>
                <a:gd name="connsiteY1" fmla="*/ 97541 h 102884"/>
                <a:gd name="connsiteX2" fmla="*/ 306 w 112481"/>
                <a:gd name="connsiteY2" fmla="*/ 100704 h 102884"/>
                <a:gd name="connsiteX3" fmla="*/ 4717 w 112481"/>
                <a:gd name="connsiteY3" fmla="*/ 102963 h 102884"/>
                <a:gd name="connsiteX4" fmla="*/ 61620 w 112481"/>
                <a:gd name="connsiteY4" fmla="*/ 102963 h 102884"/>
                <a:gd name="connsiteX5" fmla="*/ 105289 w 112481"/>
                <a:gd name="connsiteY5" fmla="*/ 70727 h 102884"/>
                <a:gd name="connsiteX6" fmla="*/ 80146 w 112481"/>
                <a:gd name="connsiteY6" fmla="*/ 49186 h 102884"/>
                <a:gd name="connsiteX7" fmla="*/ 112788 w 112481"/>
                <a:gd name="connsiteY7" fmla="*/ 21469 h 102884"/>
                <a:gd name="connsiteX8" fmla="*/ 82351 w 112481"/>
                <a:gd name="connsiteY8" fmla="*/ 79 h 102884"/>
                <a:gd name="connsiteX9" fmla="*/ 28831 w 112481"/>
                <a:gd name="connsiteY9" fmla="*/ 79 h 102884"/>
                <a:gd name="connsiteX10" fmla="*/ 24126 w 112481"/>
                <a:gd name="connsiteY10" fmla="*/ 3393 h 102884"/>
                <a:gd name="connsiteX11" fmla="*/ 28831 w 112481"/>
                <a:gd name="connsiteY11" fmla="*/ 5502 h 102884"/>
                <a:gd name="connsiteX12" fmla="*/ 34418 w 112481"/>
                <a:gd name="connsiteY12" fmla="*/ 5803 h 102884"/>
                <a:gd name="connsiteX13" fmla="*/ 37800 w 112481"/>
                <a:gd name="connsiteY13" fmla="*/ 7912 h 102884"/>
                <a:gd name="connsiteX14" fmla="*/ 37212 w 112481"/>
                <a:gd name="connsiteY14" fmla="*/ 11226 h 102884"/>
                <a:gd name="connsiteX15" fmla="*/ 17656 w 112481"/>
                <a:gd name="connsiteY15" fmla="*/ 91214 h 102884"/>
                <a:gd name="connsiteX16" fmla="*/ 41182 w 112481"/>
                <a:gd name="connsiteY16" fmla="*/ 47379 h 102884"/>
                <a:gd name="connsiteX17" fmla="*/ 50151 w 112481"/>
                <a:gd name="connsiteY17" fmla="*/ 10623 h 102884"/>
                <a:gd name="connsiteX18" fmla="*/ 57650 w 112481"/>
                <a:gd name="connsiteY18" fmla="*/ 5502 h 102884"/>
                <a:gd name="connsiteX19" fmla="*/ 79999 w 112481"/>
                <a:gd name="connsiteY19" fmla="*/ 5502 h 102884"/>
                <a:gd name="connsiteX20" fmla="*/ 98378 w 112481"/>
                <a:gd name="connsiteY20" fmla="*/ 21318 h 102884"/>
                <a:gd name="connsiteX21" fmla="*/ 65296 w 112481"/>
                <a:gd name="connsiteY21" fmla="*/ 47379 h 102884"/>
                <a:gd name="connsiteX22" fmla="*/ 41182 w 112481"/>
                <a:gd name="connsiteY22" fmla="*/ 47379 h 102884"/>
                <a:gd name="connsiteX23" fmla="*/ 34124 w 112481"/>
                <a:gd name="connsiteY23" fmla="*/ 97541 h 102884"/>
                <a:gd name="connsiteX24" fmla="*/ 29419 w 112481"/>
                <a:gd name="connsiteY24" fmla="*/ 96034 h 102884"/>
                <a:gd name="connsiteX25" fmla="*/ 30007 w 112481"/>
                <a:gd name="connsiteY25" fmla="*/ 92871 h 102884"/>
                <a:gd name="connsiteX26" fmla="*/ 40153 w 112481"/>
                <a:gd name="connsiteY26" fmla="*/ 51596 h 102884"/>
                <a:gd name="connsiteX27" fmla="*/ 71324 w 112481"/>
                <a:gd name="connsiteY27" fmla="*/ 51596 h 102884"/>
                <a:gd name="connsiteX28" fmla="*/ 90438 w 112481"/>
                <a:gd name="connsiteY28" fmla="*/ 69673 h 102884"/>
                <a:gd name="connsiteX29" fmla="*/ 57797 w 112481"/>
                <a:gd name="connsiteY29" fmla="*/ 97541 h 102884"/>
                <a:gd name="connsiteX30" fmla="*/ 34124 w 112481"/>
                <a:gd name="connsiteY30" fmla="*/ 97541 h 10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481" h="102884">
                  <a:moveTo>
                    <a:pt x="17656" y="91214"/>
                  </a:moveTo>
                  <a:cubicBezTo>
                    <a:pt x="16333" y="96335"/>
                    <a:pt x="16039" y="97541"/>
                    <a:pt x="4717" y="97541"/>
                  </a:cubicBezTo>
                  <a:cubicBezTo>
                    <a:pt x="2218" y="97541"/>
                    <a:pt x="306" y="97541"/>
                    <a:pt x="306" y="100704"/>
                  </a:cubicBezTo>
                  <a:cubicBezTo>
                    <a:pt x="306" y="102963"/>
                    <a:pt x="2071" y="102963"/>
                    <a:pt x="4717" y="102963"/>
                  </a:cubicBezTo>
                  <a:lnTo>
                    <a:pt x="61620" y="102963"/>
                  </a:lnTo>
                  <a:cubicBezTo>
                    <a:pt x="86321" y="102963"/>
                    <a:pt x="105289" y="85640"/>
                    <a:pt x="105289" y="70727"/>
                  </a:cubicBezTo>
                  <a:cubicBezTo>
                    <a:pt x="105289" y="60032"/>
                    <a:pt x="95732" y="50843"/>
                    <a:pt x="80146" y="49186"/>
                  </a:cubicBezTo>
                  <a:cubicBezTo>
                    <a:pt x="97937" y="45872"/>
                    <a:pt x="112788" y="34424"/>
                    <a:pt x="112788" y="21469"/>
                  </a:cubicBezTo>
                  <a:cubicBezTo>
                    <a:pt x="112788" y="10021"/>
                    <a:pt x="101466" y="79"/>
                    <a:pt x="82351" y="79"/>
                  </a:cubicBezTo>
                  <a:lnTo>
                    <a:pt x="28831" y="79"/>
                  </a:lnTo>
                  <a:cubicBezTo>
                    <a:pt x="26037" y="79"/>
                    <a:pt x="24126" y="79"/>
                    <a:pt x="24126" y="3393"/>
                  </a:cubicBezTo>
                  <a:cubicBezTo>
                    <a:pt x="24126" y="5502"/>
                    <a:pt x="25890" y="5502"/>
                    <a:pt x="28831" y="5502"/>
                  </a:cubicBezTo>
                  <a:cubicBezTo>
                    <a:pt x="28978" y="5502"/>
                    <a:pt x="31772" y="5502"/>
                    <a:pt x="34418" y="5803"/>
                  </a:cubicBezTo>
                  <a:cubicBezTo>
                    <a:pt x="37506" y="6104"/>
                    <a:pt x="37800" y="6405"/>
                    <a:pt x="37800" y="7912"/>
                  </a:cubicBezTo>
                  <a:cubicBezTo>
                    <a:pt x="37800" y="8213"/>
                    <a:pt x="37800" y="8966"/>
                    <a:pt x="37212" y="11226"/>
                  </a:cubicBezTo>
                  <a:lnTo>
                    <a:pt x="17656" y="91214"/>
                  </a:lnTo>
                  <a:close/>
                  <a:moveTo>
                    <a:pt x="41182" y="47379"/>
                  </a:moveTo>
                  <a:lnTo>
                    <a:pt x="50151" y="10623"/>
                  </a:lnTo>
                  <a:cubicBezTo>
                    <a:pt x="51327" y="5954"/>
                    <a:pt x="51474" y="5502"/>
                    <a:pt x="57650" y="5502"/>
                  </a:cubicBezTo>
                  <a:lnTo>
                    <a:pt x="79999" y="5502"/>
                  </a:lnTo>
                  <a:cubicBezTo>
                    <a:pt x="94996" y="5502"/>
                    <a:pt x="98378" y="15594"/>
                    <a:pt x="98378" y="21318"/>
                  </a:cubicBezTo>
                  <a:cubicBezTo>
                    <a:pt x="98378" y="33520"/>
                    <a:pt x="84998" y="47379"/>
                    <a:pt x="65296" y="47379"/>
                  </a:cubicBezTo>
                  <a:lnTo>
                    <a:pt x="41182" y="47379"/>
                  </a:lnTo>
                  <a:close/>
                  <a:moveTo>
                    <a:pt x="34124" y="97541"/>
                  </a:moveTo>
                  <a:cubicBezTo>
                    <a:pt x="29566" y="97541"/>
                    <a:pt x="29419" y="97390"/>
                    <a:pt x="29419" y="96034"/>
                  </a:cubicBezTo>
                  <a:cubicBezTo>
                    <a:pt x="29419" y="95884"/>
                    <a:pt x="29419" y="95130"/>
                    <a:pt x="30007" y="92871"/>
                  </a:cubicBezTo>
                  <a:lnTo>
                    <a:pt x="40153" y="51596"/>
                  </a:lnTo>
                  <a:lnTo>
                    <a:pt x="71324" y="51596"/>
                  </a:lnTo>
                  <a:cubicBezTo>
                    <a:pt x="85145" y="51596"/>
                    <a:pt x="90438" y="60936"/>
                    <a:pt x="90438" y="69673"/>
                  </a:cubicBezTo>
                  <a:cubicBezTo>
                    <a:pt x="90438" y="84586"/>
                    <a:pt x="75588" y="97541"/>
                    <a:pt x="57797" y="97541"/>
                  </a:cubicBezTo>
                  <a:lnTo>
                    <a:pt x="34124" y="97541"/>
                  </a:lnTo>
                  <a:close/>
                </a:path>
              </a:pathLst>
            </a:custGeom>
            <a:solidFill>
              <a:srgbClr val="FFFFFF"/>
            </a:solidFill>
            <a:ln w="21077" cap="flat">
              <a:noFill/>
              <a:prstDash val="solid"/>
              <a:miter/>
            </a:ln>
          </p:spPr>
          <p:txBody>
            <a:bodyPr rtlCol="0" anchor="ctr"/>
            <a:lstStyle/>
            <a:p>
              <a:endParaRPr lang="en-US"/>
            </a:p>
          </p:txBody>
        </p:sp>
        <p:sp>
          <p:nvSpPr>
            <p:cNvPr id="900" name="Forma libre: forma 899">
              <a:extLst>
                <a:ext uri="{FF2B5EF4-FFF2-40B4-BE49-F238E27FC236}">
                  <a16:creationId xmlns:a16="http://schemas.microsoft.com/office/drawing/2014/main" id="{86972950-712E-9AA2-D50F-34D194941009}"/>
                </a:ext>
              </a:extLst>
            </p:cNvPr>
            <p:cNvSpPr/>
            <p:nvPr>
              <p:custDataLst>
                <p:tags r:id="rId32"/>
              </p:custDataLst>
            </p:nvPr>
          </p:nvSpPr>
          <p:spPr>
            <a:xfrm>
              <a:off x="6864792" y="6577409"/>
              <a:ext cx="113657" cy="108910"/>
            </a:xfrm>
            <a:custGeom>
              <a:avLst/>
              <a:gdLst>
                <a:gd name="connsiteX0" fmla="*/ 113970 w 113657"/>
                <a:gd name="connsiteY0" fmla="*/ 2037 h 108910"/>
                <a:gd name="connsiteX1" fmla="*/ 112059 w 113657"/>
                <a:gd name="connsiteY1" fmla="*/ 79 h 108910"/>
                <a:gd name="connsiteX2" fmla="*/ 109412 w 113657"/>
                <a:gd name="connsiteY2" fmla="*/ 1886 h 108910"/>
                <a:gd name="connsiteX3" fmla="*/ 98679 w 113657"/>
                <a:gd name="connsiteY3" fmla="*/ 13485 h 108910"/>
                <a:gd name="connsiteX4" fmla="*/ 71036 w 113657"/>
                <a:gd name="connsiteY4" fmla="*/ 79 h 108910"/>
                <a:gd name="connsiteX5" fmla="*/ 313 w 113657"/>
                <a:gd name="connsiteY5" fmla="*/ 66509 h 108910"/>
                <a:gd name="connsiteX6" fmla="*/ 45452 w 113657"/>
                <a:gd name="connsiteY6" fmla="*/ 108989 h 108910"/>
                <a:gd name="connsiteX7" fmla="*/ 82652 w 113657"/>
                <a:gd name="connsiteY7" fmla="*/ 94227 h 108910"/>
                <a:gd name="connsiteX8" fmla="*/ 97502 w 113657"/>
                <a:gd name="connsiteY8" fmla="*/ 69823 h 108910"/>
                <a:gd name="connsiteX9" fmla="*/ 95003 w 113657"/>
                <a:gd name="connsiteY9" fmla="*/ 67865 h 108910"/>
                <a:gd name="connsiteX10" fmla="*/ 92356 w 113657"/>
                <a:gd name="connsiteY10" fmla="*/ 70275 h 108910"/>
                <a:gd name="connsiteX11" fmla="*/ 47952 w 113657"/>
                <a:gd name="connsiteY11" fmla="*/ 103566 h 108910"/>
                <a:gd name="connsiteX12" fmla="*/ 15016 w 113657"/>
                <a:gd name="connsiteY12" fmla="*/ 71179 h 108910"/>
                <a:gd name="connsiteX13" fmla="*/ 32954 w 113657"/>
                <a:gd name="connsiteY13" fmla="*/ 24030 h 108910"/>
                <a:gd name="connsiteX14" fmla="*/ 72507 w 113657"/>
                <a:gd name="connsiteY14" fmla="*/ 5502 h 108910"/>
                <a:gd name="connsiteX15" fmla="*/ 99561 w 113657"/>
                <a:gd name="connsiteY15" fmla="*/ 35026 h 108910"/>
                <a:gd name="connsiteX16" fmla="*/ 99120 w 113657"/>
                <a:gd name="connsiteY16" fmla="*/ 41203 h 108910"/>
                <a:gd name="connsiteX17" fmla="*/ 101766 w 113657"/>
                <a:gd name="connsiteY17" fmla="*/ 43161 h 108910"/>
                <a:gd name="connsiteX18" fmla="*/ 104854 w 113657"/>
                <a:gd name="connsiteY18" fmla="*/ 39847 h 108910"/>
                <a:gd name="connsiteX19" fmla="*/ 113970 w 113657"/>
                <a:gd name="connsiteY19" fmla="*/ 2037 h 108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657" h="108910">
                  <a:moveTo>
                    <a:pt x="113970" y="2037"/>
                  </a:moveTo>
                  <a:cubicBezTo>
                    <a:pt x="113970" y="1284"/>
                    <a:pt x="113529" y="79"/>
                    <a:pt x="112059" y="79"/>
                  </a:cubicBezTo>
                  <a:cubicBezTo>
                    <a:pt x="111030" y="79"/>
                    <a:pt x="110735" y="380"/>
                    <a:pt x="109412" y="1886"/>
                  </a:cubicBezTo>
                  <a:lnTo>
                    <a:pt x="98679" y="13485"/>
                  </a:lnTo>
                  <a:cubicBezTo>
                    <a:pt x="97355" y="11678"/>
                    <a:pt x="89121" y="79"/>
                    <a:pt x="71036" y="79"/>
                  </a:cubicBezTo>
                  <a:cubicBezTo>
                    <a:pt x="35307" y="79"/>
                    <a:pt x="313" y="32466"/>
                    <a:pt x="313" y="66509"/>
                  </a:cubicBezTo>
                  <a:cubicBezTo>
                    <a:pt x="313" y="91063"/>
                    <a:pt x="19133" y="108989"/>
                    <a:pt x="45452" y="108989"/>
                  </a:cubicBezTo>
                  <a:cubicBezTo>
                    <a:pt x="53392" y="108989"/>
                    <a:pt x="67507" y="107332"/>
                    <a:pt x="82652" y="94227"/>
                  </a:cubicBezTo>
                  <a:cubicBezTo>
                    <a:pt x="94268" y="84134"/>
                    <a:pt x="97502" y="71029"/>
                    <a:pt x="97502" y="69823"/>
                  </a:cubicBezTo>
                  <a:cubicBezTo>
                    <a:pt x="97502" y="67865"/>
                    <a:pt x="95738" y="67865"/>
                    <a:pt x="95003" y="67865"/>
                  </a:cubicBezTo>
                  <a:cubicBezTo>
                    <a:pt x="93091" y="67865"/>
                    <a:pt x="92797" y="68618"/>
                    <a:pt x="92356" y="70275"/>
                  </a:cubicBezTo>
                  <a:cubicBezTo>
                    <a:pt x="86328" y="90913"/>
                    <a:pt x="65743" y="103566"/>
                    <a:pt x="47952" y="103566"/>
                  </a:cubicBezTo>
                  <a:cubicBezTo>
                    <a:pt x="32366" y="103566"/>
                    <a:pt x="15016" y="94980"/>
                    <a:pt x="15016" y="71179"/>
                  </a:cubicBezTo>
                  <a:cubicBezTo>
                    <a:pt x="15016" y="66811"/>
                    <a:pt x="16045" y="43010"/>
                    <a:pt x="32954" y="24030"/>
                  </a:cubicBezTo>
                  <a:cubicBezTo>
                    <a:pt x="43100" y="12431"/>
                    <a:pt x="58538" y="5502"/>
                    <a:pt x="72507" y="5502"/>
                  </a:cubicBezTo>
                  <a:cubicBezTo>
                    <a:pt x="89563" y="5502"/>
                    <a:pt x="99561" y="18155"/>
                    <a:pt x="99561" y="35026"/>
                  </a:cubicBezTo>
                  <a:cubicBezTo>
                    <a:pt x="99561" y="39244"/>
                    <a:pt x="99120" y="40299"/>
                    <a:pt x="99120" y="41203"/>
                  </a:cubicBezTo>
                  <a:cubicBezTo>
                    <a:pt x="99120" y="43161"/>
                    <a:pt x="101031" y="43161"/>
                    <a:pt x="101766" y="43161"/>
                  </a:cubicBezTo>
                  <a:cubicBezTo>
                    <a:pt x="104119" y="43161"/>
                    <a:pt x="104119" y="42709"/>
                    <a:pt x="104854" y="39847"/>
                  </a:cubicBezTo>
                  <a:lnTo>
                    <a:pt x="113970" y="2037"/>
                  </a:lnTo>
                  <a:close/>
                </a:path>
              </a:pathLst>
            </a:custGeom>
            <a:solidFill>
              <a:srgbClr val="FFFFFF"/>
            </a:solidFill>
            <a:ln w="21077" cap="flat">
              <a:noFill/>
              <a:prstDash val="solid"/>
              <a:miter/>
            </a:ln>
          </p:spPr>
          <p:txBody>
            <a:bodyPr rtlCol="0" anchor="ctr"/>
            <a:lstStyle/>
            <a:p>
              <a:endParaRPr lang="en-US"/>
            </a:p>
          </p:txBody>
        </p:sp>
        <p:sp>
          <p:nvSpPr>
            <p:cNvPr id="901" name="Forma libre: forma 900">
              <a:extLst>
                <a:ext uri="{FF2B5EF4-FFF2-40B4-BE49-F238E27FC236}">
                  <a16:creationId xmlns:a16="http://schemas.microsoft.com/office/drawing/2014/main" id="{39463ED1-C5E7-054D-4942-9DFB9C6D65B0}"/>
                </a:ext>
              </a:extLst>
            </p:cNvPr>
            <p:cNvSpPr/>
            <p:nvPr>
              <p:custDataLst>
                <p:tags r:id="rId33"/>
              </p:custDataLst>
            </p:nvPr>
          </p:nvSpPr>
          <p:spPr>
            <a:xfrm>
              <a:off x="7007751" y="6489632"/>
              <a:ext cx="48731" cy="215195"/>
            </a:xfrm>
            <a:custGeom>
              <a:avLst/>
              <a:gdLst>
                <a:gd name="connsiteX0" fmla="*/ 49051 w 48731"/>
                <a:gd name="connsiteY0" fmla="*/ 107675 h 215195"/>
                <a:gd name="connsiteX1" fmla="*/ 35188 w 48731"/>
                <a:gd name="connsiteY1" fmla="*/ 40534 h 215195"/>
                <a:gd name="connsiteX2" fmla="*/ 2420 w 48731"/>
                <a:gd name="connsiteY2" fmla="*/ 77 h 215195"/>
                <a:gd name="connsiteX3" fmla="*/ 319 w 48731"/>
                <a:gd name="connsiteY3" fmla="*/ 2229 h 215195"/>
                <a:gd name="connsiteX4" fmla="*/ 4310 w 48731"/>
                <a:gd name="connsiteY4" fmla="*/ 7179 h 215195"/>
                <a:gd name="connsiteX5" fmla="*/ 36868 w 48731"/>
                <a:gd name="connsiteY5" fmla="*/ 107675 h 215195"/>
                <a:gd name="connsiteX6" fmla="*/ 3050 w 48731"/>
                <a:gd name="connsiteY6" fmla="*/ 209462 h 215195"/>
                <a:gd name="connsiteX7" fmla="*/ 319 w 48731"/>
                <a:gd name="connsiteY7" fmla="*/ 213120 h 215195"/>
                <a:gd name="connsiteX8" fmla="*/ 2420 w 48731"/>
                <a:gd name="connsiteY8" fmla="*/ 215272 h 215195"/>
                <a:gd name="connsiteX9" fmla="*/ 35818 w 48731"/>
                <a:gd name="connsiteY9" fmla="*/ 173309 h 215195"/>
                <a:gd name="connsiteX10" fmla="*/ 49051 w 48731"/>
                <a:gd name="connsiteY10" fmla="*/ 107675 h 2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31" h="215195">
                  <a:moveTo>
                    <a:pt x="49051" y="107675"/>
                  </a:moveTo>
                  <a:cubicBezTo>
                    <a:pt x="49051" y="90890"/>
                    <a:pt x="46740" y="64851"/>
                    <a:pt x="35188" y="40534"/>
                  </a:cubicBezTo>
                  <a:cubicBezTo>
                    <a:pt x="22585" y="14065"/>
                    <a:pt x="4520" y="77"/>
                    <a:pt x="2420" y="77"/>
                  </a:cubicBezTo>
                  <a:cubicBezTo>
                    <a:pt x="1160" y="77"/>
                    <a:pt x="319" y="938"/>
                    <a:pt x="319" y="2229"/>
                  </a:cubicBezTo>
                  <a:cubicBezTo>
                    <a:pt x="319" y="2875"/>
                    <a:pt x="319" y="3305"/>
                    <a:pt x="4310" y="7179"/>
                  </a:cubicBezTo>
                  <a:cubicBezTo>
                    <a:pt x="24895" y="28483"/>
                    <a:pt x="36868" y="62699"/>
                    <a:pt x="36868" y="107675"/>
                  </a:cubicBezTo>
                  <a:cubicBezTo>
                    <a:pt x="36868" y="144473"/>
                    <a:pt x="29096" y="182347"/>
                    <a:pt x="3050" y="209462"/>
                  </a:cubicBezTo>
                  <a:cubicBezTo>
                    <a:pt x="319" y="212044"/>
                    <a:pt x="319" y="212475"/>
                    <a:pt x="319" y="213120"/>
                  </a:cubicBezTo>
                  <a:cubicBezTo>
                    <a:pt x="319" y="214411"/>
                    <a:pt x="1160" y="215272"/>
                    <a:pt x="2420" y="215272"/>
                  </a:cubicBezTo>
                  <a:cubicBezTo>
                    <a:pt x="4520" y="215272"/>
                    <a:pt x="23425" y="200639"/>
                    <a:pt x="35818" y="173309"/>
                  </a:cubicBezTo>
                  <a:cubicBezTo>
                    <a:pt x="46530" y="149638"/>
                    <a:pt x="49051" y="125751"/>
                    <a:pt x="49051" y="107675"/>
                  </a:cubicBezTo>
                  <a:close/>
                </a:path>
              </a:pathLst>
            </a:custGeom>
            <a:solidFill>
              <a:srgbClr val="FFFFFF"/>
            </a:solidFill>
            <a:ln w="21077" cap="flat">
              <a:noFill/>
              <a:prstDash val="solid"/>
              <a:miter/>
            </a:ln>
          </p:spPr>
          <p:txBody>
            <a:bodyPr rtlCol="0" anchor="ctr"/>
            <a:lstStyle/>
            <a:p>
              <a:endParaRPr lang="en-US"/>
            </a:p>
          </p:txBody>
        </p:sp>
        <p:sp>
          <p:nvSpPr>
            <p:cNvPr id="903" name="Forma libre: forma 902">
              <a:extLst>
                <a:ext uri="{FF2B5EF4-FFF2-40B4-BE49-F238E27FC236}">
                  <a16:creationId xmlns:a16="http://schemas.microsoft.com/office/drawing/2014/main" id="{853B849E-2C0A-B31B-D668-33450E5F02E3}"/>
                </a:ext>
              </a:extLst>
            </p:cNvPr>
            <p:cNvSpPr/>
            <p:nvPr>
              <p:custDataLst>
                <p:tags r:id="rId34"/>
              </p:custDataLst>
            </p:nvPr>
          </p:nvSpPr>
          <p:spPr>
            <a:xfrm>
              <a:off x="7130535" y="6628217"/>
              <a:ext cx="22265" cy="22810"/>
            </a:xfrm>
            <a:custGeom>
              <a:avLst/>
              <a:gdLst>
                <a:gd name="connsiteX0" fmla="*/ 22590 w 22265"/>
                <a:gd name="connsiteY0" fmla="*/ 11483 h 22810"/>
                <a:gd name="connsiteX1" fmla="*/ 11458 w 22265"/>
                <a:gd name="connsiteY1" fmla="*/ 77 h 22810"/>
                <a:gd name="connsiteX2" fmla="*/ 325 w 22265"/>
                <a:gd name="connsiteY2" fmla="*/ 11483 h 22810"/>
                <a:gd name="connsiteX3" fmla="*/ 11458 w 22265"/>
                <a:gd name="connsiteY3" fmla="*/ 22888 h 22810"/>
                <a:gd name="connsiteX4" fmla="*/ 22590 w 22265"/>
                <a:gd name="connsiteY4" fmla="*/ 11483 h 2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5" h="22810">
                  <a:moveTo>
                    <a:pt x="22590" y="11483"/>
                  </a:moveTo>
                  <a:cubicBezTo>
                    <a:pt x="22590" y="5242"/>
                    <a:pt x="17549" y="77"/>
                    <a:pt x="11458" y="77"/>
                  </a:cubicBezTo>
                  <a:cubicBezTo>
                    <a:pt x="5366" y="77"/>
                    <a:pt x="325" y="5242"/>
                    <a:pt x="325" y="11483"/>
                  </a:cubicBezTo>
                  <a:cubicBezTo>
                    <a:pt x="325" y="17723"/>
                    <a:pt x="5366" y="22888"/>
                    <a:pt x="11458" y="22888"/>
                  </a:cubicBezTo>
                  <a:cubicBezTo>
                    <a:pt x="17549" y="22888"/>
                    <a:pt x="22590" y="17723"/>
                    <a:pt x="22590" y="11483"/>
                  </a:cubicBezTo>
                  <a:close/>
                </a:path>
              </a:pathLst>
            </a:custGeom>
            <a:solidFill>
              <a:srgbClr val="FFFFFF"/>
            </a:solidFill>
            <a:ln w="21077" cap="flat">
              <a:noFill/>
              <a:prstDash val="solid"/>
              <a:miter/>
            </a:ln>
          </p:spPr>
          <p:txBody>
            <a:bodyPr rtlCol="0" anchor="ctr"/>
            <a:lstStyle/>
            <a:p>
              <a:endParaRPr lang="en-US"/>
            </a:p>
          </p:txBody>
        </p:sp>
      </p:grpSp>
      <p:sp>
        <p:nvSpPr>
          <p:cNvPr id="1154" name="CuadroTexto 1153">
            <a:extLst>
              <a:ext uri="{FF2B5EF4-FFF2-40B4-BE49-F238E27FC236}">
                <a16:creationId xmlns:a16="http://schemas.microsoft.com/office/drawing/2014/main" id="{4D3B85C6-576E-7522-DD39-05001635A13B}"/>
              </a:ext>
            </a:extLst>
          </p:cNvPr>
          <p:cNvSpPr txBox="1"/>
          <p:nvPr/>
        </p:nvSpPr>
        <p:spPr>
          <a:xfrm>
            <a:off x="7094085" y="1684117"/>
            <a:ext cx="3108825" cy="400110"/>
          </a:xfrm>
          <a:prstGeom prst="rect">
            <a:avLst/>
          </a:prstGeom>
          <a:noFill/>
        </p:spPr>
        <p:txBody>
          <a:bodyPr wrap="square" rtlCol="0">
            <a:spAutoFit/>
          </a:bodyPr>
          <a:lstStyle/>
          <a:p>
            <a:pPr algn="ctr"/>
            <a:r>
              <a:rPr lang="en-US" sz="2000" dirty="0"/>
              <a:t>Loss function</a:t>
            </a:r>
          </a:p>
        </p:txBody>
      </p:sp>
    </p:spTree>
    <p:extLst>
      <p:ext uri="{BB962C8B-B14F-4D97-AF65-F5344CB8AC3E}">
        <p14:creationId xmlns:p14="http://schemas.microsoft.com/office/powerpoint/2010/main" val="14634594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 grpId="0" animBg="1"/>
      <p:bldP spid="34" grpId="0" animBg="1"/>
      <p:bldP spid="13" grpId="0"/>
      <p:bldP spid="11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Diagrama, Esquemático&#10;&#10;Descripción generada automáticamente">
            <a:extLst>
              <a:ext uri="{FF2B5EF4-FFF2-40B4-BE49-F238E27FC236}">
                <a16:creationId xmlns:a16="http://schemas.microsoft.com/office/drawing/2014/main" id="{0C9F3143-9CB9-0DE9-1445-DF1897DC506B}"/>
              </a:ext>
            </a:extLst>
          </p:cNvPr>
          <p:cNvPicPr>
            <a:picLocks noChangeAspect="1"/>
          </p:cNvPicPr>
          <p:nvPr>
            <p:custDataLst>
              <p:tags r:id="rId1"/>
            </p:custDataLst>
          </p:nvPr>
        </p:nvPicPr>
        <p:blipFill>
          <a:blip r:embed="rId5"/>
          <a:stretch>
            <a:fillRect/>
          </a:stretch>
        </p:blipFill>
        <p:spPr>
          <a:xfrm>
            <a:off x="1726914" y="1227668"/>
            <a:ext cx="8738172" cy="5261594"/>
          </a:xfrm>
          <a:prstGeom prst="rect">
            <a:avLst/>
          </a:prstGeom>
        </p:spPr>
      </p:pic>
      <p:sp>
        <p:nvSpPr>
          <p:cNvPr id="18" name="Rectángulo 17">
            <a:extLst>
              <a:ext uri="{FF2B5EF4-FFF2-40B4-BE49-F238E27FC236}">
                <a16:creationId xmlns:a16="http://schemas.microsoft.com/office/drawing/2014/main" id="{6418EFE9-6DA7-A515-AF73-27359C6E0DFE}"/>
              </a:ext>
            </a:extLst>
          </p:cNvPr>
          <p:cNvSpPr/>
          <p:nvPr/>
        </p:nvSpPr>
        <p:spPr>
          <a:xfrm>
            <a:off x="3113314" y="2510367"/>
            <a:ext cx="1445985" cy="1149579"/>
          </a:xfrm>
          <a:prstGeom prst="rect">
            <a:avLst/>
          </a:prstGeom>
          <a:solidFill>
            <a:srgbClr val="373737"/>
          </a:solidFill>
          <a:ln>
            <a:solidFill>
              <a:srgbClr val="37373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noProof="0" dirty="0"/>
              <a:t>17</a:t>
            </a:r>
          </a:p>
        </p:txBody>
      </p:sp>
      <p:sp>
        <p:nvSpPr>
          <p:cNvPr id="15" name="Forma libre: forma 14">
            <a:extLst>
              <a:ext uri="{FF2B5EF4-FFF2-40B4-BE49-F238E27FC236}">
                <a16:creationId xmlns:a16="http://schemas.microsoft.com/office/drawing/2014/main" id="{1FD566EC-9C2E-5ED3-0EF7-84A284C69635}"/>
              </a:ext>
            </a:extLst>
          </p:cNvPr>
          <p:cNvSpPr/>
          <p:nvPr>
            <p:custDataLst>
              <p:tags r:id="rId2"/>
            </p:custDataLst>
          </p:nvPr>
        </p:nvSpPr>
        <p:spPr>
          <a:xfrm>
            <a:off x="9585325" y="2877210"/>
            <a:ext cx="244141" cy="255458"/>
          </a:xfrm>
          <a:custGeom>
            <a:avLst/>
            <a:gdLst>
              <a:gd name="connsiteX0" fmla="*/ 70506 w 126869"/>
              <a:gd name="connsiteY0" fmla="*/ 16862 h 146978"/>
              <a:gd name="connsiteX1" fmla="*/ 92771 w 126869"/>
              <a:gd name="connsiteY1" fmla="*/ 6748 h 146978"/>
              <a:gd name="connsiteX2" fmla="*/ 100753 w 126869"/>
              <a:gd name="connsiteY2" fmla="*/ 2660 h 146978"/>
              <a:gd name="connsiteX3" fmla="*/ 97392 w 126869"/>
              <a:gd name="connsiteY3" fmla="*/ 77 h 146978"/>
              <a:gd name="connsiteX4" fmla="*/ 66305 w 126869"/>
              <a:gd name="connsiteY4" fmla="*/ 723 h 146978"/>
              <a:gd name="connsiteX5" fmla="*/ 38368 w 126869"/>
              <a:gd name="connsiteY5" fmla="*/ 77 h 146978"/>
              <a:gd name="connsiteX6" fmla="*/ 34377 w 126869"/>
              <a:gd name="connsiteY6" fmla="*/ 4381 h 146978"/>
              <a:gd name="connsiteX7" fmla="*/ 40259 w 126869"/>
              <a:gd name="connsiteY7" fmla="*/ 6748 h 146978"/>
              <a:gd name="connsiteX8" fmla="*/ 48241 w 126869"/>
              <a:gd name="connsiteY8" fmla="*/ 7179 h 146978"/>
              <a:gd name="connsiteX9" fmla="*/ 53912 w 126869"/>
              <a:gd name="connsiteY9" fmla="*/ 10622 h 146978"/>
              <a:gd name="connsiteX10" fmla="*/ 53072 w 126869"/>
              <a:gd name="connsiteY10" fmla="*/ 14710 h 146978"/>
              <a:gd name="connsiteX11" fmla="*/ 24925 w 126869"/>
              <a:gd name="connsiteY11" fmla="*/ 130270 h 146978"/>
              <a:gd name="connsiteX12" fmla="*/ 5811 w 126869"/>
              <a:gd name="connsiteY12" fmla="*/ 140384 h 146978"/>
              <a:gd name="connsiteX13" fmla="*/ 140 w 126869"/>
              <a:gd name="connsiteY13" fmla="*/ 144688 h 146978"/>
              <a:gd name="connsiteX14" fmla="*/ 5811 w 126869"/>
              <a:gd name="connsiteY14" fmla="*/ 147055 h 146978"/>
              <a:gd name="connsiteX15" fmla="*/ 103063 w 126869"/>
              <a:gd name="connsiteY15" fmla="*/ 147055 h 146978"/>
              <a:gd name="connsiteX16" fmla="*/ 109575 w 126869"/>
              <a:gd name="connsiteY16" fmla="*/ 143397 h 146978"/>
              <a:gd name="connsiteX17" fmla="*/ 126169 w 126869"/>
              <a:gd name="connsiteY17" fmla="*/ 96915 h 146978"/>
              <a:gd name="connsiteX18" fmla="*/ 127009 w 126869"/>
              <a:gd name="connsiteY18" fmla="*/ 93902 h 146978"/>
              <a:gd name="connsiteX19" fmla="*/ 124488 w 126869"/>
              <a:gd name="connsiteY19" fmla="*/ 91535 h 146978"/>
              <a:gd name="connsiteX20" fmla="*/ 120918 w 126869"/>
              <a:gd name="connsiteY20" fmla="*/ 96054 h 146978"/>
              <a:gd name="connsiteX21" fmla="*/ 68195 w 126869"/>
              <a:gd name="connsiteY21" fmla="*/ 140384 h 146978"/>
              <a:gd name="connsiteX22" fmla="*/ 48451 w 126869"/>
              <a:gd name="connsiteY22" fmla="*/ 140384 h 146978"/>
              <a:gd name="connsiteX23" fmla="*/ 43830 w 126869"/>
              <a:gd name="connsiteY23" fmla="*/ 140169 h 146978"/>
              <a:gd name="connsiteX24" fmla="*/ 41099 w 126869"/>
              <a:gd name="connsiteY24" fmla="*/ 138017 h 146978"/>
              <a:gd name="connsiteX25" fmla="*/ 42149 w 126869"/>
              <a:gd name="connsiteY25" fmla="*/ 133068 h 146978"/>
              <a:gd name="connsiteX26" fmla="*/ 70506 w 126869"/>
              <a:gd name="connsiteY26" fmla="*/ 16862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6869" h="146978">
                <a:moveTo>
                  <a:pt x="70506" y="16862"/>
                </a:moveTo>
                <a:cubicBezTo>
                  <a:pt x="72396" y="9115"/>
                  <a:pt x="73026" y="6748"/>
                  <a:pt x="92771" y="6748"/>
                </a:cubicBezTo>
                <a:cubicBezTo>
                  <a:pt x="99073" y="6748"/>
                  <a:pt x="100753" y="6748"/>
                  <a:pt x="100753" y="2660"/>
                </a:cubicBezTo>
                <a:cubicBezTo>
                  <a:pt x="100753" y="77"/>
                  <a:pt x="98442" y="77"/>
                  <a:pt x="97392" y="77"/>
                </a:cubicBezTo>
                <a:cubicBezTo>
                  <a:pt x="90461" y="77"/>
                  <a:pt x="73237" y="723"/>
                  <a:pt x="66305" y="723"/>
                </a:cubicBezTo>
                <a:cubicBezTo>
                  <a:pt x="60003" y="723"/>
                  <a:pt x="44670" y="77"/>
                  <a:pt x="38368" y="77"/>
                </a:cubicBezTo>
                <a:cubicBezTo>
                  <a:pt x="36898" y="77"/>
                  <a:pt x="34377" y="77"/>
                  <a:pt x="34377" y="4381"/>
                </a:cubicBezTo>
                <a:cubicBezTo>
                  <a:pt x="34377" y="6748"/>
                  <a:pt x="36268" y="6748"/>
                  <a:pt x="40259" y="6748"/>
                </a:cubicBezTo>
                <a:cubicBezTo>
                  <a:pt x="40679" y="6748"/>
                  <a:pt x="44670" y="6748"/>
                  <a:pt x="48241" y="7179"/>
                </a:cubicBezTo>
                <a:cubicBezTo>
                  <a:pt x="52022" y="7609"/>
                  <a:pt x="53912" y="7824"/>
                  <a:pt x="53912" y="10622"/>
                </a:cubicBezTo>
                <a:cubicBezTo>
                  <a:pt x="53912" y="11483"/>
                  <a:pt x="53702" y="12128"/>
                  <a:pt x="53072" y="14710"/>
                </a:cubicBezTo>
                <a:lnTo>
                  <a:pt x="24925" y="130270"/>
                </a:lnTo>
                <a:cubicBezTo>
                  <a:pt x="22825" y="138663"/>
                  <a:pt x="22405" y="140384"/>
                  <a:pt x="5811" y="140384"/>
                </a:cubicBezTo>
                <a:cubicBezTo>
                  <a:pt x="2240" y="140384"/>
                  <a:pt x="140" y="140384"/>
                  <a:pt x="140" y="144688"/>
                </a:cubicBezTo>
                <a:cubicBezTo>
                  <a:pt x="140" y="147055"/>
                  <a:pt x="2030" y="147055"/>
                  <a:pt x="5811" y="147055"/>
                </a:cubicBezTo>
                <a:lnTo>
                  <a:pt x="103063" y="147055"/>
                </a:lnTo>
                <a:cubicBezTo>
                  <a:pt x="108105" y="147055"/>
                  <a:pt x="108315" y="147055"/>
                  <a:pt x="109575" y="143397"/>
                </a:cubicBezTo>
                <a:lnTo>
                  <a:pt x="126169" y="96915"/>
                </a:lnTo>
                <a:cubicBezTo>
                  <a:pt x="127009" y="94548"/>
                  <a:pt x="127009" y="94117"/>
                  <a:pt x="127009" y="93902"/>
                </a:cubicBezTo>
                <a:cubicBezTo>
                  <a:pt x="127009" y="93041"/>
                  <a:pt x="126379" y="91535"/>
                  <a:pt x="124488" y="91535"/>
                </a:cubicBezTo>
                <a:cubicBezTo>
                  <a:pt x="122598" y="91535"/>
                  <a:pt x="122388" y="92611"/>
                  <a:pt x="120918" y="96054"/>
                </a:cubicBezTo>
                <a:cubicBezTo>
                  <a:pt x="113776" y="115852"/>
                  <a:pt x="104534" y="140384"/>
                  <a:pt x="68195" y="140384"/>
                </a:cubicBezTo>
                <a:lnTo>
                  <a:pt x="48451" y="140384"/>
                </a:lnTo>
                <a:cubicBezTo>
                  <a:pt x="45510" y="140384"/>
                  <a:pt x="45090" y="140384"/>
                  <a:pt x="43830" y="140169"/>
                </a:cubicBezTo>
                <a:cubicBezTo>
                  <a:pt x="41729" y="139954"/>
                  <a:pt x="41099" y="139739"/>
                  <a:pt x="41099" y="138017"/>
                </a:cubicBezTo>
                <a:cubicBezTo>
                  <a:pt x="41099" y="137372"/>
                  <a:pt x="41099" y="136941"/>
                  <a:pt x="42149" y="133068"/>
                </a:cubicBezTo>
                <a:lnTo>
                  <a:pt x="70506" y="16862"/>
                </a:lnTo>
                <a:close/>
              </a:path>
            </a:pathLst>
          </a:custGeom>
          <a:solidFill>
            <a:schemeClr val="accent1">
              <a:alpha val="0"/>
            </a:schemeClr>
          </a:solidFill>
          <a:ln w="21077" cap="flat">
            <a:noFill/>
            <a:prstDash val="solid"/>
            <a:miter/>
          </a:ln>
        </p:spPr>
        <p:txBody>
          <a:bodyPr rtlCol="0" anchor="ctr"/>
          <a:lstStyle/>
          <a:p>
            <a:endParaRPr lang="en-US"/>
          </a:p>
        </p:txBody>
      </p:sp>
      <p:sp>
        <p:nvSpPr>
          <p:cNvPr id="16" name="Rectángulo: esquinas redondeadas 15">
            <a:extLst>
              <a:ext uri="{FF2B5EF4-FFF2-40B4-BE49-F238E27FC236}">
                <a16:creationId xmlns:a16="http://schemas.microsoft.com/office/drawing/2014/main" id="{CC44A70D-A8FD-D044-4EC8-5EDFD89FA047}"/>
              </a:ext>
            </a:extLst>
          </p:cNvPr>
          <p:cNvSpPr/>
          <p:nvPr/>
        </p:nvSpPr>
        <p:spPr>
          <a:xfrm>
            <a:off x="3148663" y="2510367"/>
            <a:ext cx="1435099" cy="1149579"/>
          </a:xfrm>
          <a:prstGeom prst="roundRect">
            <a:avLst/>
          </a:prstGeom>
          <a:solidFill>
            <a:srgbClr val="B8E98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Imagen 16">
            <a:extLst>
              <a:ext uri="{FF2B5EF4-FFF2-40B4-BE49-F238E27FC236}">
                <a16:creationId xmlns:a16="http://schemas.microsoft.com/office/drawing/2014/main" id="{2FB17C0A-AC7E-0314-AA9D-ADF850ABE4D0}"/>
              </a:ext>
            </a:extLst>
          </p:cNvPr>
          <p:cNvPicPr>
            <a:picLocks noChangeAspect="1"/>
          </p:cNvPicPr>
          <p:nvPr>
            <p:custDataLst>
              <p:tags r:id="rId3"/>
            </p:custDataLst>
          </p:nvPr>
        </p:nvPicPr>
        <p:blipFill>
          <a:blip r:embed="rId6"/>
          <a:stretch>
            <a:fillRect/>
          </a:stretch>
        </p:blipFill>
        <p:spPr>
          <a:xfrm>
            <a:off x="3658765" y="2923465"/>
            <a:ext cx="538391" cy="291449"/>
          </a:xfrm>
          <a:prstGeom prst="rect">
            <a:avLst/>
          </a:prstGeom>
        </p:spPr>
      </p:pic>
      <p:sp>
        <p:nvSpPr>
          <p:cNvPr id="20" name="CuadroTexto 19">
            <a:extLst>
              <a:ext uri="{FF2B5EF4-FFF2-40B4-BE49-F238E27FC236}">
                <a16:creationId xmlns:a16="http://schemas.microsoft.com/office/drawing/2014/main" id="{FA360105-0414-F3E5-1A6B-28B14B80942A}"/>
              </a:ext>
            </a:extLst>
          </p:cNvPr>
          <p:cNvSpPr txBox="1"/>
          <p:nvPr/>
        </p:nvSpPr>
        <p:spPr>
          <a:xfrm>
            <a:off x="2672444" y="5593694"/>
            <a:ext cx="2670628" cy="369332"/>
          </a:xfrm>
          <a:prstGeom prst="rect">
            <a:avLst/>
          </a:prstGeom>
          <a:solidFill>
            <a:srgbClr val="373737"/>
          </a:solidFill>
        </p:spPr>
        <p:txBody>
          <a:bodyPr wrap="square" rtlCol="0">
            <a:spAutoFit/>
          </a:bodyPr>
          <a:lstStyle/>
          <a:p>
            <a:r>
              <a:rPr lang="en-US" dirty="0"/>
              <a:t>Gaussian localization</a:t>
            </a:r>
          </a:p>
        </p:txBody>
      </p:sp>
    </p:spTree>
    <p:extLst>
      <p:ext uri="{BB962C8B-B14F-4D97-AF65-F5344CB8AC3E}">
        <p14:creationId xmlns:p14="http://schemas.microsoft.com/office/powerpoint/2010/main" val="2759169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36E55-518D-F264-C863-1FC62A08EF04}"/>
              </a:ext>
            </a:extLst>
          </p:cNvPr>
          <p:cNvSpPr>
            <a:spLocks noGrp="1"/>
          </p:cNvSpPr>
          <p:nvPr>
            <p:ph type="title"/>
          </p:nvPr>
        </p:nvSpPr>
        <p:spPr>
          <a:xfrm>
            <a:off x="1141413" y="283029"/>
            <a:ext cx="9905998" cy="1905000"/>
          </a:xfrm>
        </p:spPr>
        <p:txBody>
          <a:bodyPr>
            <a:normAutofit/>
          </a:bodyPr>
          <a:lstStyle/>
          <a:p>
            <a:r>
              <a:rPr lang="en-US" sz="3600" dirty="0"/>
              <a:t>Form of the potential</a:t>
            </a:r>
          </a:p>
        </p:txBody>
      </p:sp>
      <p:sp>
        <p:nvSpPr>
          <p:cNvPr id="4" name="Marcador de número de diapositiva 3">
            <a:extLst>
              <a:ext uri="{FF2B5EF4-FFF2-40B4-BE49-F238E27FC236}">
                <a16:creationId xmlns:a16="http://schemas.microsoft.com/office/drawing/2014/main" id="{8B0B2E57-46B5-223B-AC4F-E94913DC6348}"/>
              </a:ext>
            </a:extLst>
          </p:cNvPr>
          <p:cNvSpPr>
            <a:spLocks noGrp="1"/>
          </p:cNvSpPr>
          <p:nvPr>
            <p:ph type="sldNum" sz="quarter" idx="12"/>
          </p:nvPr>
        </p:nvSpPr>
        <p:spPr/>
        <p:txBody>
          <a:bodyPr/>
          <a:lstStyle/>
          <a:p>
            <a:pPr rtl="0"/>
            <a:r>
              <a:rPr lang="es-ES" noProof="0" dirty="0"/>
              <a:t>19</a:t>
            </a:r>
          </a:p>
        </p:txBody>
      </p:sp>
      <p:pic>
        <p:nvPicPr>
          <p:cNvPr id="8" name="Imagen 7">
            <a:extLst>
              <a:ext uri="{FF2B5EF4-FFF2-40B4-BE49-F238E27FC236}">
                <a16:creationId xmlns:a16="http://schemas.microsoft.com/office/drawing/2014/main" id="{2F24C625-76DB-F169-16CB-719987CC6F5B}"/>
              </a:ext>
            </a:extLst>
          </p:cNvPr>
          <p:cNvPicPr>
            <a:picLocks noChangeAspect="1"/>
          </p:cNvPicPr>
          <p:nvPr>
            <p:custDataLst>
              <p:tags r:id="rId1"/>
            </p:custDataLst>
          </p:nvPr>
        </p:nvPicPr>
        <p:blipFill>
          <a:blip r:embed="rId5"/>
          <a:stretch>
            <a:fillRect/>
          </a:stretch>
        </p:blipFill>
        <p:spPr>
          <a:xfrm>
            <a:off x="3163636" y="3777343"/>
            <a:ext cx="5864728" cy="1074249"/>
          </a:xfrm>
          <a:prstGeom prst="rect">
            <a:avLst/>
          </a:prstGeom>
        </p:spPr>
      </p:pic>
      <p:pic>
        <p:nvPicPr>
          <p:cNvPr id="10" name="Imagen 9">
            <a:extLst>
              <a:ext uri="{FF2B5EF4-FFF2-40B4-BE49-F238E27FC236}">
                <a16:creationId xmlns:a16="http://schemas.microsoft.com/office/drawing/2014/main" id="{73C7022E-FC61-D450-1F8D-99AB807C4651}"/>
              </a:ext>
            </a:extLst>
          </p:cNvPr>
          <p:cNvPicPr>
            <a:picLocks noChangeAspect="1"/>
          </p:cNvPicPr>
          <p:nvPr>
            <p:custDataLst>
              <p:tags r:id="rId2"/>
            </p:custDataLst>
          </p:nvPr>
        </p:nvPicPr>
        <p:blipFill>
          <a:blip r:embed="rId6"/>
          <a:stretch>
            <a:fillRect/>
          </a:stretch>
        </p:blipFill>
        <p:spPr>
          <a:xfrm>
            <a:off x="2971505" y="2636157"/>
            <a:ext cx="6453670" cy="889000"/>
          </a:xfrm>
          <a:prstGeom prst="rect">
            <a:avLst/>
          </a:prstGeom>
        </p:spPr>
      </p:pic>
      <p:sp>
        <p:nvSpPr>
          <p:cNvPr id="11" name="CuadroTexto 10">
            <a:extLst>
              <a:ext uri="{FF2B5EF4-FFF2-40B4-BE49-F238E27FC236}">
                <a16:creationId xmlns:a16="http://schemas.microsoft.com/office/drawing/2014/main" id="{93F346E6-C59C-B27D-46BD-9197509FBB59}"/>
              </a:ext>
            </a:extLst>
          </p:cNvPr>
          <p:cNvSpPr txBox="1"/>
          <p:nvPr/>
        </p:nvSpPr>
        <p:spPr>
          <a:xfrm>
            <a:off x="1141413" y="1726364"/>
            <a:ext cx="8389620" cy="461665"/>
          </a:xfrm>
          <a:prstGeom prst="rect">
            <a:avLst/>
          </a:prstGeom>
          <a:noFill/>
        </p:spPr>
        <p:txBody>
          <a:bodyPr wrap="square" rtlCol="0">
            <a:spAutoFit/>
          </a:bodyPr>
          <a:lstStyle/>
          <a:p>
            <a:r>
              <a:rPr lang="en-US" sz="2400" dirty="0"/>
              <a:t>Family of potentials with a free parameter </a:t>
            </a:r>
          </a:p>
        </p:txBody>
      </p:sp>
      <p:pic>
        <p:nvPicPr>
          <p:cNvPr id="13" name="Imagen 12">
            <a:extLst>
              <a:ext uri="{FF2B5EF4-FFF2-40B4-BE49-F238E27FC236}">
                <a16:creationId xmlns:a16="http://schemas.microsoft.com/office/drawing/2014/main" id="{1092AB6B-4642-C670-2A63-81AB82F7494C}"/>
              </a:ext>
            </a:extLst>
          </p:cNvPr>
          <p:cNvPicPr>
            <a:picLocks noChangeAspect="1"/>
          </p:cNvPicPr>
          <p:nvPr>
            <p:custDataLst>
              <p:tags r:id="rId3"/>
            </p:custDataLst>
          </p:nvPr>
        </p:nvPicPr>
        <p:blipFill>
          <a:blip r:embed="rId7"/>
          <a:stretch>
            <a:fillRect/>
          </a:stretch>
        </p:blipFill>
        <p:spPr>
          <a:xfrm>
            <a:off x="7569201" y="1762896"/>
            <a:ext cx="584200" cy="388599"/>
          </a:xfrm>
          <a:prstGeom prst="rect">
            <a:avLst/>
          </a:prstGeom>
        </p:spPr>
      </p:pic>
      <p:cxnSp>
        <p:nvCxnSpPr>
          <p:cNvPr id="15" name="Conector recto de flecha 14">
            <a:extLst>
              <a:ext uri="{FF2B5EF4-FFF2-40B4-BE49-F238E27FC236}">
                <a16:creationId xmlns:a16="http://schemas.microsoft.com/office/drawing/2014/main" id="{1EB31BE5-F273-1524-C72E-6E0D40894ADB}"/>
              </a:ext>
            </a:extLst>
          </p:cNvPr>
          <p:cNvCxnSpPr>
            <a:cxnSpLocks/>
          </p:cNvCxnSpPr>
          <p:nvPr/>
        </p:nvCxnSpPr>
        <p:spPr>
          <a:xfrm flipV="1">
            <a:off x="6499860" y="4851592"/>
            <a:ext cx="705558" cy="7033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23A3F9DB-E0D8-7C3E-B3F6-97DC5E8F2770}"/>
              </a:ext>
            </a:extLst>
          </p:cNvPr>
          <p:cNvSpPr txBox="1"/>
          <p:nvPr/>
        </p:nvSpPr>
        <p:spPr>
          <a:xfrm>
            <a:off x="2328895" y="5558452"/>
            <a:ext cx="8119365" cy="461665"/>
          </a:xfrm>
          <a:prstGeom prst="rect">
            <a:avLst/>
          </a:prstGeom>
          <a:noFill/>
        </p:spPr>
        <p:txBody>
          <a:bodyPr wrap="square" rtlCol="0">
            <a:spAutoFit/>
          </a:bodyPr>
          <a:lstStyle/>
          <a:p>
            <a:r>
              <a:rPr lang="en-US" sz="2400" dirty="0"/>
              <a:t>Regulates the phase transition in the boundary theory</a:t>
            </a:r>
          </a:p>
        </p:txBody>
      </p:sp>
    </p:spTree>
    <p:extLst>
      <p:ext uri="{BB962C8B-B14F-4D97-AF65-F5344CB8AC3E}">
        <p14:creationId xmlns:p14="http://schemas.microsoft.com/office/powerpoint/2010/main" val="466086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418EFE9-6DA7-A515-AF73-27359C6E0DFE}"/>
              </a:ext>
            </a:extLst>
          </p:cNvPr>
          <p:cNvSpPr/>
          <p:nvPr/>
        </p:nvSpPr>
        <p:spPr>
          <a:xfrm>
            <a:off x="3113314" y="2510367"/>
            <a:ext cx="1445985" cy="1149579"/>
          </a:xfrm>
          <a:prstGeom prst="rect">
            <a:avLst/>
          </a:prstGeom>
          <a:solidFill>
            <a:srgbClr val="373737"/>
          </a:solidFill>
          <a:ln>
            <a:solidFill>
              <a:srgbClr val="37373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noProof="0" dirty="0"/>
              <a:t>18</a:t>
            </a:r>
          </a:p>
        </p:txBody>
      </p:sp>
      <p:sp>
        <p:nvSpPr>
          <p:cNvPr id="15" name="Forma libre: forma 14">
            <a:extLst>
              <a:ext uri="{FF2B5EF4-FFF2-40B4-BE49-F238E27FC236}">
                <a16:creationId xmlns:a16="http://schemas.microsoft.com/office/drawing/2014/main" id="{1FD566EC-9C2E-5ED3-0EF7-84A284C69635}"/>
              </a:ext>
            </a:extLst>
          </p:cNvPr>
          <p:cNvSpPr/>
          <p:nvPr>
            <p:custDataLst>
              <p:tags r:id="rId1"/>
            </p:custDataLst>
          </p:nvPr>
        </p:nvSpPr>
        <p:spPr>
          <a:xfrm>
            <a:off x="9585325" y="2877210"/>
            <a:ext cx="244141" cy="255458"/>
          </a:xfrm>
          <a:custGeom>
            <a:avLst/>
            <a:gdLst>
              <a:gd name="connsiteX0" fmla="*/ 70506 w 126869"/>
              <a:gd name="connsiteY0" fmla="*/ 16862 h 146978"/>
              <a:gd name="connsiteX1" fmla="*/ 92771 w 126869"/>
              <a:gd name="connsiteY1" fmla="*/ 6748 h 146978"/>
              <a:gd name="connsiteX2" fmla="*/ 100753 w 126869"/>
              <a:gd name="connsiteY2" fmla="*/ 2660 h 146978"/>
              <a:gd name="connsiteX3" fmla="*/ 97392 w 126869"/>
              <a:gd name="connsiteY3" fmla="*/ 77 h 146978"/>
              <a:gd name="connsiteX4" fmla="*/ 66305 w 126869"/>
              <a:gd name="connsiteY4" fmla="*/ 723 h 146978"/>
              <a:gd name="connsiteX5" fmla="*/ 38368 w 126869"/>
              <a:gd name="connsiteY5" fmla="*/ 77 h 146978"/>
              <a:gd name="connsiteX6" fmla="*/ 34377 w 126869"/>
              <a:gd name="connsiteY6" fmla="*/ 4381 h 146978"/>
              <a:gd name="connsiteX7" fmla="*/ 40259 w 126869"/>
              <a:gd name="connsiteY7" fmla="*/ 6748 h 146978"/>
              <a:gd name="connsiteX8" fmla="*/ 48241 w 126869"/>
              <a:gd name="connsiteY8" fmla="*/ 7179 h 146978"/>
              <a:gd name="connsiteX9" fmla="*/ 53912 w 126869"/>
              <a:gd name="connsiteY9" fmla="*/ 10622 h 146978"/>
              <a:gd name="connsiteX10" fmla="*/ 53072 w 126869"/>
              <a:gd name="connsiteY10" fmla="*/ 14710 h 146978"/>
              <a:gd name="connsiteX11" fmla="*/ 24925 w 126869"/>
              <a:gd name="connsiteY11" fmla="*/ 130270 h 146978"/>
              <a:gd name="connsiteX12" fmla="*/ 5811 w 126869"/>
              <a:gd name="connsiteY12" fmla="*/ 140384 h 146978"/>
              <a:gd name="connsiteX13" fmla="*/ 140 w 126869"/>
              <a:gd name="connsiteY13" fmla="*/ 144688 h 146978"/>
              <a:gd name="connsiteX14" fmla="*/ 5811 w 126869"/>
              <a:gd name="connsiteY14" fmla="*/ 147055 h 146978"/>
              <a:gd name="connsiteX15" fmla="*/ 103063 w 126869"/>
              <a:gd name="connsiteY15" fmla="*/ 147055 h 146978"/>
              <a:gd name="connsiteX16" fmla="*/ 109575 w 126869"/>
              <a:gd name="connsiteY16" fmla="*/ 143397 h 146978"/>
              <a:gd name="connsiteX17" fmla="*/ 126169 w 126869"/>
              <a:gd name="connsiteY17" fmla="*/ 96915 h 146978"/>
              <a:gd name="connsiteX18" fmla="*/ 127009 w 126869"/>
              <a:gd name="connsiteY18" fmla="*/ 93902 h 146978"/>
              <a:gd name="connsiteX19" fmla="*/ 124488 w 126869"/>
              <a:gd name="connsiteY19" fmla="*/ 91535 h 146978"/>
              <a:gd name="connsiteX20" fmla="*/ 120918 w 126869"/>
              <a:gd name="connsiteY20" fmla="*/ 96054 h 146978"/>
              <a:gd name="connsiteX21" fmla="*/ 68195 w 126869"/>
              <a:gd name="connsiteY21" fmla="*/ 140384 h 146978"/>
              <a:gd name="connsiteX22" fmla="*/ 48451 w 126869"/>
              <a:gd name="connsiteY22" fmla="*/ 140384 h 146978"/>
              <a:gd name="connsiteX23" fmla="*/ 43830 w 126869"/>
              <a:gd name="connsiteY23" fmla="*/ 140169 h 146978"/>
              <a:gd name="connsiteX24" fmla="*/ 41099 w 126869"/>
              <a:gd name="connsiteY24" fmla="*/ 138017 h 146978"/>
              <a:gd name="connsiteX25" fmla="*/ 42149 w 126869"/>
              <a:gd name="connsiteY25" fmla="*/ 133068 h 146978"/>
              <a:gd name="connsiteX26" fmla="*/ 70506 w 126869"/>
              <a:gd name="connsiteY26" fmla="*/ 16862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6869" h="146978">
                <a:moveTo>
                  <a:pt x="70506" y="16862"/>
                </a:moveTo>
                <a:cubicBezTo>
                  <a:pt x="72396" y="9115"/>
                  <a:pt x="73026" y="6748"/>
                  <a:pt x="92771" y="6748"/>
                </a:cubicBezTo>
                <a:cubicBezTo>
                  <a:pt x="99073" y="6748"/>
                  <a:pt x="100753" y="6748"/>
                  <a:pt x="100753" y="2660"/>
                </a:cubicBezTo>
                <a:cubicBezTo>
                  <a:pt x="100753" y="77"/>
                  <a:pt x="98442" y="77"/>
                  <a:pt x="97392" y="77"/>
                </a:cubicBezTo>
                <a:cubicBezTo>
                  <a:pt x="90461" y="77"/>
                  <a:pt x="73237" y="723"/>
                  <a:pt x="66305" y="723"/>
                </a:cubicBezTo>
                <a:cubicBezTo>
                  <a:pt x="60003" y="723"/>
                  <a:pt x="44670" y="77"/>
                  <a:pt x="38368" y="77"/>
                </a:cubicBezTo>
                <a:cubicBezTo>
                  <a:pt x="36898" y="77"/>
                  <a:pt x="34377" y="77"/>
                  <a:pt x="34377" y="4381"/>
                </a:cubicBezTo>
                <a:cubicBezTo>
                  <a:pt x="34377" y="6748"/>
                  <a:pt x="36268" y="6748"/>
                  <a:pt x="40259" y="6748"/>
                </a:cubicBezTo>
                <a:cubicBezTo>
                  <a:pt x="40679" y="6748"/>
                  <a:pt x="44670" y="6748"/>
                  <a:pt x="48241" y="7179"/>
                </a:cubicBezTo>
                <a:cubicBezTo>
                  <a:pt x="52022" y="7609"/>
                  <a:pt x="53912" y="7824"/>
                  <a:pt x="53912" y="10622"/>
                </a:cubicBezTo>
                <a:cubicBezTo>
                  <a:pt x="53912" y="11483"/>
                  <a:pt x="53702" y="12128"/>
                  <a:pt x="53072" y="14710"/>
                </a:cubicBezTo>
                <a:lnTo>
                  <a:pt x="24925" y="130270"/>
                </a:lnTo>
                <a:cubicBezTo>
                  <a:pt x="22825" y="138663"/>
                  <a:pt x="22405" y="140384"/>
                  <a:pt x="5811" y="140384"/>
                </a:cubicBezTo>
                <a:cubicBezTo>
                  <a:pt x="2240" y="140384"/>
                  <a:pt x="140" y="140384"/>
                  <a:pt x="140" y="144688"/>
                </a:cubicBezTo>
                <a:cubicBezTo>
                  <a:pt x="140" y="147055"/>
                  <a:pt x="2030" y="147055"/>
                  <a:pt x="5811" y="147055"/>
                </a:cubicBezTo>
                <a:lnTo>
                  <a:pt x="103063" y="147055"/>
                </a:lnTo>
                <a:cubicBezTo>
                  <a:pt x="108105" y="147055"/>
                  <a:pt x="108315" y="147055"/>
                  <a:pt x="109575" y="143397"/>
                </a:cubicBezTo>
                <a:lnTo>
                  <a:pt x="126169" y="96915"/>
                </a:lnTo>
                <a:cubicBezTo>
                  <a:pt x="127009" y="94548"/>
                  <a:pt x="127009" y="94117"/>
                  <a:pt x="127009" y="93902"/>
                </a:cubicBezTo>
                <a:cubicBezTo>
                  <a:pt x="127009" y="93041"/>
                  <a:pt x="126379" y="91535"/>
                  <a:pt x="124488" y="91535"/>
                </a:cubicBezTo>
                <a:cubicBezTo>
                  <a:pt x="122598" y="91535"/>
                  <a:pt x="122388" y="92611"/>
                  <a:pt x="120918" y="96054"/>
                </a:cubicBezTo>
                <a:cubicBezTo>
                  <a:pt x="113776" y="115852"/>
                  <a:pt x="104534" y="140384"/>
                  <a:pt x="68195" y="140384"/>
                </a:cubicBezTo>
                <a:lnTo>
                  <a:pt x="48451" y="140384"/>
                </a:lnTo>
                <a:cubicBezTo>
                  <a:pt x="45510" y="140384"/>
                  <a:pt x="45090" y="140384"/>
                  <a:pt x="43830" y="140169"/>
                </a:cubicBezTo>
                <a:cubicBezTo>
                  <a:pt x="41729" y="139954"/>
                  <a:pt x="41099" y="139739"/>
                  <a:pt x="41099" y="138017"/>
                </a:cubicBezTo>
                <a:cubicBezTo>
                  <a:pt x="41099" y="137372"/>
                  <a:pt x="41099" y="136941"/>
                  <a:pt x="42149" y="133068"/>
                </a:cubicBezTo>
                <a:lnTo>
                  <a:pt x="70506" y="16862"/>
                </a:lnTo>
                <a:close/>
              </a:path>
            </a:pathLst>
          </a:custGeom>
          <a:solidFill>
            <a:schemeClr val="accent1">
              <a:alpha val="0"/>
            </a:schemeClr>
          </a:solidFill>
          <a:ln w="21077" cap="flat">
            <a:noFill/>
            <a:prstDash val="solid"/>
            <a:miter/>
          </a:ln>
        </p:spPr>
        <p:txBody>
          <a:bodyPr rtlCol="0" anchor="ctr"/>
          <a:lstStyle/>
          <a:p>
            <a:endParaRPr lang="en-US"/>
          </a:p>
        </p:txBody>
      </p:sp>
      <p:sp>
        <p:nvSpPr>
          <p:cNvPr id="20" name="CuadroTexto 19">
            <a:extLst>
              <a:ext uri="{FF2B5EF4-FFF2-40B4-BE49-F238E27FC236}">
                <a16:creationId xmlns:a16="http://schemas.microsoft.com/office/drawing/2014/main" id="{FA360105-0414-F3E5-1A6B-28B14B80942A}"/>
              </a:ext>
            </a:extLst>
          </p:cNvPr>
          <p:cNvSpPr txBox="1"/>
          <p:nvPr/>
        </p:nvSpPr>
        <p:spPr>
          <a:xfrm>
            <a:off x="4241120" y="1851605"/>
            <a:ext cx="3706584" cy="461665"/>
          </a:xfrm>
          <a:prstGeom prst="rect">
            <a:avLst/>
          </a:prstGeom>
          <a:noFill/>
        </p:spPr>
        <p:txBody>
          <a:bodyPr wrap="square" rtlCol="0">
            <a:spAutoFit/>
          </a:bodyPr>
          <a:lstStyle/>
          <a:p>
            <a:r>
              <a:rPr lang="en-US" sz="2400" dirty="0"/>
              <a:t>Gaussian localization</a:t>
            </a:r>
          </a:p>
        </p:txBody>
      </p:sp>
      <p:pic>
        <p:nvPicPr>
          <p:cNvPr id="9" name="Imagen 8">
            <a:extLst>
              <a:ext uri="{FF2B5EF4-FFF2-40B4-BE49-F238E27FC236}">
                <a16:creationId xmlns:a16="http://schemas.microsoft.com/office/drawing/2014/main" id="{70E6EB84-2259-92F8-D8E7-689951F50A12}"/>
              </a:ext>
            </a:extLst>
          </p:cNvPr>
          <p:cNvPicPr>
            <a:picLocks noChangeAspect="1"/>
          </p:cNvPicPr>
          <p:nvPr>
            <p:custDataLst>
              <p:tags r:id="rId2"/>
            </p:custDataLst>
          </p:nvPr>
        </p:nvPicPr>
        <p:blipFill>
          <a:blip r:embed="rId5"/>
          <a:stretch>
            <a:fillRect/>
          </a:stretch>
        </p:blipFill>
        <p:spPr>
          <a:xfrm>
            <a:off x="4496707" y="2718398"/>
            <a:ext cx="2776887" cy="457450"/>
          </a:xfrm>
          <a:prstGeom prst="rect">
            <a:avLst/>
          </a:prstGeom>
        </p:spPr>
      </p:pic>
      <p:pic>
        <p:nvPicPr>
          <p:cNvPr id="14" name="Imagen 13">
            <a:extLst>
              <a:ext uri="{FF2B5EF4-FFF2-40B4-BE49-F238E27FC236}">
                <a16:creationId xmlns:a16="http://schemas.microsoft.com/office/drawing/2014/main" id="{337EB687-30CB-B1BF-3A03-CEF86FCFFF3A}"/>
              </a:ext>
            </a:extLst>
          </p:cNvPr>
          <p:cNvPicPr>
            <a:picLocks noChangeAspect="1"/>
          </p:cNvPicPr>
          <p:nvPr>
            <p:custDataLst>
              <p:tags r:id="rId3"/>
            </p:custDataLst>
          </p:nvPr>
        </p:nvPicPr>
        <p:blipFill>
          <a:blip r:embed="rId6"/>
          <a:stretch>
            <a:fillRect/>
          </a:stretch>
        </p:blipFill>
        <p:spPr>
          <a:xfrm>
            <a:off x="2874408" y="3558614"/>
            <a:ext cx="6440008" cy="966775"/>
          </a:xfrm>
          <a:prstGeom prst="rect">
            <a:avLst/>
          </a:prstGeom>
        </p:spPr>
      </p:pic>
    </p:spTree>
    <p:extLst>
      <p:ext uri="{BB962C8B-B14F-4D97-AF65-F5344CB8AC3E}">
        <p14:creationId xmlns:p14="http://schemas.microsoft.com/office/powerpoint/2010/main" val="2827258062"/>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0A3A1-446A-D083-E946-C33B4B5EC224}"/>
              </a:ext>
            </a:extLst>
          </p:cNvPr>
          <p:cNvSpPr>
            <a:spLocks noGrp="1"/>
          </p:cNvSpPr>
          <p:nvPr>
            <p:ph type="title"/>
          </p:nvPr>
        </p:nvSpPr>
        <p:spPr>
          <a:xfrm>
            <a:off x="1141413" y="295729"/>
            <a:ext cx="9905998" cy="1905000"/>
          </a:xfrm>
        </p:spPr>
        <p:txBody>
          <a:bodyPr>
            <a:normAutofit/>
          </a:bodyPr>
          <a:lstStyle/>
          <a:p>
            <a:r>
              <a:rPr lang="en-US" sz="3600" dirty="0"/>
              <a:t>Physics informed neural networks</a:t>
            </a:r>
          </a:p>
        </p:txBody>
      </p:sp>
      <p:sp>
        <p:nvSpPr>
          <p:cNvPr id="4" name="Marcador de número de diapositiva 3">
            <a:extLst>
              <a:ext uri="{FF2B5EF4-FFF2-40B4-BE49-F238E27FC236}">
                <a16:creationId xmlns:a16="http://schemas.microsoft.com/office/drawing/2014/main" id="{37E569E9-6061-2E04-0C8F-B97B88D475B3}"/>
              </a:ext>
            </a:extLst>
          </p:cNvPr>
          <p:cNvSpPr>
            <a:spLocks noGrp="1"/>
          </p:cNvSpPr>
          <p:nvPr>
            <p:ph type="sldNum" sz="quarter" idx="12"/>
          </p:nvPr>
        </p:nvSpPr>
        <p:spPr/>
        <p:txBody>
          <a:bodyPr/>
          <a:lstStyle/>
          <a:p>
            <a:pPr rtl="0"/>
            <a:r>
              <a:rPr lang="es-ES" noProof="0" dirty="0"/>
              <a:t>18</a:t>
            </a:r>
          </a:p>
        </p:txBody>
      </p:sp>
      <p:sp>
        <p:nvSpPr>
          <p:cNvPr id="15" name="Forma libre: forma 14">
            <a:extLst>
              <a:ext uri="{FF2B5EF4-FFF2-40B4-BE49-F238E27FC236}">
                <a16:creationId xmlns:a16="http://schemas.microsoft.com/office/drawing/2014/main" id="{1FD566EC-9C2E-5ED3-0EF7-84A284C69635}"/>
              </a:ext>
            </a:extLst>
          </p:cNvPr>
          <p:cNvSpPr/>
          <p:nvPr>
            <p:custDataLst>
              <p:tags r:id="rId1"/>
            </p:custDataLst>
          </p:nvPr>
        </p:nvSpPr>
        <p:spPr>
          <a:xfrm>
            <a:off x="9585325" y="2877210"/>
            <a:ext cx="244141" cy="255458"/>
          </a:xfrm>
          <a:custGeom>
            <a:avLst/>
            <a:gdLst>
              <a:gd name="connsiteX0" fmla="*/ 70506 w 126869"/>
              <a:gd name="connsiteY0" fmla="*/ 16862 h 146978"/>
              <a:gd name="connsiteX1" fmla="*/ 92771 w 126869"/>
              <a:gd name="connsiteY1" fmla="*/ 6748 h 146978"/>
              <a:gd name="connsiteX2" fmla="*/ 100753 w 126869"/>
              <a:gd name="connsiteY2" fmla="*/ 2660 h 146978"/>
              <a:gd name="connsiteX3" fmla="*/ 97392 w 126869"/>
              <a:gd name="connsiteY3" fmla="*/ 77 h 146978"/>
              <a:gd name="connsiteX4" fmla="*/ 66305 w 126869"/>
              <a:gd name="connsiteY4" fmla="*/ 723 h 146978"/>
              <a:gd name="connsiteX5" fmla="*/ 38368 w 126869"/>
              <a:gd name="connsiteY5" fmla="*/ 77 h 146978"/>
              <a:gd name="connsiteX6" fmla="*/ 34377 w 126869"/>
              <a:gd name="connsiteY6" fmla="*/ 4381 h 146978"/>
              <a:gd name="connsiteX7" fmla="*/ 40259 w 126869"/>
              <a:gd name="connsiteY7" fmla="*/ 6748 h 146978"/>
              <a:gd name="connsiteX8" fmla="*/ 48241 w 126869"/>
              <a:gd name="connsiteY8" fmla="*/ 7179 h 146978"/>
              <a:gd name="connsiteX9" fmla="*/ 53912 w 126869"/>
              <a:gd name="connsiteY9" fmla="*/ 10622 h 146978"/>
              <a:gd name="connsiteX10" fmla="*/ 53072 w 126869"/>
              <a:gd name="connsiteY10" fmla="*/ 14710 h 146978"/>
              <a:gd name="connsiteX11" fmla="*/ 24925 w 126869"/>
              <a:gd name="connsiteY11" fmla="*/ 130270 h 146978"/>
              <a:gd name="connsiteX12" fmla="*/ 5811 w 126869"/>
              <a:gd name="connsiteY12" fmla="*/ 140384 h 146978"/>
              <a:gd name="connsiteX13" fmla="*/ 140 w 126869"/>
              <a:gd name="connsiteY13" fmla="*/ 144688 h 146978"/>
              <a:gd name="connsiteX14" fmla="*/ 5811 w 126869"/>
              <a:gd name="connsiteY14" fmla="*/ 147055 h 146978"/>
              <a:gd name="connsiteX15" fmla="*/ 103063 w 126869"/>
              <a:gd name="connsiteY15" fmla="*/ 147055 h 146978"/>
              <a:gd name="connsiteX16" fmla="*/ 109575 w 126869"/>
              <a:gd name="connsiteY16" fmla="*/ 143397 h 146978"/>
              <a:gd name="connsiteX17" fmla="*/ 126169 w 126869"/>
              <a:gd name="connsiteY17" fmla="*/ 96915 h 146978"/>
              <a:gd name="connsiteX18" fmla="*/ 127009 w 126869"/>
              <a:gd name="connsiteY18" fmla="*/ 93902 h 146978"/>
              <a:gd name="connsiteX19" fmla="*/ 124488 w 126869"/>
              <a:gd name="connsiteY19" fmla="*/ 91535 h 146978"/>
              <a:gd name="connsiteX20" fmla="*/ 120918 w 126869"/>
              <a:gd name="connsiteY20" fmla="*/ 96054 h 146978"/>
              <a:gd name="connsiteX21" fmla="*/ 68195 w 126869"/>
              <a:gd name="connsiteY21" fmla="*/ 140384 h 146978"/>
              <a:gd name="connsiteX22" fmla="*/ 48451 w 126869"/>
              <a:gd name="connsiteY22" fmla="*/ 140384 h 146978"/>
              <a:gd name="connsiteX23" fmla="*/ 43830 w 126869"/>
              <a:gd name="connsiteY23" fmla="*/ 140169 h 146978"/>
              <a:gd name="connsiteX24" fmla="*/ 41099 w 126869"/>
              <a:gd name="connsiteY24" fmla="*/ 138017 h 146978"/>
              <a:gd name="connsiteX25" fmla="*/ 42149 w 126869"/>
              <a:gd name="connsiteY25" fmla="*/ 133068 h 146978"/>
              <a:gd name="connsiteX26" fmla="*/ 70506 w 126869"/>
              <a:gd name="connsiteY26" fmla="*/ 16862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6869" h="146978">
                <a:moveTo>
                  <a:pt x="70506" y="16862"/>
                </a:moveTo>
                <a:cubicBezTo>
                  <a:pt x="72396" y="9115"/>
                  <a:pt x="73026" y="6748"/>
                  <a:pt x="92771" y="6748"/>
                </a:cubicBezTo>
                <a:cubicBezTo>
                  <a:pt x="99073" y="6748"/>
                  <a:pt x="100753" y="6748"/>
                  <a:pt x="100753" y="2660"/>
                </a:cubicBezTo>
                <a:cubicBezTo>
                  <a:pt x="100753" y="77"/>
                  <a:pt x="98442" y="77"/>
                  <a:pt x="97392" y="77"/>
                </a:cubicBezTo>
                <a:cubicBezTo>
                  <a:pt x="90461" y="77"/>
                  <a:pt x="73237" y="723"/>
                  <a:pt x="66305" y="723"/>
                </a:cubicBezTo>
                <a:cubicBezTo>
                  <a:pt x="60003" y="723"/>
                  <a:pt x="44670" y="77"/>
                  <a:pt x="38368" y="77"/>
                </a:cubicBezTo>
                <a:cubicBezTo>
                  <a:pt x="36898" y="77"/>
                  <a:pt x="34377" y="77"/>
                  <a:pt x="34377" y="4381"/>
                </a:cubicBezTo>
                <a:cubicBezTo>
                  <a:pt x="34377" y="6748"/>
                  <a:pt x="36268" y="6748"/>
                  <a:pt x="40259" y="6748"/>
                </a:cubicBezTo>
                <a:cubicBezTo>
                  <a:pt x="40679" y="6748"/>
                  <a:pt x="44670" y="6748"/>
                  <a:pt x="48241" y="7179"/>
                </a:cubicBezTo>
                <a:cubicBezTo>
                  <a:pt x="52022" y="7609"/>
                  <a:pt x="53912" y="7824"/>
                  <a:pt x="53912" y="10622"/>
                </a:cubicBezTo>
                <a:cubicBezTo>
                  <a:pt x="53912" y="11483"/>
                  <a:pt x="53702" y="12128"/>
                  <a:pt x="53072" y="14710"/>
                </a:cubicBezTo>
                <a:lnTo>
                  <a:pt x="24925" y="130270"/>
                </a:lnTo>
                <a:cubicBezTo>
                  <a:pt x="22825" y="138663"/>
                  <a:pt x="22405" y="140384"/>
                  <a:pt x="5811" y="140384"/>
                </a:cubicBezTo>
                <a:cubicBezTo>
                  <a:pt x="2240" y="140384"/>
                  <a:pt x="140" y="140384"/>
                  <a:pt x="140" y="144688"/>
                </a:cubicBezTo>
                <a:cubicBezTo>
                  <a:pt x="140" y="147055"/>
                  <a:pt x="2030" y="147055"/>
                  <a:pt x="5811" y="147055"/>
                </a:cubicBezTo>
                <a:lnTo>
                  <a:pt x="103063" y="147055"/>
                </a:lnTo>
                <a:cubicBezTo>
                  <a:pt x="108105" y="147055"/>
                  <a:pt x="108315" y="147055"/>
                  <a:pt x="109575" y="143397"/>
                </a:cubicBezTo>
                <a:lnTo>
                  <a:pt x="126169" y="96915"/>
                </a:lnTo>
                <a:cubicBezTo>
                  <a:pt x="127009" y="94548"/>
                  <a:pt x="127009" y="94117"/>
                  <a:pt x="127009" y="93902"/>
                </a:cubicBezTo>
                <a:cubicBezTo>
                  <a:pt x="127009" y="93041"/>
                  <a:pt x="126379" y="91535"/>
                  <a:pt x="124488" y="91535"/>
                </a:cubicBezTo>
                <a:cubicBezTo>
                  <a:pt x="122598" y="91535"/>
                  <a:pt x="122388" y="92611"/>
                  <a:pt x="120918" y="96054"/>
                </a:cubicBezTo>
                <a:cubicBezTo>
                  <a:pt x="113776" y="115852"/>
                  <a:pt x="104534" y="140384"/>
                  <a:pt x="68195" y="140384"/>
                </a:cubicBezTo>
                <a:lnTo>
                  <a:pt x="48451" y="140384"/>
                </a:lnTo>
                <a:cubicBezTo>
                  <a:pt x="45510" y="140384"/>
                  <a:pt x="45090" y="140384"/>
                  <a:pt x="43830" y="140169"/>
                </a:cubicBezTo>
                <a:cubicBezTo>
                  <a:pt x="41729" y="139954"/>
                  <a:pt x="41099" y="139739"/>
                  <a:pt x="41099" y="138017"/>
                </a:cubicBezTo>
                <a:cubicBezTo>
                  <a:pt x="41099" y="137372"/>
                  <a:pt x="41099" y="136941"/>
                  <a:pt x="42149" y="133068"/>
                </a:cubicBezTo>
                <a:lnTo>
                  <a:pt x="70506" y="16862"/>
                </a:lnTo>
                <a:close/>
              </a:path>
            </a:pathLst>
          </a:custGeom>
          <a:solidFill>
            <a:schemeClr val="accent1">
              <a:alpha val="0"/>
            </a:schemeClr>
          </a:solidFill>
          <a:ln w="21077" cap="flat">
            <a:noFill/>
            <a:prstDash val="solid"/>
            <a:miter/>
          </a:ln>
        </p:spPr>
        <p:txBody>
          <a:bodyPr rtlCol="0" anchor="ctr"/>
          <a:lstStyle/>
          <a:p>
            <a:endParaRPr lang="en-US"/>
          </a:p>
        </p:txBody>
      </p:sp>
      <p:sp>
        <p:nvSpPr>
          <p:cNvPr id="20" name="CuadroTexto 19">
            <a:extLst>
              <a:ext uri="{FF2B5EF4-FFF2-40B4-BE49-F238E27FC236}">
                <a16:creationId xmlns:a16="http://schemas.microsoft.com/office/drawing/2014/main" id="{FA360105-0414-F3E5-1A6B-28B14B80942A}"/>
              </a:ext>
            </a:extLst>
          </p:cNvPr>
          <p:cNvSpPr txBox="1"/>
          <p:nvPr/>
        </p:nvSpPr>
        <p:spPr>
          <a:xfrm>
            <a:off x="1001300" y="1746310"/>
            <a:ext cx="3357108" cy="461665"/>
          </a:xfrm>
          <a:prstGeom prst="rect">
            <a:avLst/>
          </a:prstGeom>
          <a:noFill/>
        </p:spPr>
        <p:txBody>
          <a:bodyPr wrap="square" rtlCol="0">
            <a:spAutoFit/>
          </a:bodyPr>
          <a:lstStyle/>
          <a:p>
            <a:r>
              <a:rPr lang="en-US" sz="2400" dirty="0"/>
              <a:t>Gaussian localization</a:t>
            </a:r>
          </a:p>
        </p:txBody>
      </p:sp>
      <p:pic>
        <p:nvPicPr>
          <p:cNvPr id="9" name="Imagen 8">
            <a:extLst>
              <a:ext uri="{FF2B5EF4-FFF2-40B4-BE49-F238E27FC236}">
                <a16:creationId xmlns:a16="http://schemas.microsoft.com/office/drawing/2014/main" id="{70E6EB84-2259-92F8-D8E7-689951F50A12}"/>
              </a:ext>
            </a:extLst>
          </p:cNvPr>
          <p:cNvPicPr>
            <a:picLocks noChangeAspect="1"/>
          </p:cNvPicPr>
          <p:nvPr>
            <p:custDataLst>
              <p:tags r:id="rId2"/>
            </p:custDataLst>
          </p:nvPr>
        </p:nvPicPr>
        <p:blipFill>
          <a:blip r:embed="rId5"/>
          <a:stretch>
            <a:fillRect/>
          </a:stretch>
        </p:blipFill>
        <p:spPr>
          <a:xfrm>
            <a:off x="1326329" y="3218759"/>
            <a:ext cx="2552473" cy="420482"/>
          </a:xfrm>
          <a:prstGeom prst="rect">
            <a:avLst/>
          </a:prstGeom>
        </p:spPr>
      </p:pic>
      <p:pic>
        <p:nvPicPr>
          <p:cNvPr id="14" name="Imagen 13">
            <a:extLst>
              <a:ext uri="{FF2B5EF4-FFF2-40B4-BE49-F238E27FC236}">
                <a16:creationId xmlns:a16="http://schemas.microsoft.com/office/drawing/2014/main" id="{337EB687-30CB-B1BF-3A03-CEF86FCFFF3A}"/>
              </a:ext>
            </a:extLst>
          </p:cNvPr>
          <p:cNvPicPr>
            <a:picLocks noChangeAspect="1"/>
          </p:cNvPicPr>
          <p:nvPr>
            <p:custDataLst>
              <p:tags r:id="rId3"/>
            </p:custDataLst>
          </p:nvPr>
        </p:nvPicPr>
        <p:blipFill>
          <a:blip r:embed="rId6"/>
          <a:stretch>
            <a:fillRect/>
          </a:stretch>
        </p:blipFill>
        <p:spPr>
          <a:xfrm>
            <a:off x="645833" y="4049054"/>
            <a:ext cx="3913466" cy="587490"/>
          </a:xfrm>
          <a:prstGeom prst="rect">
            <a:avLst/>
          </a:prstGeom>
        </p:spPr>
      </p:pic>
      <p:sp>
        <p:nvSpPr>
          <p:cNvPr id="7" name="CuadroTexto 6">
            <a:extLst>
              <a:ext uri="{FF2B5EF4-FFF2-40B4-BE49-F238E27FC236}">
                <a16:creationId xmlns:a16="http://schemas.microsoft.com/office/drawing/2014/main" id="{704B5D95-4DB6-D832-851A-28112351F4A5}"/>
              </a:ext>
            </a:extLst>
          </p:cNvPr>
          <p:cNvSpPr txBox="1"/>
          <p:nvPr/>
        </p:nvSpPr>
        <p:spPr>
          <a:xfrm>
            <a:off x="4699412" y="1724085"/>
            <a:ext cx="6851374" cy="452431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dirty="0"/>
              <a:t>Fixed sigma’s but learnable mu’s</a:t>
            </a:r>
          </a:p>
          <a:p>
            <a:pPr marL="342900" indent="-342900" algn="just">
              <a:lnSpc>
                <a:spcPct val="150000"/>
              </a:lnSpc>
              <a:buFont typeface="Arial" panose="020B0604020202020204" pitchFamily="34" charset="0"/>
              <a:buChar char="•"/>
            </a:pPr>
            <a:r>
              <a:rPr lang="en-US" sz="2000" dirty="0"/>
              <a:t>Each neuron of the first layer will specialize on a certain region of the input domain</a:t>
            </a:r>
          </a:p>
          <a:p>
            <a:pPr marL="342900" indent="-342900" algn="just">
              <a:lnSpc>
                <a:spcPct val="150000"/>
              </a:lnSpc>
              <a:buFont typeface="Arial" panose="020B0604020202020204" pitchFamily="34" charset="0"/>
              <a:buChar char="•"/>
            </a:pPr>
            <a:r>
              <a:rPr lang="en-US" sz="2000" dirty="0"/>
              <a:t>Separate loss gradient for inputs that are far apart</a:t>
            </a:r>
          </a:p>
          <a:p>
            <a:pPr marL="342900" indent="-342900" algn="just">
              <a:lnSpc>
                <a:spcPct val="150000"/>
              </a:lnSpc>
              <a:buFont typeface="Arial" panose="020B0604020202020204" pitchFamily="34" charset="0"/>
              <a:buChar char="•"/>
            </a:pPr>
            <a:r>
              <a:rPr lang="en-US" sz="2000" dirty="0"/>
              <a:t>Multi-scale → large curvature differences between the boundary and near the horizon region.</a:t>
            </a:r>
          </a:p>
          <a:p>
            <a:pPr marL="342900" indent="-342900" algn="just">
              <a:lnSpc>
                <a:spcPct val="150000"/>
              </a:lnSpc>
              <a:buFont typeface="Arial" panose="020B0604020202020204" pitchFamily="34" charset="0"/>
              <a:buChar char="•"/>
            </a:pPr>
            <a:r>
              <a:rPr lang="en-US" sz="2000" dirty="0"/>
              <a:t>Multi-entangled → low-temperature region includes information about the high temperature region</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572450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DC36D-EFD5-EBC8-6F8E-42FD96491689}"/>
              </a:ext>
            </a:extLst>
          </p:cNvPr>
          <p:cNvSpPr>
            <a:spLocks noGrp="1"/>
          </p:cNvSpPr>
          <p:nvPr>
            <p:ph type="title"/>
          </p:nvPr>
        </p:nvSpPr>
        <p:spPr>
          <a:xfrm>
            <a:off x="825046" y="471714"/>
            <a:ext cx="7513106" cy="1349829"/>
          </a:xfrm>
        </p:spPr>
        <p:txBody>
          <a:bodyPr>
            <a:normAutofit/>
          </a:bodyPr>
          <a:lstStyle/>
          <a:p>
            <a:r>
              <a:rPr lang="en-US" sz="3600" dirty="0"/>
              <a:t>Relevant scenarios</a:t>
            </a:r>
          </a:p>
        </p:txBody>
      </p:sp>
      <p:sp>
        <p:nvSpPr>
          <p:cNvPr id="4" name="Marcador de número de diapositiva 3">
            <a:extLst>
              <a:ext uri="{FF2B5EF4-FFF2-40B4-BE49-F238E27FC236}">
                <a16:creationId xmlns:a16="http://schemas.microsoft.com/office/drawing/2014/main" id="{3A453729-1643-7AF6-0386-0166220CA12F}"/>
              </a:ext>
            </a:extLst>
          </p:cNvPr>
          <p:cNvSpPr>
            <a:spLocks noGrp="1"/>
          </p:cNvSpPr>
          <p:nvPr>
            <p:ph type="sldNum" sz="quarter" idx="12"/>
          </p:nvPr>
        </p:nvSpPr>
        <p:spPr/>
        <p:txBody>
          <a:bodyPr/>
          <a:lstStyle/>
          <a:p>
            <a:pPr rtl="0"/>
            <a:r>
              <a:rPr lang="es-ES" u="sng" noProof="0" dirty="0"/>
              <a:t>3/17</a:t>
            </a:r>
          </a:p>
        </p:txBody>
      </p:sp>
      <p:pic>
        <p:nvPicPr>
          <p:cNvPr id="4098" name="Picture 2" descr="Rare Earth Element Synthesis Confirmed in Neutron Star Mergers | NAOJ:  National Astronomical Observatory of Japan - English">
            <a:extLst>
              <a:ext uri="{FF2B5EF4-FFF2-40B4-BE49-F238E27FC236}">
                <a16:creationId xmlns:a16="http://schemas.microsoft.com/office/drawing/2014/main" id="{74E6898F-3D0F-CC28-18D9-65C978F28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970" y="1821543"/>
            <a:ext cx="3595103" cy="23967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smological phase transition - Wikipedia">
            <a:extLst>
              <a:ext uri="{FF2B5EF4-FFF2-40B4-BE49-F238E27FC236}">
                <a16:creationId xmlns:a16="http://schemas.microsoft.com/office/drawing/2014/main" id="{1FEE8749-0A58-5BF6-CB04-B9B0016CD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834" y="1821543"/>
            <a:ext cx="4137253" cy="232305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6B891CD-BF10-C00A-51C9-83B7C8A7B00D}"/>
              </a:ext>
            </a:extLst>
          </p:cNvPr>
          <p:cNvSpPr txBox="1"/>
          <p:nvPr/>
        </p:nvSpPr>
        <p:spPr>
          <a:xfrm>
            <a:off x="1367798" y="4434115"/>
            <a:ext cx="3298544" cy="646331"/>
          </a:xfrm>
          <a:prstGeom prst="rect">
            <a:avLst/>
          </a:prstGeom>
          <a:noFill/>
        </p:spPr>
        <p:txBody>
          <a:bodyPr wrap="square" rtlCol="0">
            <a:spAutoFit/>
          </a:bodyPr>
          <a:lstStyle/>
          <a:p>
            <a:pPr algn="ctr"/>
            <a:r>
              <a:rPr lang="en-US" dirty="0"/>
              <a:t>Neutron star mergers</a:t>
            </a:r>
          </a:p>
          <a:p>
            <a:pPr algn="ctr"/>
            <a:r>
              <a:rPr lang="en-US" dirty="0"/>
              <a:t>SM matter</a:t>
            </a:r>
          </a:p>
        </p:txBody>
      </p:sp>
      <p:sp>
        <p:nvSpPr>
          <p:cNvPr id="6" name="CuadroTexto 5">
            <a:extLst>
              <a:ext uri="{FF2B5EF4-FFF2-40B4-BE49-F238E27FC236}">
                <a16:creationId xmlns:a16="http://schemas.microsoft.com/office/drawing/2014/main" id="{0CA17A65-C2A7-AD8E-D868-B86053A0D753}"/>
              </a:ext>
            </a:extLst>
          </p:cNvPr>
          <p:cNvSpPr txBox="1"/>
          <p:nvPr/>
        </p:nvSpPr>
        <p:spPr>
          <a:xfrm>
            <a:off x="7016367" y="4434115"/>
            <a:ext cx="3638071" cy="646331"/>
          </a:xfrm>
          <a:prstGeom prst="rect">
            <a:avLst/>
          </a:prstGeom>
          <a:noFill/>
        </p:spPr>
        <p:txBody>
          <a:bodyPr wrap="square" rtlCol="0">
            <a:spAutoFit/>
          </a:bodyPr>
          <a:lstStyle/>
          <a:p>
            <a:pPr algn="ctr"/>
            <a:r>
              <a:rPr lang="en-US" dirty="0"/>
              <a:t>Phase transition early Universe</a:t>
            </a:r>
          </a:p>
          <a:p>
            <a:pPr algn="ctr"/>
            <a:r>
              <a:rPr lang="en-US" dirty="0"/>
              <a:t>BSM matter</a:t>
            </a:r>
          </a:p>
        </p:txBody>
      </p:sp>
      <p:sp>
        <p:nvSpPr>
          <p:cNvPr id="15" name="CuadroTexto 14">
            <a:extLst>
              <a:ext uri="{FF2B5EF4-FFF2-40B4-BE49-F238E27FC236}">
                <a16:creationId xmlns:a16="http://schemas.microsoft.com/office/drawing/2014/main" id="{90D65FE7-B823-26B8-42C1-DAF6AB0C9958}"/>
              </a:ext>
            </a:extLst>
          </p:cNvPr>
          <p:cNvSpPr txBox="1"/>
          <p:nvPr/>
        </p:nvSpPr>
        <p:spPr>
          <a:xfrm>
            <a:off x="428172" y="5557392"/>
            <a:ext cx="5667828" cy="646331"/>
          </a:xfrm>
          <a:prstGeom prst="rect">
            <a:avLst/>
          </a:prstGeom>
          <a:noFill/>
        </p:spPr>
        <p:txBody>
          <a:bodyPr wrap="square" rtlCol="0">
            <a:spAutoFit/>
          </a:bodyPr>
          <a:lstStyle/>
          <a:p>
            <a:pPr algn="ctr"/>
            <a:r>
              <a:rPr lang="en-US" dirty="0"/>
              <a:t>Strongly couple Quantum matter + Out of Equilibrium</a:t>
            </a:r>
          </a:p>
        </p:txBody>
      </p:sp>
      <p:sp>
        <p:nvSpPr>
          <p:cNvPr id="24" name="Flecha: a la derecha 23">
            <a:extLst>
              <a:ext uri="{FF2B5EF4-FFF2-40B4-BE49-F238E27FC236}">
                <a16:creationId xmlns:a16="http://schemas.microsoft.com/office/drawing/2014/main" id="{5E75D28A-E19C-5324-0EC3-346456F488A7}"/>
              </a:ext>
            </a:extLst>
          </p:cNvPr>
          <p:cNvSpPr/>
          <p:nvPr/>
        </p:nvSpPr>
        <p:spPr>
          <a:xfrm>
            <a:off x="5949567" y="5700712"/>
            <a:ext cx="1066800" cy="36512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ítulo 1">
            <a:extLst>
              <a:ext uri="{FF2B5EF4-FFF2-40B4-BE49-F238E27FC236}">
                <a16:creationId xmlns:a16="http://schemas.microsoft.com/office/drawing/2014/main" id="{DDC6E447-2FB7-ADE8-37C7-59744066AB7B}"/>
              </a:ext>
            </a:extLst>
          </p:cNvPr>
          <p:cNvSpPr txBox="1">
            <a:spLocks/>
          </p:cNvSpPr>
          <p:nvPr/>
        </p:nvSpPr>
        <p:spPr>
          <a:xfrm>
            <a:off x="7199085" y="5205642"/>
            <a:ext cx="3455353" cy="134982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err="1"/>
              <a:t>HOlography</a:t>
            </a:r>
            <a:endParaRPr lang="en-US" sz="3600" dirty="0"/>
          </a:p>
        </p:txBody>
      </p:sp>
    </p:spTree>
    <p:extLst>
      <p:ext uri="{BB962C8B-B14F-4D97-AF65-F5344CB8AC3E}">
        <p14:creationId xmlns:p14="http://schemas.microsoft.com/office/powerpoint/2010/main" val="16740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5" grpId="0"/>
      <p:bldP spid="24" grpId="0"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40</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1141413" y="325582"/>
            <a:ext cx="9905998" cy="1905000"/>
          </a:xfrm>
        </p:spPr>
        <p:txBody>
          <a:bodyPr/>
          <a:lstStyle/>
          <a:p>
            <a:r>
              <a:rPr lang="en-US" dirty="0"/>
              <a:t>Sampling Techniques for the NN</a:t>
            </a:r>
          </a:p>
        </p:txBody>
      </p:sp>
      <p:sp>
        <p:nvSpPr>
          <p:cNvPr id="2" name="CuadroTexto 1">
            <a:extLst>
              <a:ext uri="{FF2B5EF4-FFF2-40B4-BE49-F238E27FC236}">
                <a16:creationId xmlns:a16="http://schemas.microsoft.com/office/drawing/2014/main" id="{64E985BC-59EF-47FB-D3B9-8B1664FBB7A6}"/>
              </a:ext>
            </a:extLst>
          </p:cNvPr>
          <p:cNvSpPr txBox="1"/>
          <p:nvPr/>
        </p:nvSpPr>
        <p:spPr>
          <a:xfrm>
            <a:off x="849086" y="2206089"/>
            <a:ext cx="990599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independent variable is sampled using Chebyshev nodes of the second kind. We have used 48 points. This allow us to better constrain the function near the boundaries of the interval.</a:t>
            </a:r>
          </a:p>
          <a:p>
            <a:pPr marL="285750" indent="-285750">
              <a:buFont typeface="Arial" panose="020B0604020202020204" pitchFamily="34" charset="0"/>
              <a:buChar char="•"/>
            </a:pPr>
            <a:r>
              <a:rPr lang="en-US" sz="2400" dirty="0"/>
              <a:t>The sampling along the S(T) is chosen to have in between 65-70 points.</a:t>
            </a:r>
          </a:p>
          <a:p>
            <a:pPr marL="285750" indent="-285750">
              <a:buFont typeface="Arial" panose="020B0604020202020204" pitchFamily="34" charset="0"/>
              <a:buChar char="•"/>
            </a:pPr>
            <a:r>
              <a:rPr lang="en-US" sz="2400" dirty="0"/>
              <a:t>This leaves us with a batch size of approx. 3000 points.</a:t>
            </a:r>
          </a:p>
        </p:txBody>
      </p:sp>
    </p:spTree>
    <p:extLst>
      <p:ext uri="{BB962C8B-B14F-4D97-AF65-F5344CB8AC3E}">
        <p14:creationId xmlns:p14="http://schemas.microsoft.com/office/powerpoint/2010/main" val="455801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41</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1141413" y="325582"/>
            <a:ext cx="9905998" cy="1905000"/>
          </a:xfrm>
        </p:spPr>
        <p:txBody>
          <a:bodyPr/>
          <a:lstStyle/>
          <a:p>
            <a:r>
              <a:rPr lang="en-US" dirty="0"/>
              <a:t>Training details</a:t>
            </a:r>
          </a:p>
        </p:txBody>
      </p:sp>
      <p:sp>
        <p:nvSpPr>
          <p:cNvPr id="3" name="CuadroTexto 2">
            <a:extLst>
              <a:ext uri="{FF2B5EF4-FFF2-40B4-BE49-F238E27FC236}">
                <a16:creationId xmlns:a16="http://schemas.microsoft.com/office/drawing/2014/main" id="{63D3FA5B-98A6-3D95-735A-0E9C9B987FC7}"/>
              </a:ext>
            </a:extLst>
          </p:cNvPr>
          <p:cNvSpPr txBox="1"/>
          <p:nvPr/>
        </p:nvSpPr>
        <p:spPr>
          <a:xfrm>
            <a:off x="849086" y="1657350"/>
            <a:ext cx="10033907"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10 realizations of the same case trained 1e6 epochs. </a:t>
            </a:r>
          </a:p>
          <a:p>
            <a:pPr marL="285750" indent="-285750">
              <a:buFont typeface="Arial" panose="020B0604020202020204" pitchFamily="34" charset="0"/>
              <a:buChar char="•"/>
            </a:pPr>
            <a:r>
              <a:rPr lang="en-US" sz="2400" dirty="0"/>
              <a:t>The case with the lowest loss is trained until the results are good enough.</a:t>
            </a:r>
          </a:p>
          <a:p>
            <a:pPr marL="285750" indent="-285750">
              <a:buFont typeface="Arial" panose="020B0604020202020204" pitchFamily="34" charset="0"/>
              <a:buChar char="•"/>
            </a:pPr>
            <a:r>
              <a:rPr lang="en-US" sz="2400" dirty="0"/>
              <a:t>We add the </a:t>
            </a:r>
            <a:r>
              <a:rPr lang="en-US" sz="2400" dirty="0" err="1"/>
              <a:t>b.c.</a:t>
            </a:r>
            <a:r>
              <a:rPr lang="en-US" sz="2400" dirty="0"/>
              <a:t> of the potential as an additional loss and keep training for some epochs until they are fulfilled.</a:t>
            </a:r>
          </a:p>
        </p:txBody>
      </p:sp>
      <p:pic>
        <p:nvPicPr>
          <p:cNvPr id="7" name="Imagen 6">
            <a:extLst>
              <a:ext uri="{FF2B5EF4-FFF2-40B4-BE49-F238E27FC236}">
                <a16:creationId xmlns:a16="http://schemas.microsoft.com/office/drawing/2014/main" id="{10A64779-0B68-463A-6CEF-473E7CCDBFA5}"/>
              </a:ext>
            </a:extLst>
          </p:cNvPr>
          <p:cNvPicPr>
            <a:picLocks noChangeAspect="1"/>
          </p:cNvPicPr>
          <p:nvPr/>
        </p:nvPicPr>
        <p:blipFill>
          <a:blip r:embed="rId2"/>
          <a:stretch>
            <a:fillRect/>
          </a:stretch>
        </p:blipFill>
        <p:spPr>
          <a:xfrm>
            <a:off x="3542360" y="3596342"/>
            <a:ext cx="4647358" cy="3079192"/>
          </a:xfrm>
          <a:prstGeom prst="rect">
            <a:avLst/>
          </a:prstGeom>
        </p:spPr>
      </p:pic>
    </p:spTree>
    <p:extLst>
      <p:ext uri="{BB962C8B-B14F-4D97-AF65-F5344CB8AC3E}">
        <p14:creationId xmlns:p14="http://schemas.microsoft.com/office/powerpoint/2010/main" val="3076412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42</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725034" y="-180604"/>
            <a:ext cx="9905998" cy="1905000"/>
          </a:xfrm>
        </p:spPr>
        <p:txBody>
          <a:bodyPr/>
          <a:lstStyle/>
          <a:p>
            <a:r>
              <a:rPr lang="en-US" dirty="0"/>
              <a:t>ODE solutions</a:t>
            </a:r>
          </a:p>
        </p:txBody>
      </p:sp>
      <p:pic>
        <p:nvPicPr>
          <p:cNvPr id="3" name="Imagen 2">
            <a:extLst>
              <a:ext uri="{FF2B5EF4-FFF2-40B4-BE49-F238E27FC236}">
                <a16:creationId xmlns:a16="http://schemas.microsoft.com/office/drawing/2014/main" id="{831614F5-31EA-15F6-BB40-69F0A343564D}"/>
              </a:ext>
            </a:extLst>
          </p:cNvPr>
          <p:cNvPicPr>
            <a:picLocks noChangeAspect="1"/>
          </p:cNvPicPr>
          <p:nvPr/>
        </p:nvPicPr>
        <p:blipFill>
          <a:blip r:embed="rId4"/>
          <a:stretch>
            <a:fillRect/>
          </a:stretch>
        </p:blipFill>
        <p:spPr>
          <a:xfrm>
            <a:off x="1469572" y="1095137"/>
            <a:ext cx="4032492" cy="5537621"/>
          </a:xfrm>
          <a:prstGeom prst="rect">
            <a:avLst/>
          </a:prstGeom>
        </p:spPr>
      </p:pic>
      <p:pic>
        <p:nvPicPr>
          <p:cNvPr id="7" name="Imagen 6">
            <a:extLst>
              <a:ext uri="{FF2B5EF4-FFF2-40B4-BE49-F238E27FC236}">
                <a16:creationId xmlns:a16="http://schemas.microsoft.com/office/drawing/2014/main" id="{D8CD086C-0BA1-2B66-97D5-3A9798E59BDA}"/>
              </a:ext>
            </a:extLst>
          </p:cNvPr>
          <p:cNvPicPr>
            <a:picLocks noChangeAspect="1"/>
          </p:cNvPicPr>
          <p:nvPr/>
        </p:nvPicPr>
        <p:blipFill>
          <a:blip r:embed="rId5"/>
          <a:stretch>
            <a:fillRect/>
          </a:stretch>
        </p:blipFill>
        <p:spPr>
          <a:xfrm>
            <a:off x="6631287" y="1095138"/>
            <a:ext cx="3999745" cy="5537621"/>
          </a:xfrm>
          <a:prstGeom prst="rect">
            <a:avLst/>
          </a:prstGeom>
        </p:spPr>
      </p:pic>
      <p:pic>
        <p:nvPicPr>
          <p:cNvPr id="9" name="Imagen 8">
            <a:extLst>
              <a:ext uri="{FF2B5EF4-FFF2-40B4-BE49-F238E27FC236}">
                <a16:creationId xmlns:a16="http://schemas.microsoft.com/office/drawing/2014/main" id="{E9C74426-121F-0F84-24E7-A5E93A9B3E7F}"/>
              </a:ext>
            </a:extLst>
          </p:cNvPr>
          <p:cNvPicPr>
            <a:picLocks noChangeAspect="1"/>
          </p:cNvPicPr>
          <p:nvPr>
            <p:custDataLst>
              <p:tags r:id="rId1"/>
            </p:custDataLst>
          </p:nvPr>
        </p:nvPicPr>
        <p:blipFill>
          <a:blip r:embed="rId6"/>
          <a:stretch>
            <a:fillRect/>
          </a:stretch>
        </p:blipFill>
        <p:spPr>
          <a:xfrm>
            <a:off x="217605" y="3144372"/>
            <a:ext cx="1014857" cy="227048"/>
          </a:xfrm>
          <a:prstGeom prst="rect">
            <a:avLst/>
          </a:prstGeom>
        </p:spPr>
      </p:pic>
      <p:pic>
        <p:nvPicPr>
          <p:cNvPr id="12" name="Imagen 11">
            <a:extLst>
              <a:ext uri="{FF2B5EF4-FFF2-40B4-BE49-F238E27FC236}">
                <a16:creationId xmlns:a16="http://schemas.microsoft.com/office/drawing/2014/main" id="{8B591062-5F63-02F7-4348-3152D0CC4016}"/>
              </a:ext>
            </a:extLst>
          </p:cNvPr>
          <p:cNvPicPr>
            <a:picLocks noChangeAspect="1"/>
          </p:cNvPicPr>
          <p:nvPr>
            <p:custDataLst>
              <p:tags r:id="rId2"/>
            </p:custDataLst>
          </p:nvPr>
        </p:nvPicPr>
        <p:blipFill>
          <a:blip r:embed="rId7"/>
          <a:stretch>
            <a:fillRect/>
          </a:stretch>
        </p:blipFill>
        <p:spPr>
          <a:xfrm>
            <a:off x="10789595" y="3200353"/>
            <a:ext cx="1015747" cy="228554"/>
          </a:xfrm>
          <a:prstGeom prst="rect">
            <a:avLst/>
          </a:prstGeom>
        </p:spPr>
      </p:pic>
    </p:spTree>
    <p:extLst>
      <p:ext uri="{BB962C8B-B14F-4D97-AF65-F5344CB8AC3E}">
        <p14:creationId xmlns:p14="http://schemas.microsoft.com/office/powerpoint/2010/main" val="2761971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43</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1141413" y="325582"/>
            <a:ext cx="9905998" cy="1905000"/>
          </a:xfrm>
        </p:spPr>
        <p:txBody>
          <a:bodyPr/>
          <a:lstStyle/>
          <a:p>
            <a:r>
              <a:rPr lang="en-US" dirty="0"/>
              <a:t>Pathological cases</a:t>
            </a:r>
          </a:p>
        </p:txBody>
      </p:sp>
      <p:pic>
        <p:nvPicPr>
          <p:cNvPr id="3" name="Imagen 2">
            <a:extLst>
              <a:ext uri="{FF2B5EF4-FFF2-40B4-BE49-F238E27FC236}">
                <a16:creationId xmlns:a16="http://schemas.microsoft.com/office/drawing/2014/main" id="{1A74EB5C-03EF-555F-46ED-64D45DD42C4C}"/>
              </a:ext>
            </a:extLst>
          </p:cNvPr>
          <p:cNvPicPr>
            <a:picLocks noChangeAspect="1"/>
          </p:cNvPicPr>
          <p:nvPr/>
        </p:nvPicPr>
        <p:blipFill>
          <a:blip r:embed="rId2"/>
          <a:stretch>
            <a:fillRect/>
          </a:stretch>
        </p:blipFill>
        <p:spPr>
          <a:xfrm>
            <a:off x="739838" y="1732026"/>
            <a:ext cx="5285406" cy="4037368"/>
          </a:xfrm>
          <a:prstGeom prst="rect">
            <a:avLst/>
          </a:prstGeom>
        </p:spPr>
      </p:pic>
      <p:pic>
        <p:nvPicPr>
          <p:cNvPr id="9" name="Imagen 8">
            <a:extLst>
              <a:ext uri="{FF2B5EF4-FFF2-40B4-BE49-F238E27FC236}">
                <a16:creationId xmlns:a16="http://schemas.microsoft.com/office/drawing/2014/main" id="{10372FDF-91A1-4E7A-87C9-B9CADF88AC6D}"/>
              </a:ext>
            </a:extLst>
          </p:cNvPr>
          <p:cNvPicPr>
            <a:picLocks noChangeAspect="1"/>
          </p:cNvPicPr>
          <p:nvPr/>
        </p:nvPicPr>
        <p:blipFill>
          <a:blip r:embed="rId3"/>
          <a:srcRect t="1793"/>
          <a:stretch/>
        </p:blipFill>
        <p:spPr>
          <a:xfrm>
            <a:off x="6238344" y="1732026"/>
            <a:ext cx="5395763" cy="4037369"/>
          </a:xfrm>
          <a:prstGeom prst="rect">
            <a:avLst/>
          </a:prstGeom>
        </p:spPr>
      </p:pic>
    </p:spTree>
    <p:extLst>
      <p:ext uri="{BB962C8B-B14F-4D97-AF65-F5344CB8AC3E}">
        <p14:creationId xmlns:p14="http://schemas.microsoft.com/office/powerpoint/2010/main" val="122565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44</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883597" y="546018"/>
            <a:ext cx="9905998" cy="1905000"/>
          </a:xfrm>
        </p:spPr>
        <p:txBody>
          <a:bodyPr/>
          <a:lstStyle/>
          <a:p>
            <a:r>
              <a:rPr lang="en-US" dirty="0"/>
              <a:t>Multi-Scale of </a:t>
            </a:r>
            <a:br>
              <a:rPr lang="en-US" dirty="0"/>
            </a:br>
            <a:r>
              <a:rPr lang="en-US" dirty="0"/>
              <a:t>the problem</a:t>
            </a:r>
          </a:p>
        </p:txBody>
      </p:sp>
      <p:pic>
        <p:nvPicPr>
          <p:cNvPr id="3" name="Imagen 2">
            <a:extLst>
              <a:ext uri="{FF2B5EF4-FFF2-40B4-BE49-F238E27FC236}">
                <a16:creationId xmlns:a16="http://schemas.microsoft.com/office/drawing/2014/main" id="{AA3C1E25-0EDA-9B95-006F-D69AA3D47866}"/>
              </a:ext>
            </a:extLst>
          </p:cNvPr>
          <p:cNvPicPr>
            <a:picLocks noChangeAspect="1"/>
          </p:cNvPicPr>
          <p:nvPr/>
        </p:nvPicPr>
        <p:blipFill>
          <a:blip r:embed="rId2"/>
          <a:stretch>
            <a:fillRect/>
          </a:stretch>
        </p:blipFill>
        <p:spPr>
          <a:xfrm>
            <a:off x="5926139" y="653143"/>
            <a:ext cx="4502376" cy="5720000"/>
          </a:xfrm>
          <a:prstGeom prst="rect">
            <a:avLst/>
          </a:prstGeom>
        </p:spPr>
      </p:pic>
    </p:spTree>
    <p:extLst>
      <p:ext uri="{BB962C8B-B14F-4D97-AF65-F5344CB8AC3E}">
        <p14:creationId xmlns:p14="http://schemas.microsoft.com/office/powerpoint/2010/main" val="1856303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BABF1E-E422-7DA4-E3AE-2472BBB38599}"/>
              </a:ext>
            </a:extLst>
          </p:cNvPr>
          <p:cNvSpPr>
            <a:spLocks noGrp="1"/>
          </p:cNvSpPr>
          <p:nvPr>
            <p:ph type="sldNum" sz="quarter" idx="12"/>
          </p:nvPr>
        </p:nvSpPr>
        <p:spPr/>
        <p:txBody>
          <a:bodyPr/>
          <a:lstStyle/>
          <a:p>
            <a:pPr rtl="0"/>
            <a:fld id="{69E57DC2-970A-4B3E-BB1C-7A09969E49DF}" type="slidenum">
              <a:rPr lang="es-ES" noProof="0" smtClean="0"/>
              <a:pPr rtl="0"/>
              <a:t>45</a:t>
            </a:fld>
            <a:endParaRPr lang="es-ES" noProof="0"/>
          </a:p>
        </p:txBody>
      </p:sp>
      <p:sp>
        <p:nvSpPr>
          <p:cNvPr id="6" name="Título 5">
            <a:extLst>
              <a:ext uri="{FF2B5EF4-FFF2-40B4-BE49-F238E27FC236}">
                <a16:creationId xmlns:a16="http://schemas.microsoft.com/office/drawing/2014/main" id="{C097E908-8FC1-6312-7F3E-0AAA14D40175}"/>
              </a:ext>
            </a:extLst>
          </p:cNvPr>
          <p:cNvSpPr>
            <a:spLocks noGrp="1"/>
          </p:cNvSpPr>
          <p:nvPr>
            <p:ph type="title"/>
          </p:nvPr>
        </p:nvSpPr>
        <p:spPr>
          <a:xfrm>
            <a:off x="1141413" y="325582"/>
            <a:ext cx="9905998" cy="1905000"/>
          </a:xfrm>
        </p:spPr>
        <p:txBody>
          <a:bodyPr/>
          <a:lstStyle/>
          <a:p>
            <a:r>
              <a:rPr lang="en-US" dirty="0" err="1"/>
              <a:t>Multihead</a:t>
            </a:r>
            <a:r>
              <a:rPr lang="en-US" dirty="0"/>
              <a:t> approach</a:t>
            </a:r>
          </a:p>
        </p:txBody>
      </p:sp>
      <p:pic>
        <p:nvPicPr>
          <p:cNvPr id="3" name="Imagen 2">
            <a:extLst>
              <a:ext uri="{FF2B5EF4-FFF2-40B4-BE49-F238E27FC236}">
                <a16:creationId xmlns:a16="http://schemas.microsoft.com/office/drawing/2014/main" id="{F48C7878-38E4-6FD6-45CC-9076CE044323}"/>
              </a:ext>
            </a:extLst>
          </p:cNvPr>
          <p:cNvPicPr>
            <a:picLocks noChangeAspect="1"/>
          </p:cNvPicPr>
          <p:nvPr/>
        </p:nvPicPr>
        <p:blipFill>
          <a:blip r:embed="rId2"/>
          <a:stretch>
            <a:fillRect/>
          </a:stretch>
        </p:blipFill>
        <p:spPr>
          <a:xfrm>
            <a:off x="2160480" y="1730167"/>
            <a:ext cx="7871039" cy="4641091"/>
          </a:xfrm>
          <a:prstGeom prst="rect">
            <a:avLst/>
          </a:prstGeom>
        </p:spPr>
      </p:pic>
    </p:spTree>
    <p:extLst>
      <p:ext uri="{BB962C8B-B14F-4D97-AF65-F5344CB8AC3E}">
        <p14:creationId xmlns:p14="http://schemas.microsoft.com/office/powerpoint/2010/main" val="2424837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DC36D-EFD5-EBC8-6F8E-42FD96491689}"/>
              </a:ext>
            </a:extLst>
          </p:cNvPr>
          <p:cNvSpPr>
            <a:spLocks noGrp="1"/>
          </p:cNvSpPr>
          <p:nvPr>
            <p:ph type="title"/>
          </p:nvPr>
        </p:nvSpPr>
        <p:spPr>
          <a:xfrm>
            <a:off x="825046" y="400054"/>
            <a:ext cx="7513106" cy="1349829"/>
          </a:xfrm>
        </p:spPr>
        <p:txBody>
          <a:bodyPr>
            <a:normAutofit/>
          </a:bodyPr>
          <a:lstStyle/>
          <a:p>
            <a:r>
              <a:rPr lang="en-US" sz="3600" dirty="0"/>
              <a:t>Why Holography?</a:t>
            </a:r>
          </a:p>
        </p:txBody>
      </p:sp>
      <p:sp>
        <p:nvSpPr>
          <p:cNvPr id="4" name="Marcador de número de diapositiva 3">
            <a:extLst>
              <a:ext uri="{FF2B5EF4-FFF2-40B4-BE49-F238E27FC236}">
                <a16:creationId xmlns:a16="http://schemas.microsoft.com/office/drawing/2014/main" id="{3A453729-1643-7AF6-0386-0166220CA12F}"/>
              </a:ext>
            </a:extLst>
          </p:cNvPr>
          <p:cNvSpPr>
            <a:spLocks noGrp="1"/>
          </p:cNvSpPr>
          <p:nvPr>
            <p:ph type="sldNum" sz="quarter" idx="12"/>
          </p:nvPr>
        </p:nvSpPr>
        <p:spPr/>
        <p:txBody>
          <a:bodyPr/>
          <a:lstStyle/>
          <a:p>
            <a:pPr rtl="0"/>
            <a:r>
              <a:rPr lang="es-ES" u="sng" dirty="0"/>
              <a:t>4/17</a:t>
            </a:r>
            <a:endParaRPr lang="es-ES" u="sng" noProof="0" dirty="0"/>
          </a:p>
        </p:txBody>
      </p:sp>
      <p:sp>
        <p:nvSpPr>
          <p:cNvPr id="5" name="CuadroTexto 4">
            <a:extLst>
              <a:ext uri="{FF2B5EF4-FFF2-40B4-BE49-F238E27FC236}">
                <a16:creationId xmlns:a16="http://schemas.microsoft.com/office/drawing/2014/main" id="{09A7B074-EE74-04D5-F488-4A9D6AB9082C}"/>
              </a:ext>
            </a:extLst>
          </p:cNvPr>
          <p:cNvSpPr txBox="1"/>
          <p:nvPr/>
        </p:nvSpPr>
        <p:spPr>
          <a:xfrm>
            <a:off x="927139" y="1621749"/>
            <a:ext cx="6852518"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Build the QFT properties from first principles</a:t>
            </a:r>
          </a:p>
        </p:txBody>
      </p:sp>
      <p:sp>
        <p:nvSpPr>
          <p:cNvPr id="8" name="CuadroTexto 7">
            <a:extLst>
              <a:ext uri="{FF2B5EF4-FFF2-40B4-BE49-F238E27FC236}">
                <a16:creationId xmlns:a16="http://schemas.microsoft.com/office/drawing/2014/main" id="{004F9C51-C153-556B-F5F5-DAA75275AC9E}"/>
              </a:ext>
            </a:extLst>
          </p:cNvPr>
          <p:cNvSpPr txBox="1"/>
          <p:nvPr/>
        </p:nvSpPr>
        <p:spPr>
          <a:xfrm>
            <a:off x="927139" y="2598003"/>
            <a:ext cx="6293718"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Real time dynamics solving Einstein equations in 4+1 </a:t>
            </a:r>
            <a:r>
              <a:rPr lang="en-US" sz="2400" dirty="0" err="1"/>
              <a:t>AdS</a:t>
            </a:r>
            <a:r>
              <a:rPr lang="en-US" sz="2400" dirty="0"/>
              <a:t> spacetime</a:t>
            </a:r>
          </a:p>
        </p:txBody>
      </p:sp>
      <p:pic>
        <p:nvPicPr>
          <p:cNvPr id="12" name="Imagen 11">
            <a:extLst>
              <a:ext uri="{FF2B5EF4-FFF2-40B4-BE49-F238E27FC236}">
                <a16:creationId xmlns:a16="http://schemas.microsoft.com/office/drawing/2014/main" id="{60B07DD0-FAA1-946C-FDEE-223284D92638}"/>
              </a:ext>
            </a:extLst>
          </p:cNvPr>
          <p:cNvPicPr>
            <a:picLocks noChangeAspect="1"/>
          </p:cNvPicPr>
          <p:nvPr/>
        </p:nvPicPr>
        <p:blipFill>
          <a:blip r:embed="rId3"/>
          <a:stretch>
            <a:fillRect/>
          </a:stretch>
        </p:blipFill>
        <p:spPr>
          <a:xfrm>
            <a:off x="8417981" y="2140050"/>
            <a:ext cx="1918511" cy="1710279"/>
          </a:xfrm>
          <a:prstGeom prst="rect">
            <a:avLst/>
          </a:prstGeom>
        </p:spPr>
      </p:pic>
      <p:sp>
        <p:nvSpPr>
          <p:cNvPr id="13" name="Flecha: a la derecha 12">
            <a:extLst>
              <a:ext uri="{FF2B5EF4-FFF2-40B4-BE49-F238E27FC236}">
                <a16:creationId xmlns:a16="http://schemas.microsoft.com/office/drawing/2014/main" id="{B256956C-E4EA-727C-1F9B-1E79DE6D020D}"/>
              </a:ext>
            </a:extLst>
          </p:cNvPr>
          <p:cNvSpPr/>
          <p:nvPr/>
        </p:nvSpPr>
        <p:spPr>
          <a:xfrm>
            <a:off x="6856709" y="2812626"/>
            <a:ext cx="1066800" cy="36512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13">
            <a:extLst>
              <a:ext uri="{FF2B5EF4-FFF2-40B4-BE49-F238E27FC236}">
                <a16:creationId xmlns:a16="http://schemas.microsoft.com/office/drawing/2014/main" id="{9A5A9F11-ACD2-2331-5E14-9A1E85EDA3EF}"/>
              </a:ext>
            </a:extLst>
          </p:cNvPr>
          <p:cNvSpPr txBox="1"/>
          <p:nvPr/>
        </p:nvSpPr>
        <p:spPr>
          <a:xfrm>
            <a:off x="10476740" y="2812626"/>
            <a:ext cx="1300069" cy="461665"/>
          </a:xfrm>
          <a:prstGeom prst="rect">
            <a:avLst/>
          </a:prstGeom>
          <a:noFill/>
        </p:spPr>
        <p:txBody>
          <a:bodyPr wrap="square" rtlCol="0">
            <a:spAutoFit/>
          </a:bodyPr>
          <a:lstStyle/>
          <a:p>
            <a:r>
              <a:rPr lang="en-US" sz="2400" dirty="0">
                <a:solidFill>
                  <a:srgbClr val="00B050"/>
                </a:solidFill>
              </a:rPr>
              <a:t>Good!</a:t>
            </a:r>
          </a:p>
        </p:txBody>
      </p:sp>
      <p:sp>
        <p:nvSpPr>
          <p:cNvPr id="16" name="CuadroTexto 15">
            <a:extLst>
              <a:ext uri="{FF2B5EF4-FFF2-40B4-BE49-F238E27FC236}">
                <a16:creationId xmlns:a16="http://schemas.microsoft.com/office/drawing/2014/main" id="{D72D000E-24B3-2D42-2981-58475ED3EFD8}"/>
              </a:ext>
            </a:extLst>
          </p:cNvPr>
          <p:cNvSpPr txBox="1"/>
          <p:nvPr/>
        </p:nvSpPr>
        <p:spPr>
          <a:xfrm>
            <a:off x="825046" y="4425497"/>
            <a:ext cx="6293718"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Very difficult to get the 4+1 </a:t>
            </a:r>
            <a:r>
              <a:rPr lang="en-US" sz="2400" dirty="0" err="1"/>
              <a:t>AdS</a:t>
            </a:r>
            <a:r>
              <a:rPr lang="en-US" sz="2400" dirty="0"/>
              <a:t> spacetime from the QFT properties </a:t>
            </a:r>
          </a:p>
        </p:txBody>
      </p:sp>
      <p:sp>
        <p:nvSpPr>
          <p:cNvPr id="17" name="Flecha: a la derecha 16">
            <a:extLst>
              <a:ext uri="{FF2B5EF4-FFF2-40B4-BE49-F238E27FC236}">
                <a16:creationId xmlns:a16="http://schemas.microsoft.com/office/drawing/2014/main" id="{63C9EECD-A146-1287-1424-922B9019C056}"/>
              </a:ext>
            </a:extLst>
          </p:cNvPr>
          <p:cNvSpPr/>
          <p:nvPr/>
        </p:nvSpPr>
        <p:spPr>
          <a:xfrm>
            <a:off x="6856709" y="4660536"/>
            <a:ext cx="1066800" cy="36512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sad thumbs up cat Meme Generator">
            <a:extLst>
              <a:ext uri="{FF2B5EF4-FFF2-40B4-BE49-F238E27FC236}">
                <a16:creationId xmlns:a16="http://schemas.microsoft.com/office/drawing/2014/main" id="{2FD1B06F-C41A-9657-2BE3-3A3A70BDC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417" y="4091311"/>
            <a:ext cx="1918511" cy="182012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3B52B4BB-3622-791F-777D-48FD14066C8D}"/>
              </a:ext>
            </a:extLst>
          </p:cNvPr>
          <p:cNvSpPr txBox="1"/>
          <p:nvPr/>
        </p:nvSpPr>
        <p:spPr>
          <a:xfrm>
            <a:off x="10540307" y="4526576"/>
            <a:ext cx="1300069" cy="830997"/>
          </a:xfrm>
          <a:prstGeom prst="rect">
            <a:avLst/>
          </a:prstGeom>
          <a:noFill/>
        </p:spPr>
        <p:txBody>
          <a:bodyPr wrap="square" rtlCol="0">
            <a:spAutoFit/>
          </a:bodyPr>
          <a:lstStyle/>
          <a:p>
            <a:r>
              <a:rPr lang="en-US" sz="2400" dirty="0">
                <a:solidFill>
                  <a:srgbClr val="FF0000"/>
                </a:solidFill>
              </a:rPr>
              <a:t>Bad but…</a:t>
            </a:r>
          </a:p>
        </p:txBody>
      </p:sp>
    </p:spTree>
    <p:extLst>
      <p:ext uri="{BB962C8B-B14F-4D97-AF65-F5344CB8AC3E}">
        <p14:creationId xmlns:p14="http://schemas.microsoft.com/office/powerpoint/2010/main" val="4034863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animBg="1"/>
      <p:bldP spid="14" grpId="0"/>
      <p:bldP spid="16" grpId="0"/>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38914E0-B5BA-D065-126D-00C3153335D9}"/>
              </a:ext>
            </a:extLst>
          </p:cNvPr>
          <p:cNvSpPr>
            <a:spLocks noGrp="1"/>
          </p:cNvSpPr>
          <p:nvPr>
            <p:ph type="title"/>
          </p:nvPr>
        </p:nvSpPr>
        <p:spPr>
          <a:xfrm>
            <a:off x="1141412" y="609600"/>
            <a:ext cx="2929845" cy="1378857"/>
          </a:xfrm>
        </p:spPr>
        <p:txBody>
          <a:bodyPr>
            <a:normAutofit/>
          </a:bodyPr>
          <a:lstStyle/>
          <a:p>
            <a:r>
              <a:rPr lang="en-US" sz="3600" dirty="0"/>
              <a:t>Outline</a:t>
            </a:r>
          </a:p>
        </p:txBody>
      </p:sp>
      <p:sp>
        <p:nvSpPr>
          <p:cNvPr id="6" name="Marcador de contenido 5">
            <a:extLst>
              <a:ext uri="{FF2B5EF4-FFF2-40B4-BE49-F238E27FC236}">
                <a16:creationId xmlns:a16="http://schemas.microsoft.com/office/drawing/2014/main" id="{330A6976-6134-9C06-0D06-95F468AF55C5}"/>
              </a:ext>
            </a:extLst>
          </p:cNvPr>
          <p:cNvSpPr>
            <a:spLocks noGrp="1"/>
          </p:cNvSpPr>
          <p:nvPr>
            <p:ph idx="1"/>
          </p:nvPr>
        </p:nvSpPr>
        <p:spPr>
          <a:xfrm>
            <a:off x="1141412" y="1299028"/>
            <a:ext cx="9905998" cy="3545117"/>
          </a:xfrm>
        </p:spPr>
        <p:txBody>
          <a:bodyPr>
            <a:normAutofit/>
          </a:bodyPr>
          <a:lstStyle/>
          <a:p>
            <a:pPr marL="457200" indent="-457200" algn="just">
              <a:buFont typeface="+mj-lt"/>
              <a:buAutoNum type="arabicPeriod"/>
            </a:pPr>
            <a:r>
              <a:rPr lang="en-US" sz="2800" dirty="0"/>
              <a:t>Holography in a Nutshell: presenting the model</a:t>
            </a:r>
          </a:p>
          <a:p>
            <a:pPr marL="457200" indent="-457200" algn="just">
              <a:buFont typeface="+mj-lt"/>
              <a:buAutoNum type="arabicPeriod"/>
            </a:pPr>
            <a:r>
              <a:rPr lang="en-US" sz="2800" dirty="0"/>
              <a:t>Physics informed Neural Networks (PINNs)</a:t>
            </a:r>
          </a:p>
          <a:p>
            <a:pPr marL="457200" indent="-457200" algn="just">
              <a:buFont typeface="+mj-lt"/>
              <a:buAutoNum type="arabicPeriod"/>
            </a:pPr>
            <a:r>
              <a:rPr lang="en-US" sz="2800" dirty="0"/>
              <a:t>Results</a:t>
            </a:r>
          </a:p>
          <a:p>
            <a:pPr marL="457200" indent="-457200" algn="just">
              <a:buFont typeface="+mj-lt"/>
              <a:buAutoNum type="arabicPeriod"/>
            </a:pPr>
            <a:r>
              <a:rPr lang="en-US" sz="2800" dirty="0"/>
              <a:t>Conclusions</a:t>
            </a:r>
          </a:p>
        </p:txBody>
      </p:sp>
      <p:sp>
        <p:nvSpPr>
          <p:cNvPr id="4" name="Marcador de número de diapositiva 3">
            <a:extLst>
              <a:ext uri="{FF2B5EF4-FFF2-40B4-BE49-F238E27FC236}">
                <a16:creationId xmlns:a16="http://schemas.microsoft.com/office/drawing/2014/main" id="{6EA91718-2B4D-D44D-3B1B-31BAF84C1731}"/>
              </a:ext>
            </a:extLst>
          </p:cNvPr>
          <p:cNvSpPr>
            <a:spLocks noGrp="1"/>
          </p:cNvSpPr>
          <p:nvPr>
            <p:ph type="sldNum" sz="quarter" idx="12"/>
          </p:nvPr>
        </p:nvSpPr>
        <p:spPr/>
        <p:txBody>
          <a:bodyPr/>
          <a:lstStyle/>
          <a:p>
            <a:pPr rtl="0"/>
            <a:r>
              <a:rPr lang="es-ES" u="sng" dirty="0"/>
              <a:t>5</a:t>
            </a:r>
            <a:r>
              <a:rPr lang="es-ES" u="sng" noProof="0" dirty="0"/>
              <a:t>/17</a:t>
            </a:r>
          </a:p>
        </p:txBody>
      </p:sp>
    </p:spTree>
    <p:extLst>
      <p:ext uri="{BB962C8B-B14F-4D97-AF65-F5344CB8AC3E}">
        <p14:creationId xmlns:p14="http://schemas.microsoft.com/office/powerpoint/2010/main" val="3990143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u="sng" dirty="0"/>
              <a:t>6/17</a:t>
            </a:r>
          </a:p>
        </p:txBody>
      </p:sp>
      <p:sp>
        <p:nvSpPr>
          <p:cNvPr id="22" name="Forma libre: forma 21">
            <a:extLst>
              <a:ext uri="{FF2B5EF4-FFF2-40B4-BE49-F238E27FC236}">
                <a16:creationId xmlns:a16="http://schemas.microsoft.com/office/drawing/2014/main" id="{48357C58-DF87-E04B-46EB-EBCF1BB2DC64}"/>
              </a:ext>
            </a:extLst>
          </p:cNvPr>
          <p:cNvSpPr/>
          <p:nvPr/>
        </p:nvSpPr>
        <p:spPr>
          <a:xfrm>
            <a:off x="5184987" y="3033548"/>
            <a:ext cx="45719" cy="70356"/>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rma libre: forma 22">
            <a:extLst>
              <a:ext uri="{FF2B5EF4-FFF2-40B4-BE49-F238E27FC236}">
                <a16:creationId xmlns:a16="http://schemas.microsoft.com/office/drawing/2014/main" id="{BA030715-F472-1D3F-94E8-C0CFC35F5876}"/>
              </a:ext>
            </a:extLst>
          </p:cNvPr>
          <p:cNvSpPr/>
          <p:nvPr/>
        </p:nvSpPr>
        <p:spPr>
          <a:xfrm>
            <a:off x="4345620" y="3778795"/>
            <a:ext cx="45719" cy="4571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rma libre: forma 23">
            <a:extLst>
              <a:ext uri="{FF2B5EF4-FFF2-40B4-BE49-F238E27FC236}">
                <a16:creationId xmlns:a16="http://schemas.microsoft.com/office/drawing/2014/main" id="{238362D3-2B90-9A5D-D915-288F5998BC4F}"/>
              </a:ext>
            </a:extLst>
          </p:cNvPr>
          <p:cNvSpPr/>
          <p:nvPr/>
        </p:nvSpPr>
        <p:spPr>
          <a:xfrm flipH="1">
            <a:off x="7843471" y="3033547"/>
            <a:ext cx="45719" cy="70356"/>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rma libre: forma 24">
            <a:extLst>
              <a:ext uri="{FF2B5EF4-FFF2-40B4-BE49-F238E27FC236}">
                <a16:creationId xmlns:a16="http://schemas.microsoft.com/office/drawing/2014/main" id="{A2DAF1C1-595F-6538-128F-D6EE7D51A657}"/>
              </a:ext>
            </a:extLst>
          </p:cNvPr>
          <p:cNvSpPr/>
          <p:nvPr/>
        </p:nvSpPr>
        <p:spPr>
          <a:xfrm>
            <a:off x="6935542" y="3746875"/>
            <a:ext cx="45719" cy="70356"/>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elogramo 5">
            <a:extLst>
              <a:ext uri="{FF2B5EF4-FFF2-40B4-BE49-F238E27FC236}">
                <a16:creationId xmlns:a16="http://schemas.microsoft.com/office/drawing/2014/main" id="{0F61A317-DCF4-FA14-9939-AA645A208807}"/>
              </a:ext>
            </a:extLst>
          </p:cNvPr>
          <p:cNvSpPr/>
          <p:nvPr/>
        </p:nvSpPr>
        <p:spPr>
          <a:xfrm>
            <a:off x="4232954" y="3033548"/>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ector recto de flecha 27">
            <a:extLst>
              <a:ext uri="{FF2B5EF4-FFF2-40B4-BE49-F238E27FC236}">
                <a16:creationId xmlns:a16="http://schemas.microsoft.com/office/drawing/2014/main" id="{880B43F5-37C4-0F3E-94EC-7E47C65C9CA8}"/>
              </a:ext>
            </a:extLst>
          </p:cNvPr>
          <p:cNvCxnSpPr>
            <a:cxnSpLocks/>
          </p:cNvCxnSpPr>
          <p:nvPr/>
        </p:nvCxnSpPr>
        <p:spPr>
          <a:xfrm flipV="1">
            <a:off x="7068457" y="2387600"/>
            <a:ext cx="1037772" cy="817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C1E18C11-2C2C-9B47-1FDF-9A0739FF48D3}"/>
              </a:ext>
            </a:extLst>
          </p:cNvPr>
          <p:cNvSpPr txBox="1"/>
          <p:nvPr/>
        </p:nvSpPr>
        <p:spPr>
          <a:xfrm>
            <a:off x="7843471" y="2064242"/>
            <a:ext cx="2254795" cy="646331"/>
          </a:xfrm>
          <a:prstGeom prst="rect">
            <a:avLst/>
          </a:prstGeom>
          <a:noFill/>
        </p:spPr>
        <p:txBody>
          <a:bodyPr wrap="square" rtlCol="0">
            <a:spAutoFit/>
          </a:bodyPr>
          <a:lstStyle/>
          <a:p>
            <a:pPr algn="ctr"/>
            <a:r>
              <a:rPr lang="en-US" dirty="0"/>
              <a:t>QFT in flat spacetime</a:t>
            </a:r>
          </a:p>
        </p:txBody>
      </p:sp>
      <p:pic>
        <p:nvPicPr>
          <p:cNvPr id="6146" name="Picture 2" descr="Links, Feynman Diagram Library - List of Diagrams">
            <a:extLst>
              <a:ext uri="{FF2B5EF4-FFF2-40B4-BE49-F238E27FC236}">
                <a16:creationId xmlns:a16="http://schemas.microsoft.com/office/drawing/2014/main" id="{18E12B04-1F52-5ADC-FA27-0B4DB325E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22384">
            <a:off x="5004257" y="3202223"/>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Links, Feynman Diagram Library - List of Diagrams">
            <a:extLst>
              <a:ext uri="{FF2B5EF4-FFF2-40B4-BE49-F238E27FC236}">
                <a16:creationId xmlns:a16="http://schemas.microsoft.com/office/drawing/2014/main" id="{92746455-E05C-A52C-F5A3-4DA2C7281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18258">
            <a:off x="5785455" y="3198506"/>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Links, Feynman Diagram Library - List of Diagrams">
            <a:extLst>
              <a:ext uri="{FF2B5EF4-FFF2-40B4-BE49-F238E27FC236}">
                <a16:creationId xmlns:a16="http://schemas.microsoft.com/office/drawing/2014/main" id="{5CBA8C24-34C7-5B1F-A752-A136F9AC6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299361">
            <a:off x="6504987" y="3185618"/>
            <a:ext cx="632817" cy="45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84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rma libre: forma 20">
            <a:extLst>
              <a:ext uri="{FF2B5EF4-FFF2-40B4-BE49-F238E27FC236}">
                <a16:creationId xmlns:a16="http://schemas.microsoft.com/office/drawing/2014/main" id="{CADDE24F-89CA-9DDA-BDAD-DF6C35C39468}"/>
              </a:ext>
            </a:extLst>
          </p:cNvPr>
          <p:cNvSpPr/>
          <p:nvPr/>
        </p:nvSpPr>
        <p:spPr>
          <a:xfrm>
            <a:off x="5106691" y="2176959"/>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u="sng" dirty="0"/>
              <a:t>7/17</a:t>
            </a:r>
            <a:endParaRPr lang="es-ES" u="sng" noProof="0" dirty="0"/>
          </a:p>
        </p:txBody>
      </p:sp>
      <p:sp>
        <p:nvSpPr>
          <p:cNvPr id="16" name="Paralelogramo 15">
            <a:extLst>
              <a:ext uri="{FF2B5EF4-FFF2-40B4-BE49-F238E27FC236}">
                <a16:creationId xmlns:a16="http://schemas.microsoft.com/office/drawing/2014/main" id="{FE3133E6-0C6B-1E2A-9D9A-545D87A91EF5}"/>
              </a:ext>
            </a:extLst>
          </p:cNvPr>
          <p:cNvSpPr/>
          <p:nvPr/>
        </p:nvSpPr>
        <p:spPr>
          <a:xfrm>
            <a:off x="4151085" y="2176960"/>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rma libre: forma 17">
            <a:extLst>
              <a:ext uri="{FF2B5EF4-FFF2-40B4-BE49-F238E27FC236}">
                <a16:creationId xmlns:a16="http://schemas.microsoft.com/office/drawing/2014/main" id="{E3F8D841-B5D7-3CF9-737F-05ABF48EA457}"/>
              </a:ext>
            </a:extLst>
          </p:cNvPr>
          <p:cNvSpPr/>
          <p:nvPr/>
        </p:nvSpPr>
        <p:spPr>
          <a:xfrm>
            <a:off x="4151085" y="2967926"/>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a libre: forma 18">
            <a:extLst>
              <a:ext uri="{FF2B5EF4-FFF2-40B4-BE49-F238E27FC236}">
                <a16:creationId xmlns:a16="http://schemas.microsoft.com/office/drawing/2014/main" id="{3F132F85-2904-5BF8-12B1-FA01EEE50CBC}"/>
              </a:ext>
            </a:extLst>
          </p:cNvPr>
          <p:cNvSpPr/>
          <p:nvPr/>
        </p:nvSpPr>
        <p:spPr>
          <a:xfrm flipH="1">
            <a:off x="6980394" y="2201541"/>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elogramo 21">
            <a:extLst>
              <a:ext uri="{FF2B5EF4-FFF2-40B4-BE49-F238E27FC236}">
                <a16:creationId xmlns:a16="http://schemas.microsoft.com/office/drawing/2014/main" id="{227F1F99-15CC-45BF-E42F-0438CCCE8133}"/>
              </a:ext>
            </a:extLst>
          </p:cNvPr>
          <p:cNvSpPr>
            <a:spLocks noChangeAspect="1"/>
          </p:cNvSpPr>
          <p:nvPr/>
        </p:nvSpPr>
        <p:spPr>
          <a:xfrm>
            <a:off x="5044689" y="5523668"/>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rma libre: forma 19">
            <a:extLst>
              <a:ext uri="{FF2B5EF4-FFF2-40B4-BE49-F238E27FC236}">
                <a16:creationId xmlns:a16="http://schemas.microsoft.com/office/drawing/2014/main" id="{2BC4693F-95E4-B2BD-DE1E-302442E070DD}"/>
              </a:ext>
            </a:extLst>
          </p:cNvPr>
          <p:cNvSpPr/>
          <p:nvPr/>
        </p:nvSpPr>
        <p:spPr>
          <a:xfrm flipH="1">
            <a:off x="6502767" y="2967989"/>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Links, Feynman Diagram Library - List of Diagrams">
            <a:extLst>
              <a:ext uri="{FF2B5EF4-FFF2-40B4-BE49-F238E27FC236}">
                <a16:creationId xmlns:a16="http://schemas.microsoft.com/office/drawing/2014/main" id="{D2DE5B32-5477-A2FF-3237-D21860118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22384">
            <a:off x="4805565" y="2389450"/>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inks, Feynman Diagram Library - List of Diagrams">
            <a:extLst>
              <a:ext uri="{FF2B5EF4-FFF2-40B4-BE49-F238E27FC236}">
                <a16:creationId xmlns:a16="http://schemas.microsoft.com/office/drawing/2014/main" id="{DCD1AF36-DA8E-CFD3-5378-797E32262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18258">
            <a:off x="5586763" y="2385733"/>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inks, Feynman Diagram Library - List of Diagrams">
            <a:extLst>
              <a:ext uri="{FF2B5EF4-FFF2-40B4-BE49-F238E27FC236}">
                <a16:creationId xmlns:a16="http://schemas.microsoft.com/office/drawing/2014/main" id="{6483FFA5-2CA5-C628-6DED-0C572930E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99361">
            <a:off x="6358072" y="2327679"/>
            <a:ext cx="632817" cy="453551"/>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Conector recto de flecha 44">
            <a:extLst>
              <a:ext uri="{FF2B5EF4-FFF2-40B4-BE49-F238E27FC236}">
                <a16:creationId xmlns:a16="http://schemas.microsoft.com/office/drawing/2014/main" id="{9D80F008-FC3D-96BB-8455-5C90B6C45C70}"/>
              </a:ext>
            </a:extLst>
          </p:cNvPr>
          <p:cNvCxnSpPr>
            <a:cxnSpLocks/>
            <a:stCxn id="16" idx="5"/>
          </p:cNvCxnSpPr>
          <p:nvPr/>
        </p:nvCxnSpPr>
        <p:spPr>
          <a:xfrm flipH="1">
            <a:off x="3436596" y="2572475"/>
            <a:ext cx="1190740" cy="1028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29825A5B-E018-FF54-C4B4-4B9AB9752F8B}"/>
              </a:ext>
            </a:extLst>
          </p:cNvPr>
          <p:cNvSpPr txBox="1"/>
          <p:nvPr/>
        </p:nvSpPr>
        <p:spPr>
          <a:xfrm>
            <a:off x="1686966" y="2480442"/>
            <a:ext cx="1684642" cy="461665"/>
          </a:xfrm>
          <a:prstGeom prst="rect">
            <a:avLst/>
          </a:prstGeom>
          <a:noFill/>
        </p:spPr>
        <p:txBody>
          <a:bodyPr wrap="square" rtlCol="0">
            <a:spAutoFit/>
          </a:bodyPr>
          <a:lstStyle/>
          <a:p>
            <a:r>
              <a:rPr lang="en-US" sz="2400" dirty="0"/>
              <a:t>Boundary</a:t>
            </a:r>
          </a:p>
        </p:txBody>
      </p:sp>
      <p:cxnSp>
        <p:nvCxnSpPr>
          <p:cNvPr id="49" name="Conector recto de flecha 48">
            <a:extLst>
              <a:ext uri="{FF2B5EF4-FFF2-40B4-BE49-F238E27FC236}">
                <a16:creationId xmlns:a16="http://schemas.microsoft.com/office/drawing/2014/main" id="{CDDC5C47-DB75-905E-A534-BFD2F7896A8E}"/>
              </a:ext>
            </a:extLst>
          </p:cNvPr>
          <p:cNvCxnSpPr>
            <a:cxnSpLocks/>
          </p:cNvCxnSpPr>
          <p:nvPr/>
        </p:nvCxnSpPr>
        <p:spPr>
          <a:xfrm flipH="1">
            <a:off x="3240835" y="4463143"/>
            <a:ext cx="2435468" cy="48147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CuadroTexto 49">
            <a:extLst>
              <a:ext uri="{FF2B5EF4-FFF2-40B4-BE49-F238E27FC236}">
                <a16:creationId xmlns:a16="http://schemas.microsoft.com/office/drawing/2014/main" id="{875EBDD3-614E-1605-DBCC-56442DA6C238}"/>
              </a:ext>
            </a:extLst>
          </p:cNvPr>
          <p:cNvSpPr txBox="1"/>
          <p:nvPr/>
        </p:nvSpPr>
        <p:spPr>
          <a:xfrm>
            <a:off x="2306515" y="4744915"/>
            <a:ext cx="893604" cy="461665"/>
          </a:xfrm>
          <a:prstGeom prst="rect">
            <a:avLst/>
          </a:prstGeom>
          <a:noFill/>
        </p:spPr>
        <p:txBody>
          <a:bodyPr wrap="square" rtlCol="0">
            <a:spAutoFit/>
          </a:bodyPr>
          <a:lstStyle/>
          <a:p>
            <a:r>
              <a:rPr lang="en-US" sz="2400" dirty="0"/>
              <a:t>Bulk</a:t>
            </a:r>
          </a:p>
        </p:txBody>
      </p:sp>
      <p:sp>
        <p:nvSpPr>
          <p:cNvPr id="54" name="CuadroTexto 53">
            <a:extLst>
              <a:ext uri="{FF2B5EF4-FFF2-40B4-BE49-F238E27FC236}">
                <a16:creationId xmlns:a16="http://schemas.microsoft.com/office/drawing/2014/main" id="{9571E291-4812-7B61-310D-B2FA8F32B4E7}"/>
              </a:ext>
            </a:extLst>
          </p:cNvPr>
          <p:cNvSpPr txBox="1"/>
          <p:nvPr/>
        </p:nvSpPr>
        <p:spPr>
          <a:xfrm rot="4281532">
            <a:off x="4950835" y="3938831"/>
            <a:ext cx="2230414" cy="584775"/>
          </a:xfrm>
          <a:prstGeom prst="rect">
            <a:avLst/>
          </a:prstGeom>
          <a:noFill/>
        </p:spPr>
        <p:txBody>
          <a:bodyPr wrap="square" rtlCol="0">
            <a:spAutoFit/>
          </a:bodyPr>
          <a:lstStyle/>
          <a:p>
            <a:r>
              <a:rPr lang="en-US" sz="3200" dirty="0" err="1"/>
              <a:t>AdS</a:t>
            </a:r>
            <a:r>
              <a:rPr lang="en-US" sz="3200" dirty="0"/>
              <a:t> in 5D</a:t>
            </a:r>
          </a:p>
        </p:txBody>
      </p:sp>
      <p:pic>
        <p:nvPicPr>
          <p:cNvPr id="3" name="Imagen 2">
            <a:extLst>
              <a:ext uri="{FF2B5EF4-FFF2-40B4-BE49-F238E27FC236}">
                <a16:creationId xmlns:a16="http://schemas.microsoft.com/office/drawing/2014/main" id="{C96531B4-CA70-AAAC-81DD-01B5223A32C8}"/>
              </a:ext>
            </a:extLst>
          </p:cNvPr>
          <p:cNvPicPr>
            <a:picLocks noChangeAspect="1"/>
          </p:cNvPicPr>
          <p:nvPr>
            <p:custDataLst>
              <p:tags r:id="rId1"/>
            </p:custDataLst>
          </p:nvPr>
        </p:nvPicPr>
        <p:blipFill>
          <a:blip r:embed="rId5"/>
          <a:stretch>
            <a:fillRect/>
          </a:stretch>
        </p:blipFill>
        <p:spPr>
          <a:xfrm>
            <a:off x="8389007" y="2171039"/>
            <a:ext cx="762862" cy="223695"/>
          </a:xfrm>
          <a:prstGeom prst="rect">
            <a:avLst/>
          </a:prstGeom>
        </p:spPr>
      </p:pic>
      <p:pic>
        <p:nvPicPr>
          <p:cNvPr id="5" name="Imagen 4">
            <a:extLst>
              <a:ext uri="{FF2B5EF4-FFF2-40B4-BE49-F238E27FC236}">
                <a16:creationId xmlns:a16="http://schemas.microsoft.com/office/drawing/2014/main" id="{C88124B7-8051-7767-0951-1AE95CD6983C}"/>
              </a:ext>
            </a:extLst>
          </p:cNvPr>
          <p:cNvPicPr>
            <a:picLocks noChangeAspect="1"/>
          </p:cNvPicPr>
          <p:nvPr>
            <p:custDataLst>
              <p:tags r:id="rId2"/>
            </p:custDataLst>
          </p:nvPr>
        </p:nvPicPr>
        <p:blipFill>
          <a:blip r:embed="rId6"/>
          <a:stretch>
            <a:fillRect/>
          </a:stretch>
        </p:blipFill>
        <p:spPr>
          <a:xfrm>
            <a:off x="8323657" y="5487757"/>
            <a:ext cx="998389" cy="172361"/>
          </a:xfrm>
          <a:prstGeom prst="rect">
            <a:avLst/>
          </a:prstGeom>
        </p:spPr>
      </p:pic>
      <p:cxnSp>
        <p:nvCxnSpPr>
          <p:cNvPr id="6" name="Conector recto de flecha 5">
            <a:extLst>
              <a:ext uri="{FF2B5EF4-FFF2-40B4-BE49-F238E27FC236}">
                <a16:creationId xmlns:a16="http://schemas.microsoft.com/office/drawing/2014/main" id="{CC260E6A-8F42-838E-142B-2DFDA7B60652}"/>
              </a:ext>
            </a:extLst>
          </p:cNvPr>
          <p:cNvCxnSpPr>
            <a:cxnSpLocks/>
          </p:cNvCxnSpPr>
          <p:nvPr/>
        </p:nvCxnSpPr>
        <p:spPr>
          <a:xfrm>
            <a:off x="8098828" y="2191009"/>
            <a:ext cx="0" cy="34691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4622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7209D80B-411D-ACD4-991E-EC88A54129F6}"/>
              </a:ext>
            </a:extLst>
          </p:cNvPr>
          <p:cNvSpPr/>
          <p:nvPr/>
        </p:nvSpPr>
        <p:spPr>
          <a:xfrm>
            <a:off x="5106691" y="2176959"/>
            <a:ext cx="421040" cy="334670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26D2CA-F547-DCC0-A4BB-A91936101DCC}"/>
              </a:ext>
            </a:extLst>
          </p:cNvPr>
          <p:cNvSpPr>
            <a:spLocks noGrp="1"/>
          </p:cNvSpPr>
          <p:nvPr>
            <p:ph type="title"/>
          </p:nvPr>
        </p:nvSpPr>
        <p:spPr>
          <a:xfrm>
            <a:off x="1141413" y="312057"/>
            <a:ext cx="9905998" cy="1509486"/>
          </a:xfrm>
        </p:spPr>
        <p:txBody>
          <a:bodyPr>
            <a:normAutofit/>
          </a:bodyPr>
          <a:lstStyle/>
          <a:p>
            <a:r>
              <a:rPr lang="en-US" sz="3600" dirty="0"/>
              <a:t>Holography in a Nutshell</a:t>
            </a:r>
          </a:p>
        </p:txBody>
      </p:sp>
      <p:sp>
        <p:nvSpPr>
          <p:cNvPr id="4" name="Marcador de número de diapositiva 3">
            <a:extLst>
              <a:ext uri="{FF2B5EF4-FFF2-40B4-BE49-F238E27FC236}">
                <a16:creationId xmlns:a16="http://schemas.microsoft.com/office/drawing/2014/main" id="{ED5792C0-F8BD-A43D-3E44-F988303A743C}"/>
              </a:ext>
            </a:extLst>
          </p:cNvPr>
          <p:cNvSpPr>
            <a:spLocks noGrp="1"/>
          </p:cNvSpPr>
          <p:nvPr>
            <p:ph type="sldNum" sz="quarter" idx="12"/>
          </p:nvPr>
        </p:nvSpPr>
        <p:spPr/>
        <p:txBody>
          <a:bodyPr/>
          <a:lstStyle/>
          <a:p>
            <a:pPr rtl="0"/>
            <a:r>
              <a:rPr lang="es-ES" u="sng" noProof="0" dirty="0"/>
              <a:t>8/17</a:t>
            </a:r>
          </a:p>
        </p:txBody>
      </p:sp>
      <p:sp>
        <p:nvSpPr>
          <p:cNvPr id="12" name="CuadroTexto 11">
            <a:extLst>
              <a:ext uri="{FF2B5EF4-FFF2-40B4-BE49-F238E27FC236}">
                <a16:creationId xmlns:a16="http://schemas.microsoft.com/office/drawing/2014/main" id="{6B4234EC-6E7A-14D7-5EB5-0373711DDA0F}"/>
              </a:ext>
            </a:extLst>
          </p:cNvPr>
          <p:cNvSpPr txBox="1"/>
          <p:nvPr/>
        </p:nvSpPr>
        <p:spPr>
          <a:xfrm>
            <a:off x="8374929" y="1406044"/>
            <a:ext cx="3329794" cy="830997"/>
          </a:xfrm>
          <a:prstGeom prst="rect">
            <a:avLst/>
          </a:prstGeom>
          <a:noFill/>
        </p:spPr>
        <p:txBody>
          <a:bodyPr wrap="square" rtlCol="0">
            <a:spAutoFit/>
          </a:bodyPr>
          <a:lstStyle/>
          <a:p>
            <a:pPr algn="ctr"/>
            <a:r>
              <a:rPr lang="en-US" sz="2400" dirty="0"/>
              <a:t>Add temperature to the QFT</a:t>
            </a:r>
          </a:p>
        </p:txBody>
      </p:sp>
      <p:sp>
        <p:nvSpPr>
          <p:cNvPr id="14" name="CuadroTexto 13">
            <a:extLst>
              <a:ext uri="{FF2B5EF4-FFF2-40B4-BE49-F238E27FC236}">
                <a16:creationId xmlns:a16="http://schemas.microsoft.com/office/drawing/2014/main" id="{4ABA27BF-19C6-B47E-49BA-1B41CA6677E4}"/>
              </a:ext>
            </a:extLst>
          </p:cNvPr>
          <p:cNvSpPr txBox="1"/>
          <p:nvPr/>
        </p:nvSpPr>
        <p:spPr>
          <a:xfrm>
            <a:off x="1051858" y="4054141"/>
            <a:ext cx="3435334" cy="830997"/>
          </a:xfrm>
          <a:prstGeom prst="rect">
            <a:avLst/>
          </a:prstGeom>
          <a:noFill/>
        </p:spPr>
        <p:txBody>
          <a:bodyPr wrap="square" rtlCol="0">
            <a:spAutoFit/>
          </a:bodyPr>
          <a:lstStyle/>
          <a:p>
            <a:r>
              <a:rPr lang="en-US" sz="2400" dirty="0"/>
              <a:t>Add a Black hole </a:t>
            </a:r>
          </a:p>
          <a:p>
            <a:r>
              <a:rPr lang="en-US" sz="2400" dirty="0"/>
              <a:t>with </a:t>
            </a:r>
          </a:p>
        </p:txBody>
      </p:sp>
      <p:pic>
        <p:nvPicPr>
          <p:cNvPr id="31" name="Imagen 30">
            <a:extLst>
              <a:ext uri="{FF2B5EF4-FFF2-40B4-BE49-F238E27FC236}">
                <a16:creationId xmlns:a16="http://schemas.microsoft.com/office/drawing/2014/main" id="{17B60ABC-3455-03DF-A7E2-240143D49D36}"/>
              </a:ext>
            </a:extLst>
          </p:cNvPr>
          <p:cNvPicPr>
            <a:picLocks noChangeAspect="1"/>
          </p:cNvPicPr>
          <p:nvPr>
            <p:custDataLst>
              <p:tags r:id="rId1"/>
            </p:custDataLst>
          </p:nvPr>
        </p:nvPicPr>
        <p:blipFill>
          <a:blip r:embed="rId5"/>
          <a:stretch>
            <a:fillRect/>
          </a:stretch>
        </p:blipFill>
        <p:spPr>
          <a:xfrm>
            <a:off x="1975084" y="4507512"/>
            <a:ext cx="1266656" cy="310989"/>
          </a:xfrm>
          <a:prstGeom prst="rect">
            <a:avLst/>
          </a:prstGeom>
        </p:spPr>
      </p:pic>
      <p:sp>
        <p:nvSpPr>
          <p:cNvPr id="32" name="Paralelogramo 31">
            <a:extLst>
              <a:ext uri="{FF2B5EF4-FFF2-40B4-BE49-F238E27FC236}">
                <a16:creationId xmlns:a16="http://schemas.microsoft.com/office/drawing/2014/main" id="{23E4B716-ABFC-3808-78B2-8D9BEE0CF963}"/>
              </a:ext>
            </a:extLst>
          </p:cNvPr>
          <p:cNvSpPr>
            <a:spLocks noChangeAspect="1"/>
          </p:cNvSpPr>
          <p:nvPr/>
        </p:nvSpPr>
        <p:spPr>
          <a:xfrm>
            <a:off x="4988121" y="4845640"/>
            <a:ext cx="2048839" cy="435329"/>
          </a:xfrm>
          <a:prstGeom prst="parallelogram">
            <a:avLst>
              <a:gd name="adj" fmla="val 1204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Imagen 32">
            <a:extLst>
              <a:ext uri="{FF2B5EF4-FFF2-40B4-BE49-F238E27FC236}">
                <a16:creationId xmlns:a16="http://schemas.microsoft.com/office/drawing/2014/main" id="{74FB526F-8A9D-D0F6-6E5B-0DF06BDDD558}"/>
              </a:ext>
            </a:extLst>
          </p:cNvPr>
          <p:cNvPicPr>
            <a:picLocks noChangeAspect="1"/>
          </p:cNvPicPr>
          <p:nvPr>
            <p:custDataLst>
              <p:tags r:id="rId2"/>
            </p:custDataLst>
          </p:nvPr>
        </p:nvPicPr>
        <p:blipFill>
          <a:blip r:embed="rId6"/>
          <a:stretch>
            <a:fillRect/>
          </a:stretch>
        </p:blipFill>
        <p:spPr>
          <a:xfrm>
            <a:off x="7182365" y="4706311"/>
            <a:ext cx="1048579" cy="278658"/>
          </a:xfrm>
          <a:prstGeom prst="rect">
            <a:avLst/>
          </a:prstGeom>
        </p:spPr>
      </p:pic>
      <p:cxnSp>
        <p:nvCxnSpPr>
          <p:cNvPr id="13" name="Conector recto de flecha 12">
            <a:extLst>
              <a:ext uri="{FF2B5EF4-FFF2-40B4-BE49-F238E27FC236}">
                <a16:creationId xmlns:a16="http://schemas.microsoft.com/office/drawing/2014/main" id="{A1ADC9E4-7EB9-07C6-58A4-AD14858F9ED3}"/>
              </a:ext>
            </a:extLst>
          </p:cNvPr>
          <p:cNvCxnSpPr>
            <a:cxnSpLocks/>
          </p:cNvCxnSpPr>
          <p:nvPr/>
        </p:nvCxnSpPr>
        <p:spPr>
          <a:xfrm flipH="1" flipV="1">
            <a:off x="3908885" y="4733056"/>
            <a:ext cx="1800172" cy="25191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Paralelogramo 8">
            <a:extLst>
              <a:ext uri="{FF2B5EF4-FFF2-40B4-BE49-F238E27FC236}">
                <a16:creationId xmlns:a16="http://schemas.microsoft.com/office/drawing/2014/main" id="{47FE00DF-3574-0ABE-4320-DACAC25EEE57}"/>
              </a:ext>
            </a:extLst>
          </p:cNvPr>
          <p:cNvSpPr/>
          <p:nvPr/>
        </p:nvSpPr>
        <p:spPr>
          <a:xfrm>
            <a:off x="4151085" y="2176960"/>
            <a:ext cx="3722915" cy="791029"/>
          </a:xfrm>
          <a:prstGeom prst="parallelogram">
            <a:avLst>
              <a:gd name="adj" fmla="val 120413"/>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rma libre: forma 9">
            <a:extLst>
              <a:ext uri="{FF2B5EF4-FFF2-40B4-BE49-F238E27FC236}">
                <a16:creationId xmlns:a16="http://schemas.microsoft.com/office/drawing/2014/main" id="{5AF371B3-272D-98FC-F71C-3565E20D3EC6}"/>
              </a:ext>
            </a:extLst>
          </p:cNvPr>
          <p:cNvSpPr/>
          <p:nvPr/>
        </p:nvSpPr>
        <p:spPr>
          <a:xfrm>
            <a:off x="4151085" y="2967926"/>
            <a:ext cx="893604" cy="2967032"/>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rma libre: forma 14">
            <a:extLst>
              <a:ext uri="{FF2B5EF4-FFF2-40B4-BE49-F238E27FC236}">
                <a16:creationId xmlns:a16="http://schemas.microsoft.com/office/drawing/2014/main" id="{F68D0D44-B6B5-BBE0-BCC6-E5D8624F0961}"/>
              </a:ext>
            </a:extLst>
          </p:cNvPr>
          <p:cNvSpPr/>
          <p:nvPr/>
        </p:nvSpPr>
        <p:spPr>
          <a:xfrm flipH="1">
            <a:off x="6980394" y="2201541"/>
            <a:ext cx="893606" cy="3322127"/>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elogramo 16">
            <a:extLst>
              <a:ext uri="{FF2B5EF4-FFF2-40B4-BE49-F238E27FC236}">
                <a16:creationId xmlns:a16="http://schemas.microsoft.com/office/drawing/2014/main" id="{8D0A8E55-4977-D85F-CD72-241632E10C27}"/>
              </a:ext>
            </a:extLst>
          </p:cNvPr>
          <p:cNvSpPr>
            <a:spLocks noChangeAspect="1"/>
          </p:cNvSpPr>
          <p:nvPr/>
        </p:nvSpPr>
        <p:spPr>
          <a:xfrm>
            <a:off x="5044689" y="5523668"/>
            <a:ext cx="1935705" cy="411290"/>
          </a:xfrm>
          <a:prstGeom prst="parallelogram">
            <a:avLst>
              <a:gd name="adj" fmla="val 120413"/>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rma libre: forma 25">
            <a:extLst>
              <a:ext uri="{FF2B5EF4-FFF2-40B4-BE49-F238E27FC236}">
                <a16:creationId xmlns:a16="http://schemas.microsoft.com/office/drawing/2014/main" id="{853008A6-D717-3934-2BC6-420516D63BEE}"/>
              </a:ext>
            </a:extLst>
          </p:cNvPr>
          <p:cNvSpPr/>
          <p:nvPr/>
        </p:nvSpPr>
        <p:spPr>
          <a:xfrm flipH="1">
            <a:off x="6502767" y="2967989"/>
            <a:ext cx="421039" cy="2966969"/>
          </a:xfrm>
          <a:custGeom>
            <a:avLst/>
            <a:gdLst>
              <a:gd name="connsiteX0" fmla="*/ 0 w 579752"/>
              <a:gd name="connsiteY0" fmla="*/ 0 h 3201869"/>
              <a:gd name="connsiteX1" fmla="*/ 317716 w 579752"/>
              <a:gd name="connsiteY1" fmla="*/ 689675 h 3201869"/>
              <a:gd name="connsiteX2" fmla="*/ 488197 w 579752"/>
              <a:gd name="connsiteY2" fmla="*/ 1573078 h 3201869"/>
              <a:gd name="connsiteX3" fmla="*/ 573438 w 579752"/>
              <a:gd name="connsiteY3" fmla="*/ 3091912 h 3201869"/>
              <a:gd name="connsiteX4" fmla="*/ 573438 w 579752"/>
              <a:gd name="connsiteY4" fmla="*/ 3084163 h 3201869"/>
              <a:gd name="connsiteX5" fmla="*/ 573438 w 579752"/>
              <a:gd name="connsiteY5" fmla="*/ 3084163 h 3201869"/>
              <a:gd name="connsiteX6" fmla="*/ 573438 w 579752"/>
              <a:gd name="connsiteY6" fmla="*/ 3084163 h 320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52" h="3201869">
                <a:moveTo>
                  <a:pt x="0" y="0"/>
                </a:moveTo>
                <a:cubicBezTo>
                  <a:pt x="118175" y="213747"/>
                  <a:pt x="236350" y="427495"/>
                  <a:pt x="317716" y="689675"/>
                </a:cubicBezTo>
                <a:cubicBezTo>
                  <a:pt x="399082" y="951855"/>
                  <a:pt x="445577" y="1172705"/>
                  <a:pt x="488197" y="1573078"/>
                </a:cubicBezTo>
                <a:cubicBezTo>
                  <a:pt x="530817" y="1973451"/>
                  <a:pt x="559231" y="2840065"/>
                  <a:pt x="573438" y="3091912"/>
                </a:cubicBezTo>
                <a:cubicBezTo>
                  <a:pt x="587645" y="3343759"/>
                  <a:pt x="573438" y="3084163"/>
                  <a:pt x="573438" y="3084163"/>
                </a:cubicBezTo>
                <a:lnTo>
                  <a:pt x="573438" y="3084163"/>
                </a:lnTo>
                <a:lnTo>
                  <a:pt x="573438" y="308416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Links, Feynman Diagram Library - List of Diagrams">
            <a:extLst>
              <a:ext uri="{FF2B5EF4-FFF2-40B4-BE49-F238E27FC236}">
                <a16:creationId xmlns:a16="http://schemas.microsoft.com/office/drawing/2014/main" id="{02FF69A2-F526-0B9C-F848-7FDB760B07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22384">
            <a:off x="4805565" y="2389450"/>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inks, Feynman Diagram Library - List of Diagrams">
            <a:extLst>
              <a:ext uri="{FF2B5EF4-FFF2-40B4-BE49-F238E27FC236}">
                <a16:creationId xmlns:a16="http://schemas.microsoft.com/office/drawing/2014/main" id="{D7E9D9E4-519F-628C-8C1B-C3A54CCBDA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18258">
            <a:off x="5586763" y="2385733"/>
            <a:ext cx="632817" cy="4535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inks, Feynman Diagram Library - List of Diagrams">
            <a:extLst>
              <a:ext uri="{FF2B5EF4-FFF2-40B4-BE49-F238E27FC236}">
                <a16:creationId xmlns:a16="http://schemas.microsoft.com/office/drawing/2014/main" id="{31A62401-B943-E8C5-7183-BEBAB04634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99361">
            <a:off x="6358072" y="2327679"/>
            <a:ext cx="632817" cy="45355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ector recto de flecha 10">
            <a:extLst>
              <a:ext uri="{FF2B5EF4-FFF2-40B4-BE49-F238E27FC236}">
                <a16:creationId xmlns:a16="http://schemas.microsoft.com/office/drawing/2014/main" id="{8714A229-1DCF-7442-981F-C6AF6E82FB1A}"/>
              </a:ext>
            </a:extLst>
          </p:cNvPr>
          <p:cNvCxnSpPr>
            <a:cxnSpLocks/>
          </p:cNvCxnSpPr>
          <p:nvPr/>
        </p:nvCxnSpPr>
        <p:spPr>
          <a:xfrm flipV="1">
            <a:off x="7105795" y="1821543"/>
            <a:ext cx="1269134" cy="6124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012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85,48929"/>
  <p:tag name="ORIGINALWIDTH" val="292,4635"/>
  <p:tag name="OUTPUTTYPE" val="PNG"/>
  <p:tag name="IGUANATEXVERSION" val="161"/>
  <p:tag name="LATEXADDIN" val="\documentclass{article}&#10;\usepackage{amsmath}&#10;\usepackage{xcolor}&#10;\pagestyle{empty}&#10;\begin{document}&#10;&#10;$\color{white} u = 0$&#10;&#10;\end{document}"/>
  <p:tag name="IGUANATEXSIZE" val="20"/>
  <p:tag name="IGUANATEXCURSOR" val="121"/>
  <p:tag name="TRANSPARENCY" val="Verdadero"/>
  <p:tag name="LATEXENGINEID" val="0"/>
  <p:tag name="TEMPFOLDER" val="c:\temp\"/>
  <p:tag name="LATEXFORMHEIGHT" val="320"/>
  <p:tag name="LATEXFORMWIDTH" val="385"/>
  <p:tag name="LATEXFORMWRAP" val="Verdadero"/>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74,24071"/>
  <p:tag name="OUTPUTTYPE" val="PNG"/>
  <p:tag name="IGUANATEXVERSION" val="161"/>
  <p:tag name="LATEXADDIN" val="\documentclass{article}&#10;\usepackage{amsmath}&#10;\pagestyle{empty}&#10;\usepackage{xcolor}&#10;\begin{document}&#10;&#10;&#10;$\color{white}S&#10;$&#10;&#10;\end{document}"/>
  <p:tag name="IGUANATEXSIZE" val="20"/>
  <p:tag name="IGUANATEXCURSOR" val="117"/>
  <p:tag name="TRANSPARENCY" val="Verdadero"/>
  <p:tag name="LATEXENGINEID" val="0"/>
  <p:tag name="TEMPFOLDER" val="c:\temp\"/>
  <p:tag name="LATEXFORMHEIGHT" val="320"/>
  <p:tag name="LATEXFORMWIDTH" val="385"/>
  <p:tag name="LATEXFORMWRAP" val="Verdadero"/>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85,48929"/>
  <p:tag name="OUTPUTTYPE" val="PNG"/>
  <p:tag name="IGUANATEXVERSION" val="161"/>
  <p:tag name="LATEXADDIN" val="\documentclass{article}&#10;\usepackage{amsmath}&#10;\pagestyle{empty}&#10;\usepackage{xcolor}&#10;\begin{document}&#10;&#10;&#10;$\color{white}T&#10;$&#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74,24071"/>
  <p:tag name="OUTPUTTYPE" val="PNG"/>
  <p:tag name="IGUANATEXVERSION" val="161"/>
  <p:tag name="LATEXADDIN" val="\documentclass{article}&#10;\usepackage{amsmath}&#10;\pagestyle{empty}&#10;\usepackage{xcolor}&#10;\begin{document}&#10;&#10;&#10;$\color{white}S&#10;$&#10;&#10;\end{document}"/>
  <p:tag name="IGUANATEXSIZE" val="20"/>
  <p:tag name="IGUANATEXCURSOR" val="117"/>
  <p:tag name="TRANSPARENCY" val="Verdadero"/>
  <p:tag name="LATEXENGINEID" val="0"/>
  <p:tag name="TEMPFOLDER" val="c:\temp\"/>
  <p:tag name="LATEXFORMHEIGHT" val="320"/>
  <p:tag name="LATEXFORMWIDTH" val="385"/>
  <p:tag name="LATEXFORMWRAP" val="Verdadero"/>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85,48929"/>
  <p:tag name="OUTPUTTYPE" val="PNG"/>
  <p:tag name="IGUANATEXVERSION" val="161"/>
  <p:tag name="LATEXADDIN" val="\documentclass{article}&#10;\usepackage{amsmath}&#10;\pagestyle{empty}&#10;\usepackage{xcolor}&#10;\begin{document}&#10;&#10;&#10;$\color{white}T&#10;$&#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74,24071"/>
  <p:tag name="OUTPUTTYPE" val="PNG"/>
  <p:tag name="IGUANATEXVERSION" val="161"/>
  <p:tag name="LATEXADDIN" val="\documentclass{article}&#10;\usepackage{amsmath}&#10;\pagestyle{empty}&#10;\usepackage{xcolor}&#10;\begin{document}&#10;&#10;&#10;$\color{white}S&#10;$&#10;&#10;\end{document}"/>
  <p:tag name="IGUANATEXSIZE" val="20"/>
  <p:tag name="IGUANATEXCURSOR" val="117"/>
  <p:tag name="TRANSPARENCY" val="Verdadero"/>
  <p:tag name="LATEXENGINEID" val="0"/>
  <p:tag name="TEMPFOLDER" val="c:\temp\"/>
  <p:tag name="LATEXFORMHEIGHT" val="320"/>
  <p:tag name="LATEXFORMWIDTH" val="385"/>
  <p:tag name="LATEXFORMWRAP" val="Verdadero"/>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OUTPUTTYPE" val="PNG"/>
  <p:tag name="IGUANATEXVERSION" val="161"/>
  <p:tag name="LATEXADDIN" val="\documentclass{article}&#10;\usepackage{amsmath}&#10;\pagestyle{empty}&#10;\usepackage{xcolor}&#10;\begin{document}&#10;&#10;&#10;$\color{white} x$&#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48,9689"/>
  <p:tag name="OUTPUTTYPE" val="PNG"/>
  <p:tag name="IGUANATEXVERSION" val="161"/>
  <p:tag name="LATEXADDIN" val="\documentclass{article}&#10;\usepackage{amsmath}&#10;\pagestyle{empty}&#10;\usepackage{xcolor}&#10;\begin{document}&#10;&#10;&#10;$\color{white} F(x)$&#10;&#10;\end{document}"/>
  <p:tag name="IGUANATEXSIZE" val="20"/>
  <p:tag name="IGUANATEXCURSOR" val="120"/>
  <p:tag name="TRANSPARENCY" val="Verdadero"/>
  <p:tag name="LATEXENGINEID" val="0"/>
  <p:tag name="TEMPFOLDER" val="c:\temp\"/>
  <p:tag name="LATEXFORMHEIGHT" val="320"/>
  <p:tag name="LATEXFORMWIDTH" val="385"/>
  <p:tag name="LATEXFORMWRAP" val="Verdadero"/>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OUTPUTTYPE" val="PNG"/>
  <p:tag name="IGUANATEXVERSION" val="161"/>
  <p:tag name="LATEXADDIN" val="\documentclass{article}&#10;\usepackage{amsmath}&#10;\pagestyle{empty}&#10;\usepackage{xcolor}&#10;\begin{document}&#10;&#10;&#10;$\color{white} x$&#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48,9689"/>
  <p:tag name="OUTPUTTYPE" val="PNG"/>
  <p:tag name="IGUANATEXVERSION" val="161"/>
  <p:tag name="LATEXADDIN" val="\documentclass{article}&#10;\usepackage{amsmath}&#10;\pagestyle{empty}&#10;\usepackage{xcolor}&#10;\begin{document}&#10;&#10;&#10;$\color{white} F(x)$&#10;&#10;\end{document}"/>
  <p:tag name="IGUANATEXSIZE" val="20"/>
  <p:tag name="IGUANATEXCURSOR" val="120"/>
  <p:tag name="TRANSPARENCY" val="Verdadero"/>
  <p:tag name="LATEXENGINEID" val="0"/>
  <p:tag name="TEMPFOLDER" val="c:\temp\"/>
  <p:tag name="LATEXFORMHEIGHT" val="320"/>
  <p:tag name="LATEXFORMWIDTH" val="385"/>
  <p:tag name="LATEXFORMWRAP" val="Verdadero"/>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188,9764"/>
  <p:tag name="OUTPUTTYPE" val="PNG"/>
  <p:tag name="IGUANATEXVERSION" val="161"/>
  <p:tag name="LATEXADDIN" val="\documentclass{article}&#10;\usepackage{amsmath}&#10;\pagestyle{empty}&#10;\usepackage{xcolor}&#10;\begin{document}&#10;&#10;&#10;$W_D$&#10;&#10;\end{document}"/>
  <p:tag name="IGUANATEXSIZE" val="20"/>
  <p:tag name="IGUANATEXCURSOR" val="106"/>
  <p:tag name="TRANSPARENCY" val="Verdadero"/>
  <p:tag name="LATEXENGINEID" val="0"/>
  <p:tag name="TEMPFOLDER" val="c:\temp\"/>
  <p:tag name="LATEXFORMHEIGHT" val="320"/>
  <p:tag name="LATEXFORMWIDTH" val="385"/>
  <p:tag name="LATEXFORMWRAP" val="Verdadero"/>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65,24181"/>
  <p:tag name="ORIGINALWIDTH" val="379,4526"/>
  <p:tag name="OUTPUTTYPE" val="PNG"/>
  <p:tag name="IGUANATEXVERSION" val="161"/>
  <p:tag name="LATEXADDIN" val="\documentclass{article}&#10;\usepackage{amsmath}&#10;\pagestyle{empty}&#10;\usepackage{xcolor}&#10;\begin{document}&#10;&#10;&#10;$\color{white} u \to \infty$&#10;&#10;\end{document}"/>
  <p:tag name="IGUANATEXSIZE" val="20"/>
  <p:tag name="IGUANATEXCURSOR" val="129"/>
  <p:tag name="TRANSPARENCY" val="Verdadero"/>
  <p:tag name="LATEXENGINEID" val="0"/>
  <p:tag name="TEMPFOLDER" val="c:\temp\"/>
  <p:tag name="LATEXFORMHEIGHT" val="320"/>
  <p:tag name="LATEXFORMWIDTH" val="385"/>
  <p:tag name="LATEXFORMWRAP" val="Verdadero"/>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OUTPUTTYPE" val="PNG"/>
  <p:tag name="IGUANATEXVERSION" val="161"/>
  <p:tag name="LATEXADDIN" val="\documentclass{article}&#10;\usepackage{amsmath}&#10;\pagestyle{empty}&#10;\usepackage{xcolor}&#10;\begin{document}&#10;&#10;&#10;$\color{white} x$&#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48,9689"/>
  <p:tag name="OUTPUTTYPE" val="PNG"/>
  <p:tag name="IGUANATEXVERSION" val="161"/>
  <p:tag name="LATEXADDIN" val="\documentclass{article}&#10;\usepackage{amsmath}&#10;\pagestyle{empty}&#10;\usepackage{xcolor}&#10;\begin{document}&#10;&#10;&#10;$\color{white} F(x)$&#10;&#10;\end{document}"/>
  <p:tag name="IGUANATEXSIZE" val="20"/>
  <p:tag name="IGUANATEXCURSOR" val="120"/>
  <p:tag name="TRANSPARENCY" val="Verdadero"/>
  <p:tag name="LATEXENGINEID" val="0"/>
  <p:tag name="TEMPFOLDER" val="c:\temp\"/>
  <p:tag name="LATEXFORMHEIGHT" val="320"/>
  <p:tag name="LATEXFORMWIDTH" val="385"/>
  <p:tag name="LATEXFORMWRAP" val="Verdadero"/>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188,9764"/>
  <p:tag name="OUTPUTTYPE" val="PNG"/>
  <p:tag name="IGUANATEXVERSION" val="161"/>
  <p:tag name="LATEXADDIN" val="\documentclass{article}&#10;\usepackage{amsmath}&#10;\pagestyle{empty}&#10;\usepackage{xcolor}&#10;\begin{document}&#10;&#10;&#10;$W_D$&#10;&#10;\end{document}"/>
  <p:tag name="IGUANATEXSIZE" val="20"/>
  <p:tag name="IGUANATEXCURSOR" val="106"/>
  <p:tag name="TRANSPARENCY" val="Verdadero"/>
  <p:tag name="LATEXENGINEID" val="0"/>
  <p:tag name="TEMPFOLDER" val="c:\temp\"/>
  <p:tag name="LATEXFORMHEIGHT" val="320"/>
  <p:tag name="LATEXFORMWIDTH" val="385"/>
  <p:tag name="LATEXFORMWRAP" val="Verdadero"/>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305,9617"/>
  <p:tag name="ORIGINALWIDTH" val="1848,519"/>
  <p:tag name="OUTPUTTYPE" val="PNG"/>
  <p:tag name="IGUANATEXVERSION" val="161"/>
  <p:tag name="LATEXADDIN" val="\documentclass{article}&#10;\usepackage{amsmath}&#10;\pagestyle{empty}&#10;\usepackage{xcolor}&#10;\begin{document}&#10;&#10;&#10;\begin{equation*}&#10;\color{white}\left|\delta V(\phi) \right|=\, \left| \frac{V_\text{theory}(\phi) - V_\text{PINN}(\phi)}{V_\text{theory}(\phi)}\right| \end{equation*}&#10;&#10;\end{document}"/>
  <p:tag name="IGUANATEXSIZE" val="20"/>
  <p:tag name="IGUANATEXCURSOR" val="102"/>
  <p:tag name="TRANSPARENCY" val="Verdadero"/>
  <p:tag name="LATEXENGINEID" val="0"/>
  <p:tag name="TEMPFOLDER" val="c:\temp\"/>
  <p:tag name="LATEXFORMHEIGHT" val="320"/>
  <p:tag name="LATEXFORMWIDTH" val="385"/>
  <p:tag name="LATEXFORMWRAP" val="Verdadero"/>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305,2118"/>
  <p:tag name="ORIGINALWIDTH" val="1799,025"/>
  <p:tag name="OUTPUTTYPE" val="PNG"/>
  <p:tag name="IGUANATEXVERSION" val="161"/>
  <p:tag name="LATEXADDIN" val="\documentclass{article}&#10;\usepackage{amsmath}&#10;\pagestyle{empty}&#10;\usepackage{xcolor}&#10;\begin{document}&#10;&#10;&#10;\begin{equation*}&#10;\color{white}&#10;\left|\delta T(S)\right|= \left|\frac{T_\text{input}(S)-T_\text{PINN}(S)}{T_\text{input}(S)}\right|&#10;\end{equation*}&#10;&#10;\end{document}"/>
  <p:tag name="IGUANATEXSIZE" val="20"/>
  <p:tag name="IGUANATEXCURSOR" val="233"/>
  <p:tag name="TRANSPARENCY" val="Verdadero"/>
  <p:tag name="LATEXENGINEID" val="0"/>
  <p:tag name="TEMPFOLDER" val="c:\temp\"/>
  <p:tag name="LATEXFORMHEIGHT" val="320"/>
  <p:tag name="LATEXFORMWIDTH" val="385"/>
  <p:tag name="LATEXFORMWRAP" val="Verdadero"/>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50,7312"/>
  <p:tag name="ORIGINALWIDTH" val="2509,936"/>
  <p:tag name="OUTPUTTYPE" val="PNG"/>
  <p:tag name="IGUANATEXVERSION" val="161"/>
  <p:tag name="LATEXADDIN" val="\documentclass{article}&#10;\usepackage{amsmath}&#10;\pagestyle{empty}&#10;\usepackage{xcolor}&#10;\begin{document}&#10;&#10;&#10;\color{white}$&#10;ds^2=-A dt^2+\Sigma^2(dx^2+dy^2+dz^2)-\frac{2}{u^2}\, dt du \,\,$&#10;&#10;\end{document}"/>
  <p:tag name="IGUANATEXSIZE" val="20"/>
  <p:tag name="IGUANATEXCURSOR" val="181"/>
  <p:tag name="TRANSPARENCY" val="Verdadero"/>
  <p:tag name="LATEXENGINEID" val="0"/>
  <p:tag name="TEMPFOLDER" val="c:\temp\"/>
  <p:tag name="LATEXFORMHEIGHT" val="320"/>
  <p:tag name="LATEXFORMWIDTH" val="385"/>
  <p:tag name="LATEXFORMWRAP" val="Verdadero"/>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511,061"/>
  <p:tag name="ORIGINALWIDTH" val="3461,567"/>
  <p:tag name="OUTPUTTYPE" val="PNG"/>
  <p:tag name="IGUANATEXVERSION" val="161"/>
  <p:tag name="LATEXADDIN" val="\documentclass{article}&#10;\usepackage{amsmath}&#10;\pagestyle{empty}&#10;\usepackage{xcolor}&#10;\begin{document}&#10;&#10;&#10;\begin{subequations}&#10;\color{white}&#10; \label{Einstein-scalar_equations}&#10;\begin{eqnarray}&#10; \Sigma^{\prime \prime}+\frac{2}{u} \Sigma^{\prime}+\frac{2}{3} \Sigma \phi^{\prime 2}  &amp;= &amp; 0  \,\, , \\[2mm]&#10;A^{\prime \prime}+\frac{8}{3 u^4} V(\phi)+A^{\prime}\left(\frac{2}{u}+\frac{3 \Sigma^{\prime}}{\Sigma}\right)  &amp;= &amp; 0  \,\, , \\[2mm]&#10;\phi^{\prime \prime}-\frac{1}{u^4 A} \frac{\partial V(\phi)}{\partial \phi}+\phi^{\prime}\left(\frac{2}{u}+\frac{A'}{A}+3 \frac{\Sigma^{\prime}}{\Sigma}\right) &amp; = &amp;0  \,\, , \\[2mm]&#10; A^{\prime}+2 A \frac{\Sigma^{\prime}}{\Sigma}-\frac{2 \Sigma}{3 \Sigma^{\prime}}\left(A \phi^{\prime 2}-\frac{2}{u^4} V(\phi)\right) &amp; = &amp; 0 \,\, ,&#10; \label{constraint}&#10;\end{eqnarray}&#10;\end{subequations}&#10;&#10;\end{document}"/>
  <p:tag name="IGUANATEXSIZE" val="20"/>
  <p:tag name="IGUANATEXCURSOR" val="135"/>
  <p:tag name="TRANSPARENCY" val="Verdadero"/>
  <p:tag name="LATEXENGINEID" val="0"/>
  <p:tag name="TEMPFOLDER" val="c:\temp\"/>
  <p:tag name="LATEXFORMHEIGHT" val="320"/>
  <p:tag name="LATEXFORMWIDTH" val="385"/>
  <p:tag name="LATEXFORMWRAP" val="Verdadero"/>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326,2092"/>
  <p:tag name="ORIGINALWIDTH" val="2272,966"/>
  <p:tag name="OUTPUTTYPE" val="PNG"/>
  <p:tag name="IGUANATEXVERSION" val="161"/>
  <p:tag name="LATEXADDIN" val="\documentclass{article}&#10;\usepackage{amsmath}&#10;\pagestyle{empty}&#10;\usepackage{xcolor}&#10;\begin{document}&#10;&#10;\begin{equation*}&#10;\color{white}&#10; \frac{T}{\Lambda} = -\frac{1}{4 \pi}\frac{A'(u_H)}{\Lambda}, \quad \frac{S}{\Lambda^3} = \frac{2 \pi}{\kappa^2} \left(\frac{\Sigma(u_H) }{\Lambda}\right)^3 &#10;\end{equation*}&#10;&#10;\end{document}"/>
  <p:tag name="IGUANATEXSIZE" val="20"/>
  <p:tag name="IGUANATEXCURSOR" val="268"/>
  <p:tag name="TRANSPARENCY" val="Verdadero"/>
  <p:tag name="LATEXENGINEID" val="0"/>
  <p:tag name="TEMPFOLDER" val="c:\temp\"/>
  <p:tag name="LATEXFORMHEIGHT" val="320"/>
  <p:tag name="LATEXFORMWIDTH" val="385"/>
  <p:tag name="LATEXFORMWRAP" val="Verdadero"/>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09,4863"/>
  <p:tag name="OUTPUTTYPE" val="PNG"/>
  <p:tag name="IGUANATEXVERSION" val="161"/>
  <p:tag name="LATEXADDIN" val="\documentclass{article}&#10;\usepackage{amsmath}&#10;\pagestyle{empty}&#10;\usepackage{xcolor}&#10;\begin{document}&#10;&#10;$\color{white} x_1$&#10;&#10;\end{document}"/>
  <p:tag name="IGUANATEXSIZE" val="20"/>
  <p:tag name="IGUANATEXCURSOR" val="119"/>
  <p:tag name="TRANSPARENCY" val="Verdadero"/>
  <p:tag name="LATEXENGINEID" val="0"/>
  <p:tag name="TEMPFOLDER" val="c:\temp\"/>
  <p:tag name="LATEXFORMHEIGHT" val="320"/>
  <p:tag name="LATEXFORMWIDTH" val="385"/>
  <p:tag name="LATEXFORMWRAP" val="Verdadero"/>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12,4859"/>
  <p:tag name="OUTPUTTYPE" val="PNG"/>
  <p:tag name="IGUANATEXVERSION" val="161"/>
  <p:tag name="LATEXADDIN" val="\documentclass{article}&#10;\usepackage{amsmath}&#10;\pagestyle{empty}&#10;\usepackage{xcolor}&#10;\begin{document}&#10;&#10;$\color{white} x_2$&#10;&#10;\end{document}"/>
  <p:tag name="IGUANATEXSIZE" val="20"/>
  <p:tag name="IGUANATEXCURSOR" val="119"/>
  <p:tag name="TRANSPARENCY" val="Verdadero"/>
  <p:tag name="LATEXENGINEID" val="0"/>
  <p:tag name="TEMPFOLDER" val="c:\temp\"/>
  <p:tag name="LATEXFORMHEIGHT" val="320"/>
  <p:tag name="LATEXFORMWIDTH" val="385"/>
  <p:tag name="LATEXFORMWRAP" val="Verdadero"/>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02,7372"/>
  <p:tag name="ORIGINALWIDTH" val="418,4477"/>
  <p:tag name="OUTPUTTYPE" val="PNG"/>
  <p:tag name="IGUANATEXVERSION" val="161"/>
  <p:tag name="LATEXADDIN" val="\documentclass{article}&#10;\usepackage{amsmath}&#10;\pagestyle{empty}&#10;\usepackage{xcolor}&#10;\begin{document}&#10;&#10;&#10;$\color{white} T_H  = T$&#10;&#10;\end{document}"/>
  <p:tag name="IGUANATEXSIZE" val="20"/>
  <p:tag name="IGUANATEXCURSOR" val="125"/>
  <p:tag name="TRANSPARENCY" val="Verdadero"/>
  <p:tag name="LATEXENGINEID" val="0"/>
  <p:tag name="TEMPFOLDER" val="c:\temp\"/>
  <p:tag name="LATEXFORMHEIGHT" val="320"/>
  <p:tag name="LATEXFORMWIDTH" val="385"/>
  <p:tag name="LATEXFORMWRAP" val="Verdadero"/>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25,9843"/>
  <p:tag name="OUTPUTTYPE" val="PNG"/>
  <p:tag name="IGUANATEXVERSION" val="161"/>
  <p:tag name="LATEXADDIN" val="\documentclass{article}&#10;\usepackage{amsmath}&#10;\pagestyle{empty}&#10;\usepackage{xcolor}&#10;\begin{document}&#10;&#10;$\color{white} x_n$&#10;&#10;\end{document}"/>
  <p:tag name="IGUANATEXSIZE" val="20"/>
  <p:tag name="IGUANATEXCURSOR" val="119"/>
  <p:tag name="TRANSPARENCY" val="Verdadero"/>
  <p:tag name="LATEXENGINEID" val="0"/>
  <p:tag name="TEMPFOLDER" val="c:\temp\"/>
  <p:tag name="LATEXFORMHEIGHT" val="320"/>
  <p:tag name="LATEXFORMWIDTH" val="385"/>
  <p:tag name="LATEXFORMWRAP" val="Verdadero"/>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27,4841"/>
  <p:tag name="OUTPUTTYPE" val="PNG"/>
  <p:tag name="IGUANATEXVERSION" val="161"/>
  <p:tag name="LATEXADDIN" val="\documentclass{article}&#10;\usepackage{amsmath}&#10;\pagestyle{empty}&#10;\usepackage{xcolor}&#10;\begin{document}&#10;&#10;$\color{white} w_1$&#10;&#10;\end{document}"/>
  <p:tag name="IGUANATEXSIZE" val="20"/>
  <p:tag name="IGUANATEXCURSOR" val="117"/>
  <p:tag name="TRANSPARENCY" val="Verdadero"/>
  <p:tag name="LATEXENGINEID" val="0"/>
  <p:tag name="TEMPFOLDER" val="c:\temp\"/>
  <p:tag name="LATEXFORMHEIGHT" val="320"/>
  <p:tag name="LATEXFORMWIDTH" val="385"/>
  <p:tag name="LATEXFORMWRAP" val="Verdadero"/>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30,4837"/>
  <p:tag name="OUTPUTTYPE" val="PNG"/>
  <p:tag name="IGUANATEXVERSION" val="161"/>
  <p:tag name="LATEXADDIN" val="\documentclass{article}&#10;\usepackage{amsmath}&#10;\pagestyle{empty}&#10;\usepackage{xcolor}&#10;\begin{document}&#10;&#10;$\color{white} w_2$&#10;&#10;\end{document}"/>
  <p:tag name="IGUANATEXSIZE" val="20"/>
  <p:tag name="IGUANATEXCURSOR" val="119"/>
  <p:tag name="TRANSPARENCY" val="Verdadero"/>
  <p:tag name="LATEXENGINEID" val="0"/>
  <p:tag name="TEMPFOLDER" val="c:\temp\"/>
  <p:tag name="LATEXFORMHEIGHT" val="320"/>
  <p:tag name="LATEXFORMWIDTH" val="385"/>
  <p:tag name="LATEXFORMWRAP" val="Verdadero"/>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43,982"/>
  <p:tag name="OUTPUTTYPE" val="PNG"/>
  <p:tag name="IGUANATEXVERSION" val="161"/>
  <p:tag name="LATEXADDIN" val="\documentclass{article}&#10;\usepackage{amsmath}&#10;\pagestyle{empty}&#10;\usepackage{xcolor}&#10;\begin{document}&#10;&#10;$\color{white} w_n$&#10;&#10;\end{document}"/>
  <p:tag name="IGUANATEXSIZE" val="20"/>
  <p:tag name="IGUANATEXCURSOR" val="119"/>
  <p:tag name="TRANSPARENCY" val="Verdadero"/>
  <p:tag name="LATEXENGINEID" val="0"/>
  <p:tag name="TEMPFOLDER" val="c:\temp\"/>
  <p:tag name="LATEXFORMHEIGHT" val="320"/>
  <p:tag name="LATEXFORMWIDTH" val="385"/>
  <p:tag name="LATEXFORMWRAP" val="Verdadero"/>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6,49417"/>
  <p:tag name="OUTPUTTYPE" val="PNG"/>
  <p:tag name="IGUANATEXVERSION" val="161"/>
  <p:tag name="LATEXADDIN" val="\documentclass{article}&#10;\usepackage{amsmath}&#10;\pagestyle{empty}&#10;\usepackage{xcolor}&#10;\begin{document}&#10;&#10;$ b$&#10;&#10;\end{document}"/>
  <p:tag name="IGUANATEXSIZE" val="20"/>
  <p:tag name="IGUANATEXCURSOR" val="102"/>
  <p:tag name="TRANSPARENCY" val="Verdadero"/>
  <p:tag name="LATEXENGINEID" val="0"/>
  <p:tag name="TEMPFOLDER" val="c:\temp\"/>
  <p:tag name="LATEXFORMHEIGHT" val="320"/>
  <p:tag name="LATEXFORMWIDTH" val="385"/>
  <p:tag name="LATEXFORMWRAP" val="Verdadero"/>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113,2358"/>
  <p:tag name="ORIGINALWIDTH" val="62,99213"/>
  <p:tag name="OUTPUTTYPE" val="PNG"/>
  <p:tag name="IGUANATEXVERSION" val="161"/>
  <p:tag name="LATEXADDIN" val="\documentclass{article}&#10;\usepackage{amsmath}&#10;\pagestyle{empty}&#10;\usepackage{xcolor}&#10;\begin{document}&#10;&#10;$ f$&#10;&#10;\end{document}"/>
  <p:tag name="IGUANATEXSIZE" val="20"/>
  <p:tag name="IGUANATEXCURSOR" val="104"/>
  <p:tag name="TRANSPARENCY" val="Verdadero"/>
  <p:tag name="LATEXENGINEID" val="0"/>
  <p:tag name="TEMPFOLDER" val="c:\temp\"/>
  <p:tag name="LATEXFORMHEIGHT" val="320"/>
  <p:tag name="LATEXFORMWIDTH" val="385"/>
  <p:tag name="LATEXFORMWRAP" val="Verdadero"/>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13,49835"/>
  <p:tag name="ORIGINALWIDTH" val="124,4844"/>
  <p:tag name="OUTPUTTYPE" val="PNG"/>
  <p:tag name="IGUANATEXVERSION" val="161"/>
  <p:tag name="LATEXADDIN" val="\documentclass{article}&#10;\usepackage{amsmath}&#10;\pagestyle{empty}&#10;\usepackage{xcolor}&#10;\begin{document}&#10;&#10;&#10;$\color{white} \hdots$&#10;&#10;\end{document}"/>
  <p:tag name="IGUANATEXSIZE" val="20"/>
  <p:tag name="IGUANATEXCURSOR" val="123"/>
  <p:tag name="TRANSPARENCY" val="Verdadero"/>
  <p:tag name="LATEXENGINEID" val="0"/>
  <p:tag name="TEMPFOLDER" val="c:\temp\"/>
  <p:tag name="LATEXFORMHEIGHT" val="320"/>
  <p:tag name="LATEXFORMWIDTH" val="385"/>
  <p:tag name="LATEXFORMWRAP" val="Verdadero"/>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153,7308"/>
  <p:tag name="ORIGINALWIDTH" val="863,892"/>
  <p:tag name="OUTPUTTYPE" val="PNG"/>
  <p:tag name="IGUANATEXVERSION" val="161"/>
  <p:tag name="LATEXADDIN" val="\documentclass{article}&#10;\usepackage{amsmath}&#10;\pagestyle{empty}&#10;\usepackage{xcolor}&#10;\begin{document}&#10;&#10;$\color{white} \vec{y} = f(\mathbf{w} \cdot \mathbf{x} + \vec{b})$&#10;&#10;\end{document}"/>
  <p:tag name="IGUANATEXSIZE" val="20"/>
  <p:tag name="IGUANATEXCURSOR" val="152"/>
  <p:tag name="TRANSPARENCY" val="Verdadero"/>
  <p:tag name="LATEXENGINEID" val="0"/>
  <p:tag name="TEMPFOLDER" val="c:\temp\"/>
  <p:tag name="LATEXFORMHEIGHT" val="320"/>
  <p:tag name="LATEXFORMWIDTH" val="385"/>
  <p:tag name="LATEXFORMWRAP" val="Verdadero"/>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OUTPUTTYPE" val="PNG"/>
  <p:tag name="IGUANATEXVERSION" val="161"/>
  <p:tag name="LATEXADDIN" val="\documentclass{article}&#10;\usepackage{amsmath}&#10;\pagestyle{empty}&#10;\usepackage{xcolor}&#10;\begin{document}&#10;&#10;&#10;$\color{white} x$&#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48,9689"/>
  <p:tag name="OUTPUTTYPE" val="PNG"/>
  <p:tag name="IGUANATEXVERSION" val="161"/>
  <p:tag name="LATEXADDIN" val="\documentclass{article}&#10;\usepackage{amsmath}&#10;\pagestyle{empty}&#10;\usepackage{xcolor}&#10;\begin{document}&#10;&#10;&#10;$\color{white} F(x)$&#10;&#10;\end{document}"/>
  <p:tag name="IGUANATEXSIZE" val="20"/>
  <p:tag name="IGUANATEXCURSOR" val="120"/>
  <p:tag name="TRANSPARENCY" val="Verdadero"/>
  <p:tag name="LATEXENGINEID" val="0"/>
  <p:tag name="TEMPFOLDER" val="c:\temp\"/>
  <p:tag name="LATEXFORMHEIGHT" val="320"/>
  <p:tag name="LATEXFORMWIDTH" val="385"/>
  <p:tag name="LATEXFORMWRAP" val="Verdadero"/>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01,2373"/>
  <p:tag name="ORIGINALWIDTH" val="380,9524"/>
  <p:tag name="OUTPUTTYPE" val="PNG"/>
  <p:tag name="IGUANATEXVERSION" val="161"/>
  <p:tag name="LATEXADDIN" val="\documentclass{article}&#10;\usepackage{amsmath}&#10;\pagestyle{empty}&#10;\usepackage{xcolor}&#10;\begin{document}&#10;&#10;&#10;$\color{white} u_H = 1$&#10;&#10;\end{document}"/>
  <p:tag name="IGUANATEXSIZE" val="20"/>
  <p:tag name="IGUANATEXCURSOR" val="124"/>
  <p:tag name="TRANSPARENCY" val="Verdadero"/>
  <p:tag name="LATEXENGINEID" val="0"/>
  <p:tag name="TEMPFOLDER" val="c:\temp\"/>
  <p:tag name="LATEXFORMHEIGHT" val="320"/>
  <p:tag name="LATEXFORMWIDTH" val="385"/>
  <p:tag name="LATEXFORMWRAP" val="Verdadero"/>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188,9764"/>
  <p:tag name="OUTPUTTYPE" val="PNG"/>
  <p:tag name="IGUANATEXVERSION" val="161"/>
  <p:tag name="LATEXADDIN" val="\documentclass{article}&#10;\usepackage{amsmath}&#10;\pagestyle{empty}&#10;\usepackage{xcolor}&#10;\begin{document}&#10;&#10;&#10;$W_D$&#10;&#10;\end{document}"/>
  <p:tag name="IGUANATEXSIZE" val="20"/>
  <p:tag name="IGUANATEXCURSOR" val="106"/>
  <p:tag name="TRANSPARENCY" val="Verdadero"/>
  <p:tag name="LATEXENGINEID" val="0"/>
  <p:tag name="TEMPFOLDER" val="c:\temp\"/>
  <p:tag name="LATEXFORMHEIGHT" val="320"/>
  <p:tag name="LATEXFORMWIDTH" val="385"/>
  <p:tag name="LATEXFORMWRAP" val="Verdadero"/>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188,9764"/>
  <p:tag name="OUTPUTTYPE" val="PNG"/>
  <p:tag name="IGUANATEXVERSION" val="161"/>
  <p:tag name="LATEXADDIN" val="\documentclass{article}&#10;\usepackage{amsmath}&#10;\pagestyle{empty}&#10;\usepackage{xcolor}&#10;\begin{document}&#10;&#10;&#10;$W_D$&#10;&#10;\end{document}"/>
  <p:tag name="IGUANATEXSIZE" val="20"/>
  <p:tag name="IGUANATEXCURSOR" val="106"/>
  <p:tag name="TRANSPARENCY" val="Verdadero"/>
  <p:tag name="LATEXENGINEID" val="0"/>
  <p:tag name="TEMPFOLDER" val="c:\temp\"/>
  <p:tag name="LATEXFORMHEIGHT" val="320"/>
  <p:tag name="LATEXFORMWIDTH" val="385"/>
  <p:tag name="LATEXFORMWRAP" val="Verdadero"/>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2180,727"/>
  <p:tag name="ORIGINALWIDTH" val="4459,692"/>
  <p:tag name="OUTPUTTYPE" val="PNG"/>
  <p:tag name="IGUANATEXVERSION" val="161"/>
  <p:tag name="LATEXADDIN" val="\documentclass{article}&#10;\usepackage{amsmath}&#10;\pagestyle{empty}&#10;\usepackage{xcolor}&#10;\begin{document}&#10;&#10;\begin{subequations}&#10;\color{white}&#10;\label{1s_order_ODEs}&#10;\begin{eqnarray}&#10;E_1 &amp; = &amp; \nu_{\Sigma} - \tilde{\Sigma}'   \,,  \\[2mm]&#10;E_2 &amp; = &amp; \nu_A - \tilde{A}' \,, \\[2mm]&#10;E_3 &amp; = &amp; \nu_\phi - \phi'  \,, \\[2mm]&#10;E_4 &amp; = &amp; \nu_{\Sigma}' +  \frac{2}{3} \tilde{\Sigma} \, &#10; \nu_{\phi}^2  \,,\\[2mm]&#10;E_5 &amp; = &amp; u^2 \, \tilde{\Sigma} \, \nu_A^{\prime} + \frac{8}{3} \, V(\phi)\, \tilde{\Sigma}+ &#10;    \nu_A \, \left(  3u^2 \, \nu_{\Sigma} - 5u\, \tilde{\Sigma}  \right) + &#10;           \tilde{A} \left( 8\tilde{\Sigma} - 6u \,\nu_{\Sigma} \right) \,, \\[2mm] &#10;E_6 &amp; = &amp; u^2 \,\tilde{\Sigma} \, \tilde{A}\, \nu_\phi' - \tilde{\Sigma}\,  \frac{d V}{d \phi} &#10;        + \nu_{\phi} \left( -3 u \, \tilde{A} \, \tilde{\Sigma}  + u^2 \,\tilde{\Sigma} \,\nu_A &#10;        + 3 u^2\, \nu_{\Sigma} \, \tilde{A} \right)  \,,  \\[2mm]     &#10;E_7 &amp; = &amp; \left( u \, \nu_{\Sigma}-\tilde{\Sigma} \right) &#10;\left( u^2 \, \tilde{\Sigma} \, \nu_A + 2 u^2  \, \tilde{A} \, \nu_{\Sigma} - 4 u \tilde{A} \tilde{\Sigma} \right)&#10;- \frac{2}{3}  u \, \tilde{\Sigma}^2 &#10;\left( u^2 \tilde{A} \, \nu_\phi^2 - 2 V(\phi) \right) \,. \,\,\,\,\,\,       &#10;\end{eqnarray}&#10;\end{subequations}&#10;&#10;&#10;\end{document}"/>
  <p:tag name="IGUANATEXSIZE" val="20"/>
  <p:tag name="IGUANATEXCURSOR" val="134"/>
  <p:tag name="TRANSPARENCY" val="Verdadero"/>
  <p:tag name="LATEXENGINEID" val="0"/>
  <p:tag name="TEMPFOLDER" val="c:\temp\"/>
  <p:tag name="LATEXFORMHEIGHT" val="320"/>
  <p:tag name="LATEXFORMWIDTH" val="385"/>
  <p:tag name="LATEXFORMWRAP" val="Verdadero"/>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840,6449"/>
  <p:tag name="ORIGINALWIDTH" val="2458,193"/>
  <p:tag name="OUTPUTTYPE" val="PNG"/>
  <p:tag name="IGUANATEXVERSION" val="161"/>
  <p:tag name="LATEXADDIN" val="\documentclass{article}&#10;\usepackage{amsmath}&#10;\pagestyle{empty}&#10;\usepackage{xcolor}&#10;\begin{document}&#10;&#10;\begin{subequations}&#10;\color{white}&#10;    \label{BoundaryConditions}&#10;    \begin{align}&#10;    \tilde{A}|_{u=0} &amp;=1 \,\,,  \label{BoundaryCondition_a}\\[1mm]&#10;\tilde{\Sigma}|_{u=0} &amp;=1 \,\,, \label{BoundaryCondition_b} \\[1mm] &#10;\phi |_{u=0} &amp;=0 \,\,,  \label{BoundaryCondition_c}\\[1mm]&#10;\nu_\phi|_{u=0} &amp;= 1 \,\,, \label{BoundaryCondition_d}&#10;    \end{align}&#10;\end{subequations}&#10;&#10;\end{document}"/>
  <p:tag name="IGUANATEXSIZE" val="20"/>
  <p:tag name="IGUANATEXCURSOR" val="120"/>
  <p:tag name="TRANSPARENCY" val="Verdadero"/>
  <p:tag name="LATEXENGINEID" val="0"/>
  <p:tag name="TEMPFOLDER" val="c:\temp\"/>
  <p:tag name="LATEXFORMHEIGHT" val="320"/>
  <p:tag name="LATEXFORMWIDTH" val="385"/>
  <p:tag name="LATEXFORMWRAP" val="Verdadero"/>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626,1718"/>
  <p:tag name="ORIGINALWIDTH" val="2678,665"/>
  <p:tag name="OUTPUTTYPE" val="PNG"/>
  <p:tag name="IGUANATEXVERSION" val="161"/>
  <p:tag name="LATEXADDIN" val="\documentclass{article}&#10;\usepackage{amsmath}&#10;\pagestyle{empty}&#10;\usepackage{xcolor}&#10;\begin{document}&#10;&#10;\begin{subequations}&#10;\color{white}&#10;\begin{align}&#10;\tilde{A}|_{u=1} &amp;=0 \,\,,  \label{BoundaryCondition_e}\\[1mm]&#10;\nu_A |_{u=1} &amp;= - 4 \pi T \,\,, \label{BoundaryCondition_f}\\[1mm]&#10;\tilde\Sigma_{u=1} &amp;= \left( S/\pi \right)^{1/3}\,\,.&#10;\label{BoundaryCondition_g}&#10;    \end{align}&#10;\end{subequations}&#10;&#10;&#10;\end{document}"/>
  <p:tag name="IGUANATEXSIZE" val="20"/>
  <p:tag name="IGUANATEXCURSOR" val="134"/>
  <p:tag name="TRANSPARENCY" val="Verdadero"/>
  <p:tag name="LATEXENGINEID" val="0"/>
  <p:tag name="TEMPFOLDER" val="c:\temp\"/>
  <p:tag name="LATEXFORMHEIGHT" val="320"/>
  <p:tag name="LATEXFORMWIDTH" val="385"/>
  <p:tag name="LATEXFORMWRAP" val="Verdadero"/>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RIGINALHEIGHT" val="25,95807"/>
  <p:tag name="ORIGINALWIDTH" val="187,2495"/>
  <p:tag name="OUTPUTTYPE" val="SVG"/>
  <p:tag name="IGUANATEXVERSION" val="161"/>
  <p:tag name="LATEXADDIN" val="\documentclass{article}&#10;\usepackage{amsmath}&#10;\pagestyle{empty}&#10;\usepackage{xcolor}&#10;\begin{document}&#10;&#10;\begin{equation*}&#10;\color{white}&#10;L\, \equiv \, \sum_\alpha \sum_{n} \sum_{i} \, E_\alpha \Big( u_n, (T_i, S_i) \Big)^2 &#10;     + V_{BC})\,.&#10;\end{equation*}&#10;&#10;\end{document}"/>
  <p:tag name="IGUANATEXSIZE" val="20"/>
  <p:tag name="IGUANATEXCURSOR" val="232"/>
  <p:tag name="TRANSPARENCY" val="Verdadero"/>
  <p:tag name="LATEXENGINEID" val="0"/>
  <p:tag name="TEMPFOLDER" val="c:\temp\"/>
  <p:tag name="LATEXFORMHEIGHT" val="320"/>
  <p:tag name="LATEXFORMWIDTH" val="385"/>
  <p:tag name="LATEXFORMWRAP" val="Verdadero"/>
  <p:tag name="BITMAPVECTOR" val="1"/>
</p:tagLst>
</file>

<file path=ppt/tags/tag46.xml><?xml version="1.0" encoding="utf-8"?>
<p:tagLst xmlns:a="http://schemas.openxmlformats.org/drawingml/2006/main" xmlns:r="http://schemas.openxmlformats.org/officeDocument/2006/relationships" xmlns:p="http://schemas.openxmlformats.org/presentationml/2006/main">
  <p:tag name="ORIGINALHEIGHT" val="6,940567"/>
  <p:tag name="ORIGINALWIDTH" val="6,025411"/>
  <p:tag name="LATEXADDIN" val="\documentclass{article}&#10;\usepackage{amsmath}&#10;\pagestyle{empty}&#10;\usepackage{xcolor}&#10;\begin{document}&#10;&#10;\begin{equation*}&#10;\color{white}&#10;L\, \equiv \, \sum_\alpha \sum_{n} \sum_{i} \, E_\alpha \Big( u_n, (T_i, S_i) \Big)^2 &#10;     + V_{BC})\,.&#10;\end{equation*}&#10;&#10;\end{document}"/>
  <p:tag name="IGUANATEXSIZE" val="20"/>
  <p:tag name="IGUANATEXCURSOR" val="232"/>
  <p:tag name="TRANSPARENCY" val="Verdadero"/>
  <p:tag name="LATEXENGINEID" val="0"/>
  <p:tag name="TEMPFOLDER" val="c:\temp\"/>
  <p:tag name="LATEXFORMHEIGHT" val="320"/>
  <p:tag name="LATEXFORMWIDTH" val="385"/>
  <p:tag name="LATEXFORMWRAP" val="Verdadero"/>
  <p:tag name="BITMAPVECTOR" val="1"/>
  <p:tag name="EMFCHILD" val="Verdadero"/>
</p:tagLst>
</file>

<file path=ppt/tags/tag47.xml><?xml version="1.0" encoding="utf-8"?>
<p:tagLst xmlns:a="http://schemas.openxmlformats.org/drawingml/2006/main" xmlns:r="http://schemas.openxmlformats.org/officeDocument/2006/relationships" xmlns:p="http://schemas.openxmlformats.org/presentationml/2006/main">
  <p:tag name="ORIGINALHEIGHT" val="4,34927"/>
  <p:tag name="ORIGINALWIDTH" val="6,653888"/>
  <p:tag name="EMFCHILD" val="Verdadero"/>
</p:tagLst>
</file>

<file path=ppt/tags/tag48.xml><?xml version="1.0" encoding="utf-8"?>
<p:tagLst xmlns:a="http://schemas.openxmlformats.org/drawingml/2006/main" xmlns:r="http://schemas.openxmlformats.org/officeDocument/2006/relationships" xmlns:p="http://schemas.openxmlformats.org/presentationml/2006/main">
  <p:tag name="ORIGINALHEIGHT" val="14,22666"/>
  <p:tag name="ORIGINALWIDTH" val="13,2779"/>
  <p:tag name="EMFCHILD" val="Verdadero"/>
</p:tagLst>
</file>

<file path=ppt/tags/tag49.xml><?xml version="1.0" encoding="utf-8"?>
<p:tagLst xmlns:a="http://schemas.openxmlformats.org/drawingml/2006/main" xmlns:r="http://schemas.openxmlformats.org/officeDocument/2006/relationships" xmlns:p="http://schemas.openxmlformats.org/presentationml/2006/main">
  <p:tag name="ORIGINALHEIGHT" val="3,208108"/>
  <p:tag name="ORIGINALWIDTH" val="4,287636"/>
  <p:tag name="EMFCHILD" val="Verdadero"/>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52,7184"/>
  <p:tag name="OUTPUTTYPE" val="PNG"/>
  <p:tag name="IGUANATEXVERSION" val="161"/>
  <p:tag name="LATEXADDIN" val="\documentclass{article}&#10;\usepackage{amsmath}&#10;\pagestyle{empty}&#10;\usepackage{xcolor}&#10;\begin{document}&#10;&#10;$\color{white} V(\phi)$&#10;&#10;\end{document}"/>
  <p:tag name="IGUANATEXSIZE" val="20"/>
  <p:tag name="IGUANATEXCURSOR" val="103"/>
  <p:tag name="TRANSPARENCY" val="Verdadero"/>
  <p:tag name="LATEXENGINEID" val="0"/>
  <p:tag name="TEMPFOLDER" val="c:\temp\"/>
  <p:tag name="LATEXFORMHEIGHT" val="320"/>
  <p:tag name="LATEXFORMWIDTH" val="385"/>
  <p:tag name="LATEXFORMWRAP" val="Verdadero"/>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RIGINALHEIGHT" val="14,22666"/>
  <p:tag name="ORIGINALWIDTH" val="13,2779"/>
  <p:tag name="EMFCHILD" val="Verdadero"/>
</p:tagLst>
</file>

<file path=ppt/tags/tag51.xml><?xml version="1.0" encoding="utf-8"?>
<p:tagLst xmlns:a="http://schemas.openxmlformats.org/drawingml/2006/main" xmlns:r="http://schemas.openxmlformats.org/officeDocument/2006/relationships" xmlns:p="http://schemas.openxmlformats.org/presentationml/2006/main">
  <p:tag name="ORIGINALHEIGHT" val="3,208108"/>
  <p:tag name="ORIGINALWIDTH" val="4,266644"/>
  <p:tag name="EMFCHILD" val="Verdadero"/>
</p:tagLst>
</file>

<file path=ppt/tags/tag52.xml><?xml version="1.0" encoding="utf-8"?>
<p:tagLst xmlns:a="http://schemas.openxmlformats.org/drawingml/2006/main" xmlns:r="http://schemas.openxmlformats.org/officeDocument/2006/relationships" xmlns:p="http://schemas.openxmlformats.org/presentationml/2006/main">
  <p:tag name="ORIGINALHEIGHT" val="14,22666"/>
  <p:tag name="ORIGINALWIDTH" val="13,2779"/>
  <p:tag name="EMFCHILD" val="Verdadero"/>
</p:tagLst>
</file>

<file path=ppt/tags/tag53.xml><?xml version="1.0" encoding="utf-8"?>
<p:tagLst xmlns:a="http://schemas.openxmlformats.org/drawingml/2006/main" xmlns:r="http://schemas.openxmlformats.org/officeDocument/2006/relationships" xmlns:p="http://schemas.openxmlformats.org/presentationml/2006/main">
  <p:tag name="ORIGINALHEIGHT" val="4,787252"/>
  <p:tag name="ORIGINALWIDTH" val="2,115868"/>
  <p:tag name="EMFCHILD" val="Verdadero"/>
</p:tagLst>
</file>

<file path=ppt/tags/tag54.xml><?xml version="1.0" encoding="utf-8"?>
<p:tagLst xmlns:a="http://schemas.openxmlformats.org/drawingml/2006/main" xmlns:r="http://schemas.openxmlformats.org/officeDocument/2006/relationships" xmlns:p="http://schemas.openxmlformats.org/presentationml/2006/main">
  <p:tag name="ORIGINALHEIGHT" val="6,910062"/>
  <p:tag name="ORIGINALWIDTH" val="7,240239"/>
  <p:tag name="EMFCHILD" val="Verdadero"/>
</p:tagLst>
</file>

<file path=ppt/tags/tag55.xml><?xml version="1.0" encoding="utf-8"?>
<p:tagLst xmlns:a="http://schemas.openxmlformats.org/drawingml/2006/main" xmlns:r="http://schemas.openxmlformats.org/officeDocument/2006/relationships" xmlns:p="http://schemas.openxmlformats.org/presentationml/2006/main">
  <p:tag name="ORIGINALHEIGHT" val="3,208108"/>
  <p:tag name="ORIGINALWIDTH" val="4,287636"/>
  <p:tag name="EMFCHILD" val="Verdadero"/>
</p:tagLst>
</file>

<file path=ppt/tags/tag56.xml><?xml version="1.0" encoding="utf-8"?>
<p:tagLst xmlns:a="http://schemas.openxmlformats.org/drawingml/2006/main" xmlns:r="http://schemas.openxmlformats.org/officeDocument/2006/relationships" xmlns:p="http://schemas.openxmlformats.org/presentationml/2006/main">
  <p:tag name="ORIGINALHEIGHT" val="18,28122"/>
  <p:tag name="ORIGINALWIDTH" val="3,79081"/>
  <p:tag name="EMFCHILD" val="Verdadero"/>
</p:tagLst>
</file>

<file path=ppt/tags/tag57.xml><?xml version="1.0" encoding="utf-8"?>
<p:tagLst xmlns:a="http://schemas.openxmlformats.org/drawingml/2006/main" xmlns:r="http://schemas.openxmlformats.org/officeDocument/2006/relationships" xmlns:p="http://schemas.openxmlformats.org/presentationml/2006/main">
  <p:tag name="ORIGINALHEIGHT" val="4,603323"/>
  <p:tag name="ORIGINALWIDTH" val="5,1276"/>
  <p:tag name="EMFCHILD" val="Verdadero"/>
</p:tagLst>
</file>

<file path=ppt/tags/tag58.xml><?xml version="1.0" encoding="utf-8"?>
<p:tagLst xmlns:a="http://schemas.openxmlformats.org/drawingml/2006/main" xmlns:r="http://schemas.openxmlformats.org/officeDocument/2006/relationships" xmlns:p="http://schemas.openxmlformats.org/presentationml/2006/main">
  <p:tag name="ORIGINALHEIGHT" val="3,208108"/>
  <p:tag name="ORIGINALWIDTH" val="4,266644"/>
  <p:tag name="EMFCHILD" val="Verdadero"/>
</p:tagLst>
</file>

<file path=ppt/tags/tag59.xml><?xml version="1.0" encoding="utf-8"?>
<p:tagLst xmlns:a="http://schemas.openxmlformats.org/drawingml/2006/main" xmlns:r="http://schemas.openxmlformats.org/officeDocument/2006/relationships" xmlns:p="http://schemas.openxmlformats.org/presentationml/2006/main">
  <p:tag name="ORIGINALHEIGHT" val="3,038393"/>
  <p:tag name="ORIGINALWIDTH" val="1,167145"/>
  <p:tag name="EMFCHILD" val="Verdadero"/>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301,4623"/>
  <p:tag name="ORIGINALWIDTH" val="2428,197"/>
  <p:tag name="OUTPUTTYPE" val="PNG"/>
  <p:tag name="IGUANATEXVERSION" val="161"/>
  <p:tag name="LATEXADDIN" val="\documentclass{article}&#10;\usepackage{amsmath}&#10;\pagestyle{empty}&#10;\usepackage{xcolor}&#10;\begin{document}&#10;&#10;&#10;\color{white}&#10;\begin{equation*}&#10;S=\frac{2}{\kappa_5^2} \int dx^5\sqrt{-g}\left[\frac{1}{4} R -\frac{1}{2}(\nabla \phi)^2 - V(\phi) \right] \,,&#10;\end{equation*}&#10;&#10;\end{document}"/>
  <p:tag name="IGUANATEXSIZE" val="20"/>
  <p:tag name="IGUANATEXCURSOR" val="259"/>
  <p:tag name="TRANSPARENCY" val="Verdadero"/>
  <p:tag name="LATEXENGINEID" val="0"/>
  <p:tag name="TEMPFOLDER" val="c:\temp\"/>
  <p:tag name="LATEXFORMHEIGHT" val="320"/>
  <p:tag name="LATEXFORMWIDTH" val="385"/>
  <p:tag name="LATEXFORMWRAP" val="Verdadero"/>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RIGINALHEIGHT" val="10,1619"/>
  <p:tag name="ORIGINALWIDTH" val="2,31439"/>
  <p:tag name="EMFCHILD" val="Verdadero"/>
</p:tagLst>
</file>

<file path=ppt/tags/tag61.xml><?xml version="1.0" encoding="utf-8"?>
<p:tagLst xmlns:a="http://schemas.openxmlformats.org/drawingml/2006/main" xmlns:r="http://schemas.openxmlformats.org/officeDocument/2006/relationships" xmlns:p="http://schemas.openxmlformats.org/presentationml/2006/main">
  <p:tag name="ORIGINALHEIGHT" val="6,879604"/>
  <p:tag name="ORIGINALWIDTH" val="6,783592"/>
  <p:tag name="EMFCHILD" val="Verdadero"/>
</p:tagLst>
</file>

<file path=ppt/tags/tag62.xml><?xml version="1.0" encoding="utf-8"?>
<p:tagLst xmlns:a="http://schemas.openxmlformats.org/drawingml/2006/main" xmlns:r="http://schemas.openxmlformats.org/officeDocument/2006/relationships" xmlns:p="http://schemas.openxmlformats.org/presentationml/2006/main">
  <p:tag name="ORIGINALHEIGHT" val="4,787252"/>
  <p:tag name="ORIGINALWIDTH" val="2,115868"/>
  <p:tag name="EMFCHILD" val="Verdadero"/>
</p:tagLst>
</file>

<file path=ppt/tags/tag63.xml><?xml version="1.0" encoding="utf-8"?>
<p:tagLst xmlns:a="http://schemas.openxmlformats.org/drawingml/2006/main" xmlns:r="http://schemas.openxmlformats.org/officeDocument/2006/relationships" xmlns:p="http://schemas.openxmlformats.org/presentationml/2006/main">
  <p:tag name="ORIGINALHEIGHT" val="3,038393"/>
  <p:tag name="ORIGINALWIDTH" val="1,167145"/>
  <p:tag name="EMFCHILD" val="Verdadero"/>
</p:tagLst>
</file>

<file path=ppt/tags/tag64.xml><?xml version="1.0" encoding="utf-8"?>
<p:tagLst xmlns:a="http://schemas.openxmlformats.org/drawingml/2006/main" xmlns:r="http://schemas.openxmlformats.org/officeDocument/2006/relationships" xmlns:p="http://schemas.openxmlformats.org/presentationml/2006/main">
  <p:tag name="ORIGINALHEIGHT" val="7,387663"/>
  <p:tag name="ORIGINALWIDTH" val="5,915702"/>
  <p:tag name="EMFCHILD" val="Verdadero"/>
</p:tagLst>
</file>

<file path=ppt/tags/tag65.xml><?xml version="1.0" encoding="utf-8"?>
<p:tagLst xmlns:a="http://schemas.openxmlformats.org/drawingml/2006/main" xmlns:r="http://schemas.openxmlformats.org/officeDocument/2006/relationships" xmlns:p="http://schemas.openxmlformats.org/presentationml/2006/main">
  <p:tag name="ORIGINALHEIGHT" val="4,787252"/>
  <p:tag name="ORIGINALWIDTH" val="2,115868"/>
  <p:tag name="EMFCHILD" val="Verdadero"/>
</p:tagLst>
</file>

<file path=ppt/tags/tag66.xml><?xml version="1.0" encoding="utf-8"?>
<p:tagLst xmlns:a="http://schemas.openxmlformats.org/drawingml/2006/main" xmlns:r="http://schemas.openxmlformats.org/officeDocument/2006/relationships" xmlns:p="http://schemas.openxmlformats.org/presentationml/2006/main">
  <p:tag name="ORIGINALHEIGHT" val="10,1619"/>
  <p:tag name="ORIGINALWIDTH" val="2,31439"/>
  <p:tag name="EMFCHILD" val="Verdadero"/>
</p:tagLst>
</file>

<file path=ppt/tags/tag67.xml><?xml version="1.0" encoding="utf-8"?>
<p:tagLst xmlns:a="http://schemas.openxmlformats.org/drawingml/2006/main" xmlns:r="http://schemas.openxmlformats.org/officeDocument/2006/relationships" xmlns:p="http://schemas.openxmlformats.org/presentationml/2006/main">
  <p:tag name="ORIGINALHEIGHT" val="18,28122"/>
  <p:tag name="ORIGINALWIDTH" val="3,79081"/>
  <p:tag name="EMFCHILD" val="Verdadero"/>
</p:tagLst>
</file>

<file path=ppt/tags/tag68.xml><?xml version="1.0" encoding="utf-8"?>
<p:tagLst xmlns:a="http://schemas.openxmlformats.org/drawingml/2006/main" xmlns:r="http://schemas.openxmlformats.org/officeDocument/2006/relationships" xmlns:p="http://schemas.openxmlformats.org/presentationml/2006/main">
  <p:tag name="ORIGINALHEIGHT" val="4,72322"/>
  <p:tag name="ORIGINALWIDTH" val="3,086534"/>
  <p:tag name="EMFCHILD" val="Verdadero"/>
</p:tagLst>
</file>

<file path=ppt/tags/tag69.xml><?xml version="1.0" encoding="utf-8"?>
<p:tagLst xmlns:a="http://schemas.openxmlformats.org/drawingml/2006/main" xmlns:r="http://schemas.openxmlformats.org/officeDocument/2006/relationships" xmlns:p="http://schemas.openxmlformats.org/presentationml/2006/main">
  <p:tag name="ORIGINALHEIGHT" val="6,767783"/>
  <p:tag name="ORIGINALWIDTH" val="6,633941"/>
  <p:tag name="EMFCHILD" val="Verdadero"/>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85,48929"/>
  <p:tag name="OUTPUTTYPE" val="PNG"/>
  <p:tag name="IGUANATEXVERSION" val="161"/>
  <p:tag name="LATEXADDIN" val="\documentclass{article}&#10;\usepackage{amsmath}&#10;\pagestyle{empty}&#10;\usepackage{xcolor}&#10;\begin{document}&#10;&#10;&#10;$\color{white}T&#10;$&#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RIGINALHEIGHT" val="7,164115"/>
  <p:tag name="ORIGINALWIDTH" val="7,112767"/>
  <p:tag name="EMFCHILD" val="Verdadero"/>
</p:tagLst>
</file>

<file path=ppt/tags/tag71.xml><?xml version="1.0" encoding="utf-8"?>
<p:tagLst xmlns:a="http://schemas.openxmlformats.org/drawingml/2006/main" xmlns:r="http://schemas.openxmlformats.org/officeDocument/2006/relationships" xmlns:p="http://schemas.openxmlformats.org/presentationml/2006/main">
  <p:tag name="ORIGINALHEIGHT" val="4,858369"/>
  <p:tag name="ORIGINALWIDTH" val="5,342079"/>
  <p:tag name="EMFCHILD" val="Verdadero"/>
</p:tagLst>
</file>

<file path=ppt/tags/tag72.xml><?xml version="1.0" encoding="utf-8"?>
<p:tagLst xmlns:a="http://schemas.openxmlformats.org/drawingml/2006/main" xmlns:r="http://schemas.openxmlformats.org/officeDocument/2006/relationships" xmlns:p="http://schemas.openxmlformats.org/presentationml/2006/main">
  <p:tag name="ORIGINALHEIGHT" val="5,142927"/>
  <p:tag name="ORIGINALWIDTH" val="5,397931"/>
  <p:tag name="EMFCHILD" val="Verdadero"/>
</p:tagLst>
</file>

<file path=ppt/tags/tag73.xml><?xml version="1.0" encoding="utf-8"?>
<p:tagLst xmlns:a="http://schemas.openxmlformats.org/drawingml/2006/main" xmlns:r="http://schemas.openxmlformats.org/officeDocument/2006/relationships" xmlns:p="http://schemas.openxmlformats.org/presentationml/2006/main">
  <p:tag name="ORIGINALHEIGHT" val="10,1619"/>
  <p:tag name="ORIGINALWIDTH" val="2,31439"/>
  <p:tag name="EMFCHILD" val="Verdadero"/>
</p:tagLst>
</file>

<file path=ppt/tags/tag74.xml><?xml version="1.0" encoding="utf-8"?>
<p:tagLst xmlns:a="http://schemas.openxmlformats.org/drawingml/2006/main" xmlns:r="http://schemas.openxmlformats.org/officeDocument/2006/relationships" xmlns:p="http://schemas.openxmlformats.org/presentationml/2006/main">
  <p:tag name="ORIGINALHEIGHT" val="1,077129"/>
  <p:tag name="ORIGINALWIDTH" val="1,057435"/>
  <p:tag name="EMFCHILD" val="Verdadero"/>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OUTPUTTYPE" val="PNG"/>
  <p:tag name="IGUANATEXVERSION" val="161"/>
  <p:tag name="LATEXADDIN" val="\documentclass{article}&#10;\usepackage{amsmath}&#10;\pagestyle{empty}&#10;\usepackage{xcolor}&#10;\begin{document}&#10;&#10;&#10;$\color{white} x$&#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48,9689"/>
  <p:tag name="OUTPUTTYPE" val="PNG"/>
  <p:tag name="IGUANATEXVERSION" val="161"/>
  <p:tag name="LATEXADDIN" val="\documentclass{article}&#10;\usepackage{amsmath}&#10;\pagestyle{empty}&#10;\usepackage{xcolor}&#10;\begin{document}&#10;&#10;&#10;$\color{white} F(x)$&#10;&#10;\end{document}"/>
  <p:tag name="IGUANATEXSIZE" val="20"/>
  <p:tag name="IGUANATEXCURSOR" val="120"/>
  <p:tag name="TRANSPARENCY" val="Verdadero"/>
  <p:tag name="LATEXENGINEID" val="0"/>
  <p:tag name="TEMPFOLDER" val="c:\temp\"/>
  <p:tag name="LATEXFORMHEIGHT" val="320"/>
  <p:tag name="LATEXFORMWIDTH" val="385"/>
  <p:tag name="LATEXFORMWRAP" val="Verdadero"/>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188,9764"/>
  <p:tag name="OUTPUTTYPE" val="PNG"/>
  <p:tag name="IGUANATEXVERSION" val="161"/>
  <p:tag name="LATEXADDIN" val="\documentclass{article}&#10;\usepackage{amsmath}&#10;\pagestyle{empty}&#10;\usepackage{xcolor}&#10;\begin{document}&#10;&#10;&#10;$W_D$&#10;&#10;\end{document}"/>
  <p:tag name="IGUANATEXSIZE" val="20"/>
  <p:tag name="IGUANATEXCURSOR" val="106"/>
  <p:tag name="TRANSPARENCY" val="Verdadero"/>
  <p:tag name="LATEXENGINEID" val="0"/>
  <p:tag name="TEMPFOLDER" val="c:\temp\"/>
  <p:tag name="LATEXFORMHEIGHT" val="320"/>
  <p:tag name="LATEXFORMWIDTH" val="385"/>
  <p:tag name="LATEXFORMWRAP" val="Verdadero"/>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ISLATEXITDISPLAY" val="False"/>
</p:tagLst>
</file>

<file path=ppt/tags/tag79.xml><?xml version="1.0" encoding="utf-8"?>
<p:tagLst xmlns:a="http://schemas.openxmlformats.org/drawingml/2006/main" xmlns:r="http://schemas.openxmlformats.org/officeDocument/2006/relationships" xmlns:p="http://schemas.openxmlformats.org/presentationml/2006/main">
  <p:tag name="ORIGINALHEIGHT" val="6,940567"/>
  <p:tag name="ORIGINALWIDTH" val="6,025411"/>
  <p:tag name="LATEXADDIN" val="\documentclass{article}&#10;\usepackage{amsmath}&#10;\pagestyle{empty}&#10;\usepackage{xcolor}&#10;\begin{document}&#10;&#10;\begin{equation*}&#10;\color{white}&#10;L\, \equiv \, \sum_\alpha \sum_{n} \sum_{i} \, E_\alpha \Big( u_n, (T_i, S_i) \Big)^2 &#10;     + V_{BC})\,.&#10;\end{equation*}&#10;&#10;\end{document}"/>
  <p:tag name="IGUANATEXSIZE" val="20"/>
  <p:tag name="IGUANATEXCURSOR" val="232"/>
  <p:tag name="TRANSPARENCY" val="Verdadero"/>
  <p:tag name="LATEXENGINEID" val="0"/>
  <p:tag name="TEMPFOLDER" val="c:\temp\"/>
  <p:tag name="LATEXFORMHEIGHT" val="320"/>
  <p:tag name="LATEXFORMWIDTH" val="385"/>
  <p:tag name="LATEXFORMWRAP" val="Verdadero"/>
  <p:tag name="BITMAPVECTOR" val="1"/>
  <p:tag name="EMFCHILD" val="Verdadero"/>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74,24071"/>
  <p:tag name="OUTPUTTYPE" val="PNG"/>
  <p:tag name="IGUANATEXVERSION" val="161"/>
  <p:tag name="LATEXADDIN" val="\documentclass{article}&#10;\usepackage{amsmath}&#10;\pagestyle{empty}&#10;\usepackage{xcolor}&#10;\begin{document}&#10;&#10;&#10;$\color{white}S&#10;$&#10;&#10;\end{document}"/>
  <p:tag name="IGUANATEXSIZE" val="20"/>
  <p:tag name="IGUANATEXCURSOR" val="117"/>
  <p:tag name="TRANSPARENCY" val="Verdadero"/>
  <p:tag name="LATEXENGINEID" val="0"/>
  <p:tag name="TEMPFOLDER" val="c:\temp\"/>
  <p:tag name="LATEXFORMHEIGHT" val="320"/>
  <p:tag name="LATEXFORMWIDTH" val="385"/>
  <p:tag name="LATEXFORMWRAP" val="Verdadero"/>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188,9764"/>
  <p:tag name="OUTPUTTYPE" val="PNG"/>
  <p:tag name="IGUANATEXVERSION" val="161"/>
  <p:tag name="LATEXADDIN" val="\documentclass{article}&#10;\usepackage{amsmath}&#10;\pagestyle{empty}&#10;\usepackage{xcolor}&#10;\begin{document}&#10;&#10;&#10;$W_D$&#10;&#10;\end{document}"/>
  <p:tag name="IGUANATEXSIZE" val="20"/>
  <p:tag name="IGUANATEXCURSOR" val="106"/>
  <p:tag name="TRANSPARENCY" val="Verdadero"/>
  <p:tag name="LATEXENGINEID" val="0"/>
  <p:tag name="TEMPFOLDER" val="c:\temp\"/>
  <p:tag name="LATEXFORMHEIGHT" val="320"/>
  <p:tag name="LATEXFORMWIDTH" val="385"/>
  <p:tag name="LATEXFORMWRAP" val="Verdadero"/>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309,7113"/>
  <p:tag name="ORIGINALWIDTH" val="1694,038"/>
  <p:tag name="OUTPUTTYPE" val="PNG"/>
  <p:tag name="IGUANATEXVERSION" val="161"/>
  <p:tag name="LATEXADDIN" val="\documentclass{article}&#10;\usepackage{amsmath}&#10;\pagestyle{empty}&#10;\usepackage{xcolor}&#10;\begin{document}&#10;&#10;&#10;\begin{equation*}&#10;\color{white}\mathcal{W}(\phi)=-\frac{3}{2} - \frac{\phi^2}{2}&#10;    - \frac{\phi^4}{4\phi_M^2} + \frac{\phi^6}{10}&#10;\end{equation*}&#10;&#10;\end{document}"/>
  <p:tag name="IGUANATEXSIZE" val="20"/>
  <p:tag name="IGUANATEXCURSOR" val="248"/>
  <p:tag name="TRANSPARENCY" val="Verdadero"/>
  <p:tag name="LATEXENGINEID" val="0"/>
  <p:tag name="TEMPFOLDER" val="c:\temp\"/>
  <p:tag name="LATEXFORMHEIGHT" val="320"/>
  <p:tag name="LATEXFORMWIDTH" val="385"/>
  <p:tag name="LATEXFORMWRAP" val="Verdadero"/>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257,2179"/>
  <p:tag name="ORIGINALWIDTH" val="1867,266"/>
  <p:tag name="OUTPUTTYPE" val="PNG"/>
  <p:tag name="IGUANATEXVERSION" val="161"/>
  <p:tag name="LATEXADDIN" val="\documentclass{article}&#10;\usepackage{amsmath}&#10;\pagestyle{empty}&#10;\usepackage{xcolor}&#10;\begin{document}&#10;&#10;&#10;\begin{equation*}&#10;\color{white}&#10;V_{\rm{theory}}(\phi)= &#10;    -\frac{4}{3}\mathcal{W}(\phi)^2 + &#10;\frac{1}{2} \mathcal{W}'(\phi)^2 &#10;\end{equation*}&#10;&#10;\end{document}"/>
  <p:tag name="IGUANATEXSIZE" val="20"/>
  <p:tag name="IGUANATEXCURSOR" val="245"/>
  <p:tag name="TRANSPARENCY" val="Verdadero"/>
  <p:tag name="LATEXENGINEID" val="0"/>
  <p:tag name="TEMPFOLDER" val="c:\temp\"/>
  <p:tag name="LATEXFORMHEIGHT" val="320"/>
  <p:tag name="LATEXFORMWIDTH" val="385"/>
  <p:tag name="LATEXFORMWRAP" val="Verdadero"/>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167,979"/>
  <p:tag name="OUTPUTTYPE" val="PNG"/>
  <p:tag name="IGUANATEXVERSION" val="161"/>
  <p:tag name="LATEXADDIN" val="\documentclass{article}&#10;\usepackage{amsmath}&#10;\pagestyle{empty}&#10;\usepackage{xcolor}&#10;\begin{document}&#10;&#10;&#10;$\color{white}\phi_M$&#10;&#10;\end{document}"/>
  <p:tag name="IGUANATEXSIZE" val="20"/>
  <p:tag name="IGUANATEXCURSOR" val="122"/>
  <p:tag name="TRANSPARENCY" val="Verdadero"/>
  <p:tag name="LATEXENGINEID" val="0"/>
  <p:tag name="TEMPFOLDER" val="c:\temp\"/>
  <p:tag name="LATEXFORMHEIGHT" val="320"/>
  <p:tag name="LATEXFORMWIDTH" val="385"/>
  <p:tag name="LATEXFORMWRAP" val="Verdadero"/>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RIGINALHEIGHT" val="6,940567"/>
  <p:tag name="ORIGINALWIDTH" val="6,025411"/>
  <p:tag name="LATEXADDIN" val="\documentclass{article}&#10;\usepackage{amsmath}&#10;\pagestyle{empty}&#10;\usepackage{xcolor}&#10;\begin{document}&#10;&#10;\begin{equation*}&#10;\color{white}&#10;L\, \equiv \, \sum_\alpha \sum_{n} \sum_{i} \, E_\alpha \Big( u_n, (T_i, S_i) \Big)^2 &#10;     + V_{BC})\,.&#10;\end{equation*}&#10;&#10;\end{document}"/>
  <p:tag name="IGUANATEXSIZE" val="20"/>
  <p:tag name="IGUANATEXCURSOR" val="232"/>
  <p:tag name="TRANSPARENCY" val="Verdadero"/>
  <p:tag name="LATEXENGINEID" val="0"/>
  <p:tag name="TEMPFOLDER" val="c:\temp\"/>
  <p:tag name="LATEXFORMHEIGHT" val="320"/>
  <p:tag name="LATEXFORMWIDTH" val="385"/>
  <p:tag name="LATEXFORMWRAP" val="Verdadero"/>
  <p:tag name="BITMAPVECTOR" val="1"/>
  <p:tag name="EMFCHILD" val="Verdadero"/>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156,7304"/>
  <p:tag name="ORIGINALWIDTH" val="952,3809"/>
  <p:tag name="OUTPUTTYPE" val="PNG"/>
  <p:tag name="IGUANATEXVERSION" val="161"/>
  <p:tag name="LATEXADDIN" val="\documentclass{article}&#10;\usepackage{amsmath}&#10;\pagestyle{empty}&#10;\usepackage{xcolor}&#10;\begin{document}&#10;&#10;&#10;$\color{white}\mathbf{h_i} \,=\,  \mathbf{h_{i-1}} \cdot \mathbf{W^{T}_{V,i}} $&#10;&#10;\end{document}"/>
  <p:tag name="IGUANATEXSIZE" val="20"/>
  <p:tag name="IGUANATEXCURSOR" val="180"/>
  <p:tag name="TRANSPARENCY" val="Verdadero"/>
  <p:tag name="LATEXENGINEID" val="0"/>
  <p:tag name="TEMPFOLDER" val="c:\temp\"/>
  <p:tag name="LATEXFORMHEIGHT" val="320"/>
  <p:tag name="LATEXFORMWIDTH" val="385"/>
  <p:tag name="LATEXFORMWRAP" val="Verdadero"/>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1998,5"/>
  <p:tag name="OUTPUTTYPE" val="PNG"/>
  <p:tag name="IGUANATEXVERSION" val="161"/>
  <p:tag name="LATEXADDIN" val="\documentclass{article}&#10;\usepackage{amsmath}&#10;\pagestyle{empty}&#10;\usepackage{xcolor}&#10;\begin{document}&#10;&#10;&#10;$\color{white}\mathbf{\tilde{h}_1} = \texttt{SiLU}\left\{\mathbf{h_1} \times \text{exp}\left[{-\left(\frac{\mathbf{h_1} - \mathbf{\mu}}{\mathbf{\sigma}}\right)^2}\right]\right\}$&#10;&#10;\end{document}"/>
  <p:tag name="IGUANATEXSIZE" val="20"/>
  <p:tag name="IGUANATEXCURSOR" val="279"/>
  <p:tag name="TRANSPARENCY" val="Verdadero"/>
  <p:tag name="LATEXENGINEID" val="0"/>
  <p:tag name="TEMPFOLDER" val="c:\temp\"/>
  <p:tag name="LATEXFORMHEIGHT" val="320"/>
  <p:tag name="LATEXFORMWIDTH" val="385"/>
  <p:tag name="LATEXFORMWRAP" val="Verdadero"/>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RIGINALHEIGHT" val="6,940567"/>
  <p:tag name="ORIGINALWIDTH" val="6,025411"/>
  <p:tag name="LATEXADDIN" val="\documentclass{article}&#10;\usepackage{amsmath}&#10;\pagestyle{empty}&#10;\usepackage{xcolor}&#10;\begin{document}&#10;&#10;\begin{equation*}&#10;\color{white}&#10;L\, \equiv \, \sum_\alpha \sum_{n} \sum_{i} \, E_\alpha \Big( u_n, (T_i, S_i) \Big)^2 &#10;     + V_{BC})\,.&#10;\end{equation*}&#10;&#10;\end{document}"/>
  <p:tag name="IGUANATEXSIZE" val="20"/>
  <p:tag name="IGUANATEXCURSOR" val="232"/>
  <p:tag name="TRANSPARENCY" val="Verdadero"/>
  <p:tag name="LATEXENGINEID" val="0"/>
  <p:tag name="TEMPFOLDER" val="c:\temp\"/>
  <p:tag name="LATEXFORMHEIGHT" val="320"/>
  <p:tag name="LATEXFORMWIDTH" val="385"/>
  <p:tag name="LATEXFORMWRAP" val="Verdadero"/>
  <p:tag name="BITMAPVECTOR" val="1"/>
  <p:tag name="EMFCHILD" val="Verdadero"/>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156,7304"/>
  <p:tag name="ORIGINALWIDTH" val="952,3809"/>
  <p:tag name="OUTPUTTYPE" val="PNG"/>
  <p:tag name="IGUANATEXVERSION" val="161"/>
  <p:tag name="LATEXADDIN" val="\documentclass{article}&#10;\usepackage{amsmath}&#10;\pagestyle{empty}&#10;\usepackage{xcolor}&#10;\begin{document}&#10;&#10;&#10;$\color{white}\mathbf{h_i} \,=\,  \mathbf{h_{i-1}} \cdot \mathbf{W^{T}_{V,i}} $&#10;&#10;\end{document}"/>
  <p:tag name="IGUANATEXSIZE" val="20"/>
  <p:tag name="IGUANATEXCURSOR" val="180"/>
  <p:tag name="TRANSPARENCY" val="Verdadero"/>
  <p:tag name="LATEXENGINEID" val="0"/>
  <p:tag name="TEMPFOLDER" val="c:\temp\"/>
  <p:tag name="LATEXFORMHEIGHT" val="320"/>
  <p:tag name="LATEXFORMWIDTH" val="385"/>
  <p:tag name="LATEXFORMWRAP" val="Verdadero"/>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1998,5"/>
  <p:tag name="OUTPUTTYPE" val="PNG"/>
  <p:tag name="IGUANATEXVERSION" val="161"/>
  <p:tag name="LATEXADDIN" val="\documentclass{article}&#10;\usepackage{amsmath}&#10;\pagestyle{empty}&#10;\usepackage{xcolor}&#10;\begin{document}&#10;&#10;&#10;$\color{white}\mathbf{\tilde{h}_1} = \texttt{SiLU}\left\{\mathbf{h_1} \times \text{exp}\left[{-\left(\frac{\mathbf{h_1} - \mathbf{\mu}}{\mathbf{\sigma}}\right)^2}\right]\right\}$&#10;&#10;\end{document}"/>
  <p:tag name="IGUANATEXSIZE" val="20"/>
  <p:tag name="IGUANATEXCURSOR" val="279"/>
  <p:tag name="TRANSPARENCY" val="Verdadero"/>
  <p:tag name="LATEXENGINEID" val="0"/>
  <p:tag name="TEMPFOLDER" val="c:\temp\"/>
  <p:tag name="LATEXFORMHEIGHT" val="320"/>
  <p:tag name="LATEXFORMWIDTH" val="385"/>
  <p:tag name="LATEXFORMWRAP" val="Verdadero"/>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85,48929"/>
  <p:tag name="OUTPUTTYPE" val="PNG"/>
  <p:tag name="IGUANATEXVERSION" val="161"/>
  <p:tag name="LATEXADDIN" val="\documentclass{article}&#10;\usepackage{amsmath}&#10;\pagestyle{empty}&#10;\usepackage{xcolor}&#10;\begin{document}&#10;&#10;&#10;$\color{white}T&#10;$&#10;&#10;\end{document}"/>
  <p:tag name="IGUANATEXSIZE" val="20"/>
  <p:tag name="IGUANATEXCURSOR" val="118"/>
  <p:tag name="TRANSPARENCY" val="Verdadero"/>
  <p:tag name="LATEXENGINEID" val="0"/>
  <p:tag name="TEMPFOLDER" val="c:\temp\"/>
  <p:tag name="LATEXFORMHEIGHT" val="320"/>
  <p:tag name="LATEXFORMWIDTH" val="385"/>
  <p:tag name="LATEXFORMWRAP" val="Verdadero"/>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499,4376"/>
  <p:tag name="OUTPUTTYPE" val="PNG"/>
  <p:tag name="IGUANATEXVERSION" val="161"/>
  <p:tag name="LATEXADDIN" val="\documentclass{article}&#10;\usepackage{amsmath}&#10;\pagestyle{empty}&#10;\usepackage{xcolor}&#10;\begin{document}&#10;&#10;&#10;$\color{white}\phi_M = 1.0$&#10;&#10;\end{document}"/>
  <p:tag name="IGUANATEXSIZE" val="20"/>
  <p:tag name="IGUANATEXCURSOR" val="128"/>
  <p:tag name="TRANSPARENCY" val="Verdadero"/>
  <p:tag name="LATEXENGINEID" val="0"/>
  <p:tag name="TEMPFOLDER" val="c:\temp\"/>
  <p:tag name="LATEXFORMHEIGHT" val="320"/>
  <p:tag name="LATEXFORMWIDTH" val="385"/>
  <p:tag name="LATEXFORMWRAP" val="Verdadero"/>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499,4376"/>
  <p:tag name="OUTPUTTYPE" val="PNG"/>
  <p:tag name="IGUANATEXVERSION" val="161"/>
  <p:tag name="LATEXADDIN" val="\documentclass{article}&#10;\usepackage{amsmath}&#10;\pagestyle{empty}&#10;\usepackage{xcolor}&#10;\begin{document}&#10;&#10;&#10;$\color{white}\phi_M = 5.0$&#10;&#10;\end{document}"/>
  <p:tag name="IGUANATEXSIZE" val="20"/>
  <p:tag name="IGUANATEXCURSOR" val="126"/>
  <p:tag name="TRANSPARENCY" val="Verdadero"/>
  <p:tag name="LATEXENGINEID" val="0"/>
  <p:tag name="TEMPFOLDER" val="c:\temp\"/>
  <p:tag name="LATEXFORMHEIGHT" val="320"/>
  <p:tag name="LATEXFORMWIDTH" val="385"/>
  <p:tag name="LATEXFORMWRAP" val="Verdadero"/>
  <p:tag name="BITMAPVECTOR"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lla">
  <a:themeElements>
    <a:clrScheme name="Malla">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alla">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lla">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0D51BCB-0419-432E-B7F1-25548446A625}">
  <ds:schemaRefs>
    <ds:schemaRef ds:uri="http://schemas.microsoft.com/sharepoint/v3/contenttype/forms"/>
  </ds:schemaRefs>
</ds:datastoreItem>
</file>

<file path=customXml/itemProps2.xml><?xml version="1.0" encoding="utf-8"?>
<ds:datastoreItem xmlns:ds="http://schemas.openxmlformats.org/officeDocument/2006/customXml" ds:itemID="{9E8D3305-1D9D-4BC8-A40F-6F8AE50BD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08B90B-70ED-4539-9C14-FB2728D9064F}">
  <ds:schemaRefs>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16c05727-aa75-4e4a-9b5f-8a80a1165891"/>
    <ds:schemaRef ds:uri="71af3243-3dd4-4a8d-8c0d-dd76da1f02a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TM03457485[[fn=Malla]]</Template>
  <TotalTime>19674</TotalTime>
  <Words>1416</Words>
  <Application>Microsoft Office PowerPoint</Application>
  <PresentationFormat>Panorámica</PresentationFormat>
  <Paragraphs>239</Paragraphs>
  <Slides>45</Slides>
  <Notes>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Amasis MT Pro</vt:lpstr>
      <vt:lpstr>Aptos</vt:lpstr>
      <vt:lpstr>Arial</vt:lpstr>
      <vt:lpstr>Calibri</vt:lpstr>
      <vt:lpstr>Cambria Math</vt:lpstr>
      <vt:lpstr>Century Gothic</vt:lpstr>
      <vt:lpstr>Malla</vt:lpstr>
      <vt:lpstr>Gravitational Duals from Equations of State</vt:lpstr>
      <vt:lpstr>The People </vt:lpstr>
      <vt:lpstr>New windows to the universe</vt:lpstr>
      <vt:lpstr>Relevant scenarios</vt:lpstr>
      <vt:lpstr>Why Holography?</vt:lpstr>
      <vt:lpstr>Outline</vt:lpstr>
      <vt:lpstr>Holography in a Nutshell</vt:lpstr>
      <vt:lpstr>Holography in a Nutshell</vt:lpstr>
      <vt:lpstr>Holography in a Nutshell</vt:lpstr>
      <vt:lpstr>Holography in a Nutshell</vt:lpstr>
      <vt:lpstr>Holography in a Nutshell</vt:lpstr>
      <vt:lpstr>Holography in a Nutshell</vt:lpstr>
      <vt:lpstr>Holography in a Nutshell</vt:lpstr>
      <vt:lpstr>Holography in a Nutshell</vt:lpstr>
      <vt:lpstr>Holography in a Nutshell</vt:lpstr>
      <vt:lpstr>Physics informed neural networks</vt:lpstr>
      <vt:lpstr>Physics informed neural networks</vt:lpstr>
      <vt:lpstr>Physics informed neural networks</vt:lpstr>
      <vt:lpstr>Results</vt:lpstr>
      <vt:lpstr>Results</vt:lpstr>
      <vt:lpstr>Results</vt:lpstr>
      <vt:lpstr>Results</vt:lpstr>
      <vt:lpstr>Results</vt:lpstr>
      <vt:lpstr>Results</vt:lpstr>
      <vt:lpstr>Results</vt:lpstr>
      <vt:lpstr>Conclusions and future directions</vt:lpstr>
      <vt:lpstr>Thank you!</vt:lpstr>
      <vt:lpstr>Bibliography</vt:lpstr>
      <vt:lpstr>Holography equations</vt:lpstr>
      <vt:lpstr>Direct problem details</vt:lpstr>
      <vt:lpstr>Potential boundary conditions</vt:lpstr>
      <vt:lpstr>Physics informed neural networks</vt:lpstr>
      <vt:lpstr>Potential boundary conditions</vt:lpstr>
      <vt:lpstr>Physics informed neural networks</vt:lpstr>
      <vt:lpstr>Physics informed neural networks</vt:lpstr>
      <vt:lpstr>Physics informed neural networks</vt:lpstr>
      <vt:lpstr>Form of the potential</vt:lpstr>
      <vt:lpstr>Physics informed neural networks</vt:lpstr>
      <vt:lpstr>Physics informed neural networks</vt:lpstr>
      <vt:lpstr>Sampling Techniques for the NN</vt:lpstr>
      <vt:lpstr>Training details</vt:lpstr>
      <vt:lpstr>ODE solutions</vt:lpstr>
      <vt:lpstr>Pathological cases</vt:lpstr>
      <vt:lpstr>Multi-Scale of  the problem</vt:lpstr>
      <vt:lpstr>Multihead approach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PEDRO TARANCÓN ÁLVAREZ</dc:creator>
  <cp:lastModifiedBy>PEDRO TARANCÓN ÁLVAREZ</cp:lastModifiedBy>
  <cp:revision>49</cp:revision>
  <dcterms:created xsi:type="dcterms:W3CDTF">2024-09-20T13:44:17Z</dcterms:created>
  <dcterms:modified xsi:type="dcterms:W3CDTF">2025-06-19T08:49:30Z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