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472" r:id="rId3"/>
    <p:sldId id="429" r:id="rId4"/>
    <p:sldId id="437" r:id="rId5"/>
    <p:sldId id="482" r:id="rId6"/>
    <p:sldId id="436" r:id="rId7"/>
    <p:sldId id="433" r:id="rId8"/>
    <p:sldId id="473" r:id="rId9"/>
    <p:sldId id="456" r:id="rId10"/>
    <p:sldId id="483" r:id="rId11"/>
    <p:sldId id="454" r:id="rId12"/>
    <p:sldId id="464" r:id="rId13"/>
    <p:sldId id="467" r:id="rId14"/>
    <p:sldId id="465" r:id="rId15"/>
    <p:sldId id="466" r:id="rId16"/>
    <p:sldId id="470" r:id="rId17"/>
    <p:sldId id="416" r:id="rId18"/>
    <p:sldId id="271" r:id="rId19"/>
    <p:sldId id="434" r:id="rId20"/>
    <p:sldId id="421" r:id="rId21"/>
    <p:sldId id="435" r:id="rId22"/>
    <p:sldId id="474" r:id="rId23"/>
    <p:sldId id="397" r:id="rId24"/>
    <p:sldId id="449" r:id="rId25"/>
    <p:sldId id="450" r:id="rId26"/>
    <p:sldId id="469" r:id="rId27"/>
    <p:sldId id="480" r:id="rId28"/>
    <p:sldId id="475" r:id="rId29"/>
    <p:sldId id="471" r:id="rId30"/>
    <p:sldId id="447" r:id="rId31"/>
    <p:sldId id="411" r:id="rId32"/>
    <p:sldId id="406" r:id="rId33"/>
    <p:sldId id="452" r:id="rId34"/>
    <p:sldId id="422" r:id="rId35"/>
    <p:sldId id="414" r:id="rId36"/>
    <p:sldId id="477" r:id="rId37"/>
    <p:sldId id="478" r:id="rId38"/>
    <p:sldId id="460" r:id="rId39"/>
    <p:sldId id="462" r:id="rId40"/>
    <p:sldId id="476" r:id="rId41"/>
    <p:sldId id="461" r:id="rId42"/>
    <p:sldId id="259" r:id="rId43"/>
    <p:sldId id="479" r:id="rId44"/>
    <p:sldId id="283" r:id="rId45"/>
    <p:sldId id="463" r:id="rId46"/>
    <p:sldId id="390" r:id="rId47"/>
    <p:sldId id="409" r:id="rId48"/>
    <p:sldId id="457" r:id="rId49"/>
    <p:sldId id="431" r:id="rId50"/>
    <p:sldId id="415" r:id="rId51"/>
    <p:sldId id="453" r:id="rId52"/>
    <p:sldId id="432" r:id="rId53"/>
    <p:sldId id="427" r:id="rId54"/>
    <p:sldId id="448" r:id="rId55"/>
    <p:sldId id="426" r:id="rId56"/>
    <p:sldId id="425" r:id="rId57"/>
    <p:sldId id="424" r:id="rId58"/>
    <p:sldId id="423" r:id="rId59"/>
    <p:sldId id="438" r:id="rId60"/>
    <p:sldId id="413" r:id="rId61"/>
    <p:sldId id="418" r:id="rId62"/>
    <p:sldId id="420" r:id="rId63"/>
    <p:sldId id="419" r:id="rId64"/>
    <p:sldId id="417" r:id="rId65"/>
    <p:sldId id="377" r:id="rId66"/>
    <p:sldId id="400" r:id="rId67"/>
    <p:sldId id="401" r:id="rId6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4E"/>
    <a:srgbClr val="F10079"/>
    <a:srgbClr val="319EFF"/>
    <a:srgbClr val="000000"/>
    <a:srgbClr val="FFFFFF"/>
    <a:srgbClr val="FFE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5106" autoAdjust="0"/>
  </p:normalViewPr>
  <p:slideViewPr>
    <p:cSldViewPr snapToGrid="0">
      <p:cViewPr varScale="1">
        <p:scale>
          <a:sx n="47" d="100"/>
          <a:sy n="47" d="100"/>
        </p:scale>
        <p:origin x="616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84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0FD5F3-E9CD-A452-8455-3C05A03304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86FB2-48FC-25E4-79F4-504D13A539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DC7DC-6B7D-4213-88E1-A1BBBE2ED78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32EE-D4B4-0B72-2A31-4A25A7531D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66059-95E4-BAC9-03AD-0ED04A8614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F1736-27D4-4EAC-B35E-10567256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98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6D_(2,0)_superconformal_field_theor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ADE_classification" TargetMode="External"/><Relationship Id="rId4" Type="http://schemas.openxmlformats.org/officeDocument/2006/relationships/hyperlink" Target="https://en.wikipedia.org/wiki/Gauge_group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6D_(2,0)_superconformal_field_theor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ADE_classification" TargetMode="External"/><Relationship Id="rId4" Type="http://schemas.openxmlformats.org/officeDocument/2006/relationships/hyperlink" Target="https://en.wikipedia.org/wiki/Gauge_group" TargetMode="Externa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Minimum citations!</a:t>
            </a:r>
          </a:p>
          <a:p>
            <a:pPr marL="342900" indent="-342900">
              <a:buFontTx/>
              <a:buChar char="-"/>
            </a:pPr>
            <a:r>
              <a:rPr lang="en-US" dirty="0"/>
              <a:t>Some work in progress</a:t>
            </a:r>
          </a:p>
          <a:p>
            <a:pPr marL="342900" indent="-342900">
              <a:buFontTx/>
              <a:buChar char="-"/>
            </a:pPr>
            <a:r>
              <a:rPr lang="en-US" dirty="0"/>
              <a:t>All with student in Leuven</a:t>
            </a:r>
          </a:p>
        </p:txBody>
      </p:sp>
    </p:spTree>
    <p:extLst>
      <p:ext uri="{BB962C8B-B14F-4D97-AF65-F5344CB8AC3E}">
        <p14:creationId xmlns:p14="http://schemas.microsoft.com/office/powerpoint/2010/main" val="893104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8E0A-B75C-7AC4-64A4-4040C86F4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BF55A5-BFC4-D729-6168-BC9BF416F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A2655DE-68D8-72DC-6C02-075DB3E744F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dirty="0"/>
                  <a:t> If you just require, supersymmetry then you will indeed have a complex linear supersymmetry constraint</a:t>
                </a:r>
              </a:p>
              <a:p>
                <a:endParaRPr lang="en-US" dirty="0"/>
              </a:p>
              <a:p>
                <a:r>
                  <a:rPr lang="en-US" dirty="0"/>
                  <a:t>In most examples and in the case of z=-1 and z=1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r>
                  <a:rPr lang="en-US" dirty="0"/>
                  <a:t> If you just require, supersymmetry then you will indeed have a complex linear supersymmetry constraint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93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17C4C-CFA2-FD19-0168-B3FDE5B0E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1970C1-C981-AFA9-B83B-D1E275E38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D7A87CAF-0BCF-1AC2-0428-72FAA73FCEE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dirty="0"/>
                  <a:t> If you just require, supersymmetry then you will indeed have a complex linear supersymmetry constraint</a:t>
                </a:r>
              </a:p>
              <a:p>
                <a:endParaRPr lang="en-US" dirty="0"/>
              </a:p>
              <a:p>
                <a:r>
                  <a:rPr lang="en-US" dirty="0"/>
                  <a:t>In most examples and in the case of z=-1 and z=1</a:t>
                </a:r>
              </a:p>
              <a:p>
                <a:endParaRPr lang="en-US" dirty="0"/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latin typeface="+mn-lt"/>
                    <a:ea typeface="+mn-ea"/>
                    <a:cs typeface="+mn-cs"/>
                    <a:sym typeface="Helvetica Neue"/>
                  </a:rPr>
                  <a:t>Impose additional constraint satisfied by supersymmetric extremal black holes: </a:t>
                </a:r>
                <a:r>
                  <a:rPr lang="en-US" sz="1100" dirty="0" err="1">
                    <a:latin typeface="+mn-lt"/>
                    <a:ea typeface="+mn-ea"/>
                    <a:cs typeface="+mn-cs"/>
                    <a:sym typeface="Helvetica Neue"/>
                  </a:rPr>
                  <a:t>Im</a:t>
                </a:r>
                <a:r>
                  <a:rPr lang="en-US" sz="1100" dirty="0">
                    <a:latin typeface="+mn-lt"/>
                    <a:ea typeface="+mn-ea"/>
                    <a:cs typeface="+mn-cs"/>
                    <a:sym typeface="Helvetica Neue"/>
                  </a:rPr>
                  <a:t> S_0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r>
                  <a:rPr lang="en-US" dirty="0"/>
                  <a:t> If you just require, supersymmetry then you will indeed have a complex linear supersymmetry constraint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080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6EADA-92FB-BD7B-F732-CB996DF8D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5E7CE-67BF-D8A8-4520-92E642C29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D410385B-221A-6E92-FD6D-498B833272D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dirty="0"/>
                  <a:t> If you just require, supersymmetry then you will indeed have a complex linear supersymmetry constraint</a:t>
                </a:r>
              </a:p>
              <a:p>
                <a:endParaRPr lang="en-US" dirty="0"/>
              </a:p>
              <a:p>
                <a:r>
                  <a:rPr lang="en-US" dirty="0"/>
                  <a:t>In most examples and in the case of z=-1 and z=1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r>
                  <a:rPr lang="en-US" dirty="0"/>
                  <a:t> If you just require, supersymmetry then you will indeed have a complex linear supersymmetry constraint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935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5C179-6F57-4645-A448-B5AA9F89D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329875-8586-5093-3F7D-662BEDEF1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5DF60E3-8319-924E-E3BF-D40B59EC8EC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dirty="0">
                    <a:latin typeface="+mn-lt"/>
                    <a:ea typeface="+mn-ea"/>
                    <a:cs typeface="+mn-cs"/>
                    <a:sym typeface="Helvetica Neue"/>
                  </a:rPr>
                  <a:t>Impose a constraint that results in supersymmetric extremal black holes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r>
                  <a:rPr lang="en-US" dirty="0"/>
                  <a:t> If you just require, supersymmetry then you will indeed have a complex linear supersymmetry constraint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249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j-lt"/>
              </a:rPr>
              <a:t>Nonlinear constraint;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9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5ADB3-E5EE-7A08-C3B2-3AD3C1C4E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B6079-6F57-6199-1BBA-D9980AB12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924730-934A-31EC-B43F-7124F1262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left with: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(three form, two abelian gauge potentials, 2 scalars) when we reduce to the U(1) times U(1) sector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98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=0.99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619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E62A7-969F-696D-DEA2-43C180A22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96E792-1E94-A6E7-7FB6-48713F2D5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6682A3E-EE31-BD5D-A36D-0C8CDD14A39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=0.99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268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B8307-9231-F672-09AA-E33BE3B3E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5A37A0-FC50-701A-7F0B-78574DF82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C65FD10-F8CC-5CF9-7E04-CB932F76606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244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8FFCF-303F-DF5F-E320-BDE9EE717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E35242-C2C6-8614-D6D1-36E8D60E6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28BAE43-167D-D6AC-7EEC-FC5A0DEBD4B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88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624DC-AB0B-A8D4-5AD3-F30352220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C2173-393D-0120-7157-11A4E2C44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B4448-2E4A-E921-7982-3F8674A9B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 a lot about certain holographic dualities such as AdS5 dual to N=4 SYM and so today and in this work we will focus on a duality that still has yet to be fully understood,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is non-Lagrangian and therefore hard to work with; nevertheless we can still learn some information about the theory from symmetry arguments such as its anomalies, its degrees of freedom scales at N^3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strategy for studying such poorly understood theories is to wrap the branes on complex curves and consider the resulting 4d infrared effective theory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29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9463C-278F-90B1-0022-CEABBDF32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35E222-1EED-B667-36AD-8D29538CA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4408AE2-438F-1844-9CA7-81734132891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733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66568-1397-29BE-C5EF-D1EDD187C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2C83D-16AF-515E-BDA7-0E7F46854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04B92CA5-6459-0575-9849-D3ED357423D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=0.99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914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646B1-B37C-794B-85C5-8D4E79393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423919-CD67-B4A9-DD90-5E16D3D34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6DDEF38-9336-F6BD-36A1-735346EA3DC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=0.99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268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2E00-726A-834E-3832-A064C3874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F48EC-D922-AD73-C4C9-F66FE1008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6B0FFE1B-0BD7-DB86-ECF6-B3F2F2B7520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equations of motion &amp; 11 unknown constants – 2 free integration constants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313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C7D27-962D-1926-D5C4-4A1CA2A9E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E4437-3A73-C3A2-FF82-A5799CD51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06577D65-7AEF-AABC-D8F2-67CB8DF3188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=0.99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658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6DDB6-2451-4ABB-239B-D7BE18499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B1460C-5EDC-4898-5FDE-203C32D20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CF79022B-4FE7-34BD-4C54-99BD6AEDB3C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=0.99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638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25D2A-7B0D-076B-57FB-DF46A11E2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FEDD2-9A6B-7D0F-9D3F-2DE975C66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1A393E8-89A4-D38F-3EC3-1D71D58A016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494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93EE-20B3-ACF1-5CF8-93321181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8BC0B6-91E2-B52D-2456-702B5852E9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DC9043F7-75C0-A5CC-13C2-6A79DC0BDA7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241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8D739-D2AA-5E33-DB5D-DF816C4A1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8AF05-D35A-961D-17BC-E96350011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57404FB-1CF3-D8FF-1717-568F5C0EC85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=0.99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449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85836-F7CE-13F4-B5CF-9AB0F1EDB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FB5CD8-33EF-FBFB-33F5-E41CA28C4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A1FA4EDE-FCF2-38B0-F606-E9AFF9A445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=0.99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36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7166A-A8BE-AF1D-1B57-8C389549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865C8-D3A5-107E-ADB5-EB57839E2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7972C-8A7B-BF51-FBEB-D15BCF842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same on both sides, 4 are normal and 4 are conformal but it is “counted” differently which is why you get N=2 vs N=1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 a lot about certain holographic dualities such as AdS5 dual to N=4 SYM and so today and in this work we will focus on a duality that still has yet to be fully understood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/>
              <a:t>The worldvolume theory on a stack of M5-branes at low energies is the </a:t>
            </a:r>
            <a:r>
              <a:rPr lang="en-US" sz="2000" dirty="0">
                <a:hlinkClick r:id="rId3"/>
              </a:rPr>
              <a:t>six-dimensional N=(2,0) </a:t>
            </a:r>
            <a:r>
              <a:rPr lang="en-US" sz="2000" dirty="0" err="1">
                <a:hlinkClick r:id="rId3"/>
              </a:rPr>
              <a:t>superconformal</a:t>
            </a:r>
            <a:r>
              <a:rPr lang="en-US" sz="2000" dirty="0">
                <a:hlinkClick r:id="rId3"/>
              </a:rPr>
              <a:t> field theory</a:t>
            </a:r>
            <a:r>
              <a:rPr lang="en-US" sz="2000" dirty="0"/>
              <a:t> (SCFT) with </a:t>
            </a:r>
            <a:r>
              <a:rPr lang="en-US" sz="2000" dirty="0">
                <a:hlinkClick r:id="rId4" tooltip="Gauge group"/>
              </a:rPr>
              <a:t>gauge algebra</a:t>
            </a:r>
            <a:r>
              <a:rPr lang="en-US" sz="2000" dirty="0"/>
              <a:t> of the </a:t>
            </a:r>
            <a:r>
              <a:rPr lang="en-US" sz="2000" dirty="0">
                <a:hlinkClick r:id="rId5" tooltip="ADE classification"/>
              </a:rPr>
              <a:t>A-type</a:t>
            </a:r>
            <a:r>
              <a:rPr lang="en-US" sz="2000" dirty="0"/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is non-Lagrangian and therefore hard to work with; nevertheless we can still learn some information about the theory from symmetry arguments such as its anomalies, its degrees of freedom scales at N^3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strategy for studying such poorly understood theories is to wrap the branes on complex curves and consider the resulting 4d infrared effective theory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218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AF7F-9CB9-EA79-9232-3B78C0F8A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B61DB4-D1EF-F67D-EF03-CB91DF1CE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D8FC3CD8-5E0F-0EEC-7EA1-9931B793E6D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610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8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marR="0" lvl="0" indent="-34290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Unequal angular momenta, all rational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NHEK or full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marR="0" lvl="0" indent="-34290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Unequal angular momenta, all rational values of </a:t>
                </a:r>
                <a:r>
                  <a:rPr lang="en-US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NHEK or full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358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06F25-5247-1616-BF7C-89249D93C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93565-C736-B049-A016-2D7D8589A2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5961B4E-1040-65AF-2335-2AD066F0195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scalar fields belonging to the vector </a:t>
                </a:r>
                <a:r>
                  <a:rPr lang="en-US" dirty="0" err="1"/>
                  <a:t>multiplet</a:t>
                </a:r>
                <a:r>
                  <a:rPr lang="en-US" dirty="0"/>
                  <a:t> in this model parameterize a symmetric space and the closure relation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r>
                  <a:rPr lang="en-US" dirty="0"/>
                  <a:t> If you just require, supersymmetry then you will indeed have a complex linear supersymmetry constraint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4334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**perturb around modified Kerr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***spin expansion</a:t>
            </a:r>
          </a:p>
          <a:p>
            <a:endParaRPr lang="en-US" dirty="0"/>
          </a:p>
          <a:p>
            <a:r>
              <a:rPr lang="en-US" dirty="0"/>
              <a:t>Now we repeat the process with HD, this is hard for the following reasons, Write all the metric components with these tetrads,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Kerr (Universal Teukolsky equations for HD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perturbatively close to Kerr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in GR, you can also go to the horizon to try to probe these near-extremal QNM, this was work done back in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369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9396B-7D9B-0AA8-7E09-CB14A2E22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5EB76-73B2-C28F-E969-35E331A2E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27F0E-59C6-647E-1CCA-9BAD433B1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326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327A4-0F49-3974-E255-1FA49650D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32954-CDB8-F879-E73C-F20F68DAF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851971-43EF-92D4-3249-D0FC8932F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with SUSY constraint;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75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dirty="0"/>
                  <a:t> If you just require, supersymmetry then you will indeed have a complex linear supersymmetry constraint</a:t>
                </a:r>
              </a:p>
              <a:p>
                <a:endParaRPr lang="en-US" dirty="0"/>
              </a:p>
              <a:p>
                <a:r>
                  <a:rPr lang="en-US" dirty="0"/>
                  <a:t>In most examples and in the case of z=-1 and z=1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r>
                  <a:rPr lang="en-US" dirty="0"/>
                  <a:t> If you just require, supersymmetry then you will indeed have a complex linear supersymmetry constraint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9229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AB1C9-EC52-BAB2-453F-D08582FD3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8F03A-1876-7FBD-3E42-1556AACDF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6193B9AB-8C8A-5F4D-975C-491088F6DB4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dirty="0"/>
                  <a:t> If you just require, supersymmetry then you will indeed have a complex linear supersymmetry constraint</a:t>
                </a:r>
              </a:p>
              <a:p>
                <a:endParaRPr lang="en-US" dirty="0"/>
              </a:p>
              <a:p>
                <a:r>
                  <a:rPr lang="en-US" dirty="0"/>
                  <a:t>In most examples and in the case of z=-1 and z=1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r>
                  <a:rPr lang="en-US" dirty="0"/>
                  <a:t> If you just require, supersymmetry then you will indeed have a complex linear supersymmetry constraint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2365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92F70-E64A-231E-A248-18E27E016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4099DF-EA56-246C-8BDE-30AB79D55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B7476E64-40C3-B785-24A9-C85AFC868DF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→    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=0.99 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=0.14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B7476E64-40C3-B785-24A9-C85AFC868DF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Tx/>
                  <a:buChar char="-"/>
                </a:pP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Superradiance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happens when there are massive but light scalar fields and we don’t have that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into Kerr at extremality I the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ergosphere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think everything collapses into the horizon, check if this is true)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Extremality means that the inner and outer horizon coincide or that the temperature of the black hole is small</a:t>
                </a: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90000"/>
                        <a:lumOff val="10000"/>
                      </a:schemeClr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MD, V. Godet, X. Liu, L. A. Pando Zayas 2112.09444; </a:t>
                </a:r>
                <a:r>
                  <a:rPr lang="en-US" sz="2400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Sen, 0506177; </a:t>
                </a:r>
                <a:r>
                  <a:rPr lang="en-US" sz="24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="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~ (𝑟_+−𝑟_− )~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sz="2400" b="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√(1−𝑎^2/𝑀^2 )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How close is close?</a:t>
                </a:r>
              </a:p>
              <a:p>
                <a:pPr marL="0" indent="0">
                  <a:buNone/>
                </a:pPr>
                <a:r>
                  <a:rPr lang="en-US" sz="2400" b="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𝜆=√(1−𝑎^2/𝑀^2 )        →      (𝑎/𝑀=0.99 →𝜆=0.14)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05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18B08-C46B-69AB-EF83-89234E03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6EB270-A507-E122-6140-B0562A0C1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A5F5AE-1D2A-9675-F2FA-6DF005593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same on both sides, 4 are normal and 4 are conformal but it is “counted” differently which is why you get N=2 vs N=1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 a lot about certain holographic dualities such as AdS5 dual to N=4 SYM and so today and in this work we will focus on a duality that still has yet to be fully understood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/>
              <a:t>The worldvolume theory on a stack of M5-branes at low energies is the </a:t>
            </a:r>
            <a:r>
              <a:rPr lang="en-US" sz="2000" dirty="0">
                <a:hlinkClick r:id="rId3"/>
              </a:rPr>
              <a:t>six-dimensional N=(2,0) </a:t>
            </a:r>
            <a:r>
              <a:rPr lang="en-US" sz="2000" dirty="0" err="1">
                <a:hlinkClick r:id="rId3"/>
              </a:rPr>
              <a:t>superconformal</a:t>
            </a:r>
            <a:r>
              <a:rPr lang="en-US" sz="2000" dirty="0">
                <a:hlinkClick r:id="rId3"/>
              </a:rPr>
              <a:t> field theory</a:t>
            </a:r>
            <a:r>
              <a:rPr lang="en-US" sz="2000" dirty="0"/>
              <a:t> (SCFT) with </a:t>
            </a:r>
            <a:r>
              <a:rPr lang="en-US" sz="2000" dirty="0">
                <a:hlinkClick r:id="rId4" tooltip="Gauge group"/>
              </a:rPr>
              <a:t>gauge algebra</a:t>
            </a:r>
            <a:r>
              <a:rPr lang="en-US" sz="2000" dirty="0"/>
              <a:t> of the </a:t>
            </a:r>
            <a:r>
              <a:rPr lang="en-US" sz="2000" dirty="0">
                <a:hlinkClick r:id="rId5" tooltip="ADE classification"/>
              </a:rPr>
              <a:t>A-type</a:t>
            </a:r>
            <a:r>
              <a:rPr lang="en-US" sz="2000" dirty="0"/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is non-Lagrangian and therefore hard to work with; nevertheless we can still learn some information about the theory from symmetry arguments such as its anomalies, its degrees of freedom scales at N^3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strategy for studying such poorly understood theories is to wrap the branes on complex curves and consider the resulting 4d infrared effective theory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022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6B720-9E01-B030-D22A-21A341DF9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96C57-F260-BB4E-ED4B-97565CE46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E6A6A86-AB49-40E5-B6AD-E8659A9EECB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Write the first law, explain how to get it, explain that the charges can be computed from the NHEK, explain where the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susy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relation comes from, explain the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fugacities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write out the fields and which are hyper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multiplets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etc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damping);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Near-horizon perturbations at critical value: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𝜔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=𝑚/2𝑀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971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3F5D8-419A-02DB-7EDE-457690733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C89637-F46A-3B74-28EC-2B6714016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A777E6-5C2C-BB6C-DA59-54061A464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left with: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(three form, two abelian gauge potentials, 2 scalars) when we reduce to the U(1) times U(1) sector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660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931C4-A7D4-04C2-99E7-976F67830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6D2E12-F274-811A-E376-AB5077DE9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FF2CEE-CCAC-256B-F8DD-0129FDD4E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left with: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(three form, two abelian gauge potentials, 2 scalars) when we reduce to the U(1) times U(1) sector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17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9E513-7E16-42E1-4742-2C2D79ABA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65AB8F-F6D4-8113-0CED-10E78C81E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CE1F7F-BF1A-80DC-235F-8F98DBE29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marR="0" lvl="0" indent="-6858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400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Legendre transform must include the SUSY constraint</a:t>
            </a:r>
          </a:p>
          <a:p>
            <a:pPr marL="685800" marR="0" lvl="0" indent="-6858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400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The on shell action is a function of the chemical potentials (beta, omega, phi) and is interpreted as minus the log of the grand canonical partition function I = - log Z</a:t>
            </a:r>
          </a:p>
          <a:p>
            <a:pPr marL="685800" marR="0" lvl="0" indent="-6858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400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Entropy is the log of the microcanonical partition function which is obtained as the Legendre transform of the log of the grand canonical partition function I with respect to all chemical potentials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364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9C368-CEEA-6527-48A9-EBF154CF0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FD383-C1D3-7805-2865-AE8C296DA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41A9A-36C9-D615-F1DA-9170736FC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is non-Lagrangian and therefore hard to work with; nevertheless we can still learn some information about the theory from symmetry arguments such as its anomalies, its degrees of freedom scales at N^3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strategy for studying such poorly understood theories is to wrap the branes on complex curves and consider the resulting 4d infrared effective theory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940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03212-B6AA-61FA-B1C5-044AD005E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01274E-EA62-4FD4-2B73-89F47CD01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91003F-8678-A35B-AEB8-70D260205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 a lot about certain holographic dualities such as AdS5 dual to N=4 SYM and so today and in this work we will focus on a duality that still has yet to be fully understood,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is non-Lagrangian and therefore hard to work with; nevertheless we can still learn some information about the theory from symmetry arguments such as its anomalies, its degrees of freedom scales at N^3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strategy for studying such poorly understood theories is to wrap the branes on complex curves and consider the resulting 4d infrared effective theory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581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14576-5A20-4866-2EAE-7B384D43D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966EA-B86B-C30E-A060-317340491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12049-B285-1A0E-3E08-BDF778E5C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left with: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(three form, two abelian gauge potentials, 2 scalars) when we reduce to the U(1) times U(1) sector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706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F3729-A1B1-8338-9EA4-C6FB58E3B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80306-A843-A6B3-08C3-315AD9EF7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4D0013C-36E7-03D2-5533-A0E8530813D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theory is non-Lagrangian and therefore hard to work with; nevertheless we can still learn some information about the theory from symmetry arguments such as its anomalies, its degrees of freedom scales at N^3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linear ‘t Hooft anomalies non-zero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𝑂</m:t>
                    </m:r>
                    <m:d>
                      <m:dPr>
                        <m:ctrlPr>
                          <a:rPr lang="ar-AE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dPr>
                      <m:e>
                        <m:r>
                          <a:rPr lang="ar-AE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𝑁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Common strategy for studying such poorly understood theories is to wrap the branes on complex curves and consider the resulting 4d infrared effective theory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4D0013C-36E7-03D2-5533-A0E8530813D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theory is non-Lagrangian and therefore hard to work with; nevertheless we can still learn some information about the theory from symmetry arguments such as its anomalies, its degrees of freedom scales at N^3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linear ‘t Hooft anomalies non-zero at </a:t>
                </a:r>
                <a:r>
                  <a:rPr lang="en-US" sz="2400" i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𝑂</a:t>
                </a:r>
                <a:r>
                  <a:rPr lang="ar-AE" sz="2400" i="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  <a:sym typeface="Economica"/>
                  </a:rPr>
                  <a:t>(</a:t>
                </a:r>
                <a:r>
                  <a:rPr lang="ar-AE" sz="2400" i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𝑁)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Common strategy for studying such poorly understood theories is to wrap the branes on complex curves and consider the resulting 4d infrared effective theory</a:t>
                </a: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17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8652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55303-8144-DE7D-295E-24F0DF6E1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8C95F3-3A6D-4477-DC49-5E2B412B0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B8A07-0061-B357-357F-D811AD70F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left with: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(three form, two abelian gauge potentials, 2 scalars) when we reduce to the U(1) times U(1) sector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687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E0767-FA36-87C8-DAE4-2BFAC34A0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8F793-2A1F-EAA7-DF3A-50CE102D4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19A45-E24A-549C-73C8-6AC2A825C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is non-Lagrangian and therefore hard to work with; nevertheless we can still learn some information about the theory from symmetry arguments such as its anomalies, its degrees of freedom scales at N^3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strategy for studying such poorly understood theories is to wrap the branes on complex curves and consider the resulting 4d infrared effective theory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5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6DD97-BC81-2E69-AB19-A9F0B9B25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13A8A-4921-DA75-E74D-CE9EC8FD0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DA9A2-C022-8F8C-85A4-A5B8CD167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Evaluate the Gravitational Path Integral via a saddle point approximation; classical solutions of the theory would dominate and Z is just the on-shell action of those saddle points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427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2504115F-0924-5445-DD22-1B58E47AB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ffd226498_0_256:notes">
            <a:extLst>
              <a:ext uri="{FF2B5EF4-FFF2-40B4-BE49-F238E27FC236}">
                <a16:creationId xmlns:a16="http://schemas.microsoft.com/office/drawing/2014/main" id="{5CB13161-2934-5F21-FAFE-8D3CAAF11A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ffd226498_0_256:notes">
            <a:extLst>
              <a:ext uri="{FF2B5EF4-FFF2-40B4-BE49-F238E27FC236}">
                <a16:creationId xmlns:a16="http://schemas.microsoft.com/office/drawing/2014/main" id="{44FF12C3-0120-9D41-A6AB-98DA1ECC05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207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find new black hole solutions?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the higher-derivative corrections affect the properties of the solution?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constrain the EFT?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720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A9C3B-B40D-3406-2521-31B626FF4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DF801-6029-B67D-CF2C-644F6F306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E261F-CB3B-51F6-0316-168FD23C9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find new black hole solutions?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the higher-derivative corrections affect the properties of the solution?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constrain the EFT?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003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18B68-30CD-9AD9-2668-C91F75999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8FCDF-99D9-F66E-5901-B92BB5B1A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209B1B-D535-C6A8-71C3-1C1F3929E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find new black hole solutions?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the higher-derivative corrections affect the properties of the solution?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constrain the EFT?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0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2F80A-5375-5CF2-31C5-BC0B8131D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F7389-F6C3-0469-A917-126AC188C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2DE693-F97D-FBEF-9CBD-E92F67BBF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with SUSY constraint; growth of states of the CFT contains the entropy of the supersymmetric BH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in AdS space.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2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1CB7F-E8A6-357F-736B-C1EAFEB5E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974869-6F6D-29F4-CF87-EF7477434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E64DF7-1C03-1AC6-A859-6811B0D49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with SUSY constraint;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3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BE5F3-F15B-071D-2769-089FF196C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C398B-A5E3-A693-452F-79D62AD3E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822CBA6-9F22-0847-50DE-F2C20AC58C3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dirty="0"/>
                  <a:t> If you just require, supersymmetry then you will indeed have a complex linear supersymmetry constraint</a:t>
                </a:r>
              </a:p>
              <a:p>
                <a:endParaRPr lang="en-US" dirty="0"/>
              </a:p>
              <a:p>
                <a:r>
                  <a:rPr lang="en-US" dirty="0"/>
                  <a:t>In most examples and in the case of z=-1 and z=1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r>
                  <a:rPr lang="en-US" dirty="0"/>
                  <a:t> If you just require, supersymmetry then you will indeed have a complex linear supersymmetry constraint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78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78429-740A-A77C-8E4F-518A8E72B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078D34-5D6E-2F22-4E92-222FD8527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814D9886-2EDD-4372-4312-5A15314C3A4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dirty="0"/>
                  <a:t> If you just require, supersymmetry then you will indeed have a complex linear supersymmetry constraint</a:t>
                </a:r>
              </a:p>
              <a:p>
                <a:endParaRPr lang="en-US" dirty="0"/>
              </a:p>
              <a:p>
                <a:r>
                  <a:rPr lang="en-US" dirty="0"/>
                  <a:t>In most examples and in the case of z=-1 and z=1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r>
                  <a:rPr lang="en-US" dirty="0"/>
                  <a:t> If you just require, supersymmetry then you will indeed have a complex linear supersymmetry constraint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28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Autor y fecha</a:t>
            </a:r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Título de la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756091" y="13023126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lobos aerostáticos vistos desde abajo contra un cielo azul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nl" smtClean="0"/>
              <a:pPr algn="r"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4050867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5876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imer plano de un globo aerostático visto desde abajo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la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Título</a:t>
            </a:r>
            <a:r>
              <a:rPr dirty="0"/>
              <a:t> de la </a:t>
            </a:r>
            <a:r>
              <a:rPr dirty="0" err="1"/>
              <a:t>diapositiva</a:t>
            </a:r>
            <a:endParaRPr dirty="0"/>
          </a:p>
        </p:txBody>
      </p:sp>
      <p:sp>
        <p:nvSpPr>
          <p:cNvPr id="43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Texto</a:t>
            </a:r>
            <a:r>
              <a:rPr dirty="0"/>
              <a:t> de </a:t>
            </a:r>
            <a:r>
              <a:rPr dirty="0" err="1"/>
              <a:t>viñeta</a:t>
            </a:r>
            <a:r>
              <a:rPr dirty="0"/>
              <a:t> de la </a:t>
            </a:r>
            <a:r>
              <a:rPr dirty="0" err="1"/>
              <a:t>diapositiva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Globos aerostáticos vistos desde abajo contra un cielo azul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8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789704" y="12788256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rPr dirty="0"/>
              <a:t>Temas </a:t>
            </a:r>
            <a:r>
              <a:rPr dirty="0" err="1"/>
              <a:t>relacionados</a:t>
            </a:r>
            <a:r>
              <a:rPr dirty="0"/>
              <a:t> con la agenda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lobos aerostáticos vistos desde abajo contra un cielo azul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Primer plano de la parte superior de un globo aerostático visto desde arriba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Globos aerostáticos vistos desde abajo contra un cielo azul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766554" y="12918954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ransition spd="med"/>
  <p:hf hd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0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9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0.png"/><Relationship Id="rId5" Type="http://schemas.openxmlformats.org/officeDocument/2006/relationships/image" Target="../media/image46.png"/><Relationship Id="rId4" Type="http://schemas.openxmlformats.org/officeDocument/2006/relationships/image" Target="../media/image4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7" Type="http://schemas.openxmlformats.org/officeDocument/2006/relationships/image" Target="../media/image47.png"/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7" Type="http://schemas.openxmlformats.org/officeDocument/2006/relationships/image" Target="../media/image562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78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2.png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94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7" Type="http://schemas.openxmlformats.org/officeDocument/2006/relationships/image" Target="../media/image562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94.png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Relationship Id="rId5" Type="http://schemas.openxmlformats.org/officeDocument/2006/relationships/image" Target="../media/image27.pn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Relationship Id="rId5" Type="http://schemas.openxmlformats.org/officeDocument/2006/relationships/image" Target="../media/image27.png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10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90.png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10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png"/><Relationship Id="rId3" Type="http://schemas.openxmlformats.org/officeDocument/2006/relationships/image" Target="../media/image530.png"/><Relationship Id="rId7" Type="http://schemas.openxmlformats.org/officeDocument/2006/relationships/image" Target="../media/image5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1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0.png"/><Relationship Id="rId4" Type="http://schemas.openxmlformats.org/officeDocument/2006/relationships/image" Target="../media/image4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113.png"/><Relationship Id="rId7" Type="http://schemas.openxmlformats.org/officeDocument/2006/relationships/image" Target="../media/image6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0.png"/><Relationship Id="rId5" Type="http://schemas.openxmlformats.org/officeDocument/2006/relationships/image" Target="../media/image611.png"/><Relationship Id="rId4" Type="http://schemas.openxmlformats.org/officeDocument/2006/relationships/image" Target="../media/image60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114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0.png"/><Relationship Id="rId5" Type="http://schemas.openxmlformats.org/officeDocument/2006/relationships/image" Target="../media/image46.png"/><Relationship Id="rId4" Type="http://schemas.openxmlformats.org/officeDocument/2006/relationships/image" Target="../media/image10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410.png"/><Relationship Id="rId7" Type="http://schemas.openxmlformats.org/officeDocument/2006/relationships/image" Target="../media/image7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0.png"/><Relationship Id="rId5" Type="http://schemas.openxmlformats.org/officeDocument/2006/relationships/image" Target="../media/image610.png"/><Relationship Id="rId4" Type="http://schemas.openxmlformats.org/officeDocument/2006/relationships/image" Target="../media/image73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panish and Portuguese Relativity Meeting                                                           Coimbra - July 24 2024"/>
          <p:cNvSpPr txBox="1">
            <a:spLocks noGrp="1"/>
          </p:cNvSpPr>
          <p:nvPr>
            <p:ph type="body" idx="21"/>
          </p:nvPr>
        </p:nvSpPr>
        <p:spPr>
          <a:xfrm>
            <a:off x="1206498" y="10914744"/>
            <a:ext cx="22829159" cy="156128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New Insights in Black Hole Physics from Holography</a:t>
            </a:r>
          </a:p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IFT Madrid, 20 June 2025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2" name="Isospectrality in Effective Field Theory Extensions of General Relativity"/>
          <p:cNvSpPr txBox="1">
            <a:spLocks noGrp="1"/>
          </p:cNvSpPr>
          <p:nvPr>
            <p:ph type="ctrTitle"/>
          </p:nvPr>
        </p:nvSpPr>
        <p:spPr>
          <a:xfrm>
            <a:off x="1206498" y="1011002"/>
            <a:ext cx="21971004" cy="4648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900" spc="-197"/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New developments in the microstate counting of AdS black holes</a:t>
            </a:r>
          </a:p>
        </p:txBody>
      </p:sp>
      <p:sp>
        <p:nvSpPr>
          <p:cNvPr id="153" name="Pablo A. Cano…"/>
          <p:cNvSpPr txBox="1">
            <a:spLocks noGrp="1"/>
          </p:cNvSpPr>
          <p:nvPr>
            <p:ph type="subTitle" sz="half" idx="1"/>
          </p:nvPr>
        </p:nvSpPr>
        <p:spPr>
          <a:xfrm>
            <a:off x="1206500" y="6430177"/>
            <a:ext cx="21971000" cy="418778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Marina David					</a:t>
            </a:r>
          </a:p>
          <a:p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Based on 2502.10372</a:t>
            </a:r>
          </a:p>
          <a:p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with </a:t>
            </a:r>
            <a:r>
              <a:rPr lang="en-US" sz="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Annelien</a:t>
            </a:r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Vekemans</a:t>
            </a:r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(KU Leuven)</a:t>
            </a:r>
          </a:p>
        </p:txBody>
      </p:sp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DE98CB6D-8AF3-4A73-6DB9-23C2D744A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773" y="11289834"/>
            <a:ext cx="8892118" cy="1767114"/>
          </a:xfrm>
          <a:prstGeom prst="rect">
            <a:avLst/>
          </a:prstGeom>
        </p:spPr>
      </p:pic>
      <p:pic>
        <p:nvPicPr>
          <p:cNvPr id="4" name="Picture 3" descr="A blue and white rectangular sign&#10;&#10;Description automatically generated">
            <a:extLst>
              <a:ext uri="{FF2B5EF4-FFF2-40B4-BE49-F238E27FC236}">
                <a16:creationId xmlns:a16="http://schemas.microsoft.com/office/drawing/2014/main" id="{EA7BCE92-2DB6-C427-89C1-CA02FCF5E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791" y="8288799"/>
            <a:ext cx="6134100" cy="2438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E80893-776D-6C27-11D4-77E349239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8FA8-383A-A0ED-9ECD-07D75969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What do we know from CFT?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624F7C2-59CF-9A9C-53F1-4ACBCE2821F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06500" y="2730499"/>
                <a:ext cx="17241157" cy="1014492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4d CFT index gives a prediction to the gravitational free energy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corresponding to R and flavor charges 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 supersymmetric constraint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973D19B-8DF1-EB97-0823-84716985B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2730499"/>
                <a:ext cx="17241157" cy="10144921"/>
              </a:xfrm>
              <a:blipFill>
                <a:blip r:embed="rId3"/>
                <a:stretch>
                  <a:fillRect l="-2157" t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8A7F1-C4F0-581D-7181-AFA5704E67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D0DDC-07A8-DDF2-4C72-753100F0843A}"/>
              </a:ext>
            </a:extLst>
          </p:cNvPr>
          <p:cNvSpPr txBox="1"/>
          <p:nvPr/>
        </p:nvSpPr>
        <p:spPr>
          <a:xfrm>
            <a:off x="17713391" y="4010044"/>
            <a:ext cx="6008184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thermodynamic charges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+mj-lt"/>
                <a:cs typeface="Times New Roman" panose="02020603050405020304" pitchFamily="18" charset="0"/>
              </a:rPr>
              <a:t>fugacities</a:t>
            </a:r>
            <a:endParaRPr lang="en-US" sz="4400" dirty="0">
              <a:latin typeface="+mj-lt"/>
              <a:cs typeface="Times New Roman" panose="02020603050405020304" pitchFamily="18" charset="0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QFT anomalies</a:t>
            </a:r>
          </a:p>
        </p:txBody>
      </p:sp>
      <p:pic>
        <p:nvPicPr>
          <p:cNvPr id="18" name="Google Shape;153;p16" title="[0,0,0,&quot;https://www.codecogs.com/eqnedit.php?latex=(%5Chat%7BJ%7D_i%2C%20%5Chat%7BQ%7D_I)#0&quot;]">
            <a:extLst>
              <a:ext uri="{FF2B5EF4-FFF2-40B4-BE49-F238E27FC236}">
                <a16:creationId xmlns:a16="http://schemas.microsoft.com/office/drawing/2014/main" id="{5A9C45A2-ABD9-F906-45C4-0CAAC2E7D97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27267" y="4107075"/>
            <a:ext cx="1424344" cy="56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4;p16" title="[0,0,0,&quot;https://www.codecogs.com/eqnedit.php?latex=(%5Chat%7B%5Comega%7D_i%2C%20%5Chat%7B%5Cvarphi%7D%5EI)#0&quot;]">
            <a:extLst>
              <a:ext uri="{FF2B5EF4-FFF2-40B4-BE49-F238E27FC236}">
                <a16:creationId xmlns:a16="http://schemas.microsoft.com/office/drawing/2014/main" id="{1B16553E-D85D-D508-9E48-B9FE08C09CF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32176" y="4792134"/>
            <a:ext cx="1504514" cy="56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5;p16" title="[0,0,0,&quot;https://www.codecogs.com/eqnedit.php?latex=k_%7BIJK%7D#0&quot;]">
            <a:extLst>
              <a:ext uri="{FF2B5EF4-FFF2-40B4-BE49-F238E27FC236}">
                <a16:creationId xmlns:a16="http://schemas.microsoft.com/office/drawing/2014/main" id="{F1B51114-26E9-1266-6AC4-44D70B1C57E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89099" y="5517734"/>
            <a:ext cx="1019887" cy="46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7;p16" title="[0,0,0,&quot;https://www.codecogs.com/eqnedit.php?latex=I_%7B%5Ctext%7BQFT%7D%7D%20%5Cequiv%20%5Clog%20%5Cmathcal%7BZ%7D_%7BQFT%7D%20%3D%20%5Cfrac%7Bk_%7BIJK%7D%5Chat%7B%5Cvarphi%7D%5EI%20%5Chat%7B%5Cvarphi%7D%5EJ%20%5Chat%7B%5Cvarphi%7D%5EK%7D%7B48%5Chat%7B%5Comega%7D_1%20%5Chat%7B%5Comega%7D_2%7D#0&quot;]">
            <a:extLst>
              <a:ext uri="{FF2B5EF4-FFF2-40B4-BE49-F238E27FC236}">
                <a16:creationId xmlns:a16="http://schemas.microsoft.com/office/drawing/2014/main" id="{850B5558-D39B-FA31-DFFD-B6A7A281E73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9209" y="5077003"/>
            <a:ext cx="8740713" cy="14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264FA-280D-6B16-D3A9-613FBCC402C0}"/>
              </a:ext>
            </a:extLst>
          </p:cNvPr>
          <p:cNvSpPr txBox="1"/>
          <p:nvPr/>
        </p:nvSpPr>
        <p:spPr>
          <a:xfrm>
            <a:off x="18616165" y="727220"/>
            <a:ext cx="531435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[Cassani,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Komargodski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 2104.01464, Gonzalez Lezcano, Hong, Liu, Pando Zayas 2007.12604]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54B08-7339-96EC-CF9F-8DA120893E36}"/>
              </a:ext>
            </a:extLst>
          </p:cNvPr>
          <p:cNvSpPr txBox="1"/>
          <p:nvPr/>
        </p:nvSpPr>
        <p:spPr>
          <a:xfrm>
            <a:off x="18308007" y="1480033"/>
            <a:ext cx="56225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[Cabo-Bizet, Cassani, Martelli, Murthy, 1810.11442, Benini, Milan, 1811.04107, Choi, Kim, Kim,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Nahmgoong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1810.12067]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81942A-3836-CE68-CE88-2DD3FEB767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616" y="9141177"/>
            <a:ext cx="13811960" cy="1524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7ECAD7-17CD-26C4-2D08-6E8390F7CC1C}"/>
                  </a:ext>
                </a:extLst>
              </p:cNvPr>
              <p:cNvSpPr txBox="1"/>
              <p:nvPr/>
            </p:nvSpPr>
            <p:spPr>
              <a:xfrm>
                <a:off x="18955280" y="10131421"/>
                <a:ext cx="4456207" cy="17081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5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Anomalies, charges and potentials are all functions of </a:t>
                </a:r>
                <a14:m>
                  <m:oMath xmlns:m="http://schemas.openxmlformats.org/officeDocument/2006/math">
                    <m:r>
                      <a:rPr lang="en-US" sz="35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endParaRPr lang="en-US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3B2114-F83B-8A3A-B8B1-2F47DECC2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5280" y="10131421"/>
                <a:ext cx="4456207" cy="1708160"/>
              </a:xfrm>
              <a:prstGeom prst="rect">
                <a:avLst/>
              </a:prstGeom>
              <a:blipFill>
                <a:blip r:embed="rId11"/>
                <a:stretch>
                  <a:fillRect l="-821" t="-5714" r="-3420" b="-121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00476F-AAFB-6DCD-FE56-C4AA37B74230}"/>
              </a:ext>
            </a:extLst>
          </p:cNvPr>
          <p:cNvCxnSpPr>
            <a:cxnSpLocks/>
          </p:cNvCxnSpPr>
          <p:nvPr/>
        </p:nvCxnSpPr>
        <p:spPr>
          <a:xfrm flipH="1" flipV="1">
            <a:off x="13907068" y="12634837"/>
            <a:ext cx="723332" cy="28660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79F0658-4FBA-D982-F73F-B1364E0CD855}"/>
              </a:ext>
            </a:extLst>
          </p:cNvPr>
          <p:cNvSpPr txBox="1"/>
          <p:nvPr/>
        </p:nvSpPr>
        <p:spPr>
          <a:xfrm>
            <a:off x="14680875" y="12750055"/>
            <a:ext cx="1644556" cy="630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650616-E6D5-1878-47D5-03400DF82DF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721" r="83015"/>
          <a:stretch/>
        </p:blipFill>
        <p:spPr>
          <a:xfrm>
            <a:off x="3784910" y="5031289"/>
            <a:ext cx="1555845" cy="1524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16FA8A-35AF-99D1-A776-66433AC505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5945" y="11961962"/>
            <a:ext cx="6204662" cy="102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D611EE-5AFB-8D23-0636-F2A4269C2869}"/>
              </a:ext>
            </a:extLst>
          </p:cNvPr>
          <p:cNvSpPr/>
          <p:nvPr/>
        </p:nvSpPr>
        <p:spPr>
          <a:xfrm>
            <a:off x="15843898" y="4066534"/>
            <a:ext cx="7877677" cy="2133918"/>
          </a:xfrm>
          <a:prstGeom prst="rect">
            <a:avLst/>
          </a:prstGeom>
          <a:noFill/>
          <a:ln w="57150" cap="flat">
            <a:solidFill>
              <a:schemeClr val="tx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73921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  <p:bldP spid="11" grpId="0"/>
      <p:bldP spid="16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44BD7-F352-30FB-E015-C74CF4562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1F9FBAB-E13F-8309-D32C-0B5E08EEC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059" y="4484145"/>
            <a:ext cx="21971000" cy="1292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2CBF0-16D9-F515-EF06-3C1BFD0D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CFT prediction via Legendre transform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E587D-6F8B-DBBF-339E-3880C77728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34A12-059D-EE59-23C6-3090C246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059" y="3389555"/>
            <a:ext cx="21602495" cy="9067221"/>
          </a:xfrm>
        </p:spPr>
        <p:txBody>
          <a:bodyPr/>
          <a:lstStyle/>
          <a:p>
            <a:r>
              <a:rPr lang="en-US" dirty="0">
                <a:latin typeface="+mj-lt"/>
              </a:rPr>
              <a:t>Legendre transform to the microcanonical ensemble (i.e. the black hole entropy)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Can be seen as an extremization principle with extremization equations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Plug these back in…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E064F-71AF-E02D-902D-5543230FE8B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7840C2E-58F7-4F8A-D38D-E2AF8AFBBCC6}"/>
              </a:ext>
            </a:extLst>
          </p:cNvPr>
          <p:cNvSpPr/>
          <p:nvPr/>
        </p:nvSpPr>
        <p:spPr>
          <a:xfrm rot="5400000">
            <a:off x="19064563" y="2672268"/>
            <a:ext cx="613558" cy="6491963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5D341D-531A-D471-7D65-0DE7BB9CC66A}"/>
              </a:ext>
            </a:extLst>
          </p:cNvPr>
          <p:cNvSpPr txBox="1"/>
          <p:nvPr/>
        </p:nvSpPr>
        <p:spPr>
          <a:xfrm>
            <a:off x="18053673" y="6334941"/>
            <a:ext cx="263533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SUSY condition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1966C97-2FB1-FEB7-CB51-BAD8E0444978}"/>
              </a:ext>
            </a:extLst>
          </p:cNvPr>
          <p:cNvSpPr/>
          <p:nvPr/>
        </p:nvSpPr>
        <p:spPr>
          <a:xfrm rot="5400000">
            <a:off x="5968047" y="5435138"/>
            <a:ext cx="613558" cy="901926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6E4A88-8053-1832-1C26-CE52ED4F9B65}"/>
              </a:ext>
            </a:extLst>
          </p:cNvPr>
          <p:cNvSpPr txBox="1"/>
          <p:nvPr/>
        </p:nvSpPr>
        <p:spPr>
          <a:xfrm>
            <a:off x="5767193" y="6307772"/>
            <a:ext cx="95859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index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771305-E43D-C810-379B-DB9E4B1EC0B7}"/>
              </a:ext>
            </a:extLst>
          </p:cNvPr>
          <p:cNvSpPr txBox="1"/>
          <p:nvPr/>
        </p:nvSpPr>
        <p:spPr>
          <a:xfrm>
            <a:off x="18437208" y="2334880"/>
            <a:ext cx="56225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[Cabo-Bizet, Cassani, Martelli, Murthy, 1810.11442, Benini, Milan, 1811.04107, Choi, Kim, Kim,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Nahmgoong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1810.12067]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F34536-3D14-A26D-74B3-658848E28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154" y="8227336"/>
            <a:ext cx="18768308" cy="1777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75832E-B110-112C-478B-58A6048BD53A}"/>
                  </a:ext>
                </a:extLst>
              </p:cNvPr>
              <p:cNvSpPr txBox="1"/>
              <p:nvPr/>
            </p:nvSpPr>
            <p:spPr>
              <a:xfrm>
                <a:off x="16966725" y="11598341"/>
                <a:ext cx="5743575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dirty="0">
                    <a:solidFill>
                      <a:schemeClr val="bg1"/>
                    </a:solidFill>
                    <a:latin typeface="+mj-lt"/>
                  </a:rPr>
                  <a:t>w</a:t>
                </a: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+mn-ea"/>
                    <a:cs typeface="+mn-cs"/>
                    <a:sym typeface="Helvetica Neue"/>
                  </a:rPr>
                  <a:t>e just need to solve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Λ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+mn-ea"/>
                    <a:cs typeface="+mn-cs"/>
                    <a:sym typeface="Helvetica Neue"/>
                  </a:rPr>
                  <a:t>!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75832E-B110-112C-478B-58A6048BD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6725" y="11598341"/>
                <a:ext cx="5743575" cy="718145"/>
              </a:xfrm>
              <a:prstGeom prst="rect">
                <a:avLst/>
              </a:prstGeom>
              <a:blipFill>
                <a:blip r:embed="rId5"/>
                <a:stretch>
                  <a:fillRect l="-3928" t="-14530" r="-4034" b="-358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7C0565-D8DE-8FA8-5A44-E75D7AB3B3D7}"/>
              </a:ext>
            </a:extLst>
          </p:cNvPr>
          <p:cNvCxnSpPr>
            <a:cxnSpLocks/>
          </p:cNvCxnSpPr>
          <p:nvPr/>
        </p:nvCxnSpPr>
        <p:spPr>
          <a:xfrm flipH="1">
            <a:off x="12958763" y="12071359"/>
            <a:ext cx="3794288" cy="750454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D483564-3E33-06C2-01F0-79950AC2BD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1499" y="12280172"/>
            <a:ext cx="3527264" cy="9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14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 animBg="1"/>
      <p:bldP spid="16" grpId="0"/>
      <p:bldP spid="18" grpId="0" animBg="1"/>
      <p:bldP spid="19" grpId="0"/>
      <p:bldP spid="1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26D31-AF2D-60CA-E3AC-A890C390D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4A55-DFFC-4FF9-14B6-4A4E9DCA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CFT prediction via Legendre transform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CD895-FBDB-CD49-BF9F-084E4B37F3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EBA248E-0765-FC18-A934-07804581F48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64059" y="4200764"/>
                <a:ext cx="21971000" cy="909279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+mj-lt"/>
                  </a:rPr>
                  <a:t>Proceed by solving for the entropy</a:t>
                </a:r>
              </a:p>
              <a:p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Difficulty</a:t>
                </a:r>
              </a:p>
              <a:p>
                <a:pPr lvl="1"/>
                <a:r>
                  <a:rPr lang="en-US" dirty="0">
                    <a:latin typeface="+mj-lt"/>
                  </a:rPr>
                  <a:t>nonlinear equations</a:t>
                </a:r>
              </a:p>
              <a:p>
                <a:pPr lvl="1"/>
                <a:r>
                  <a:rPr lang="en-US" dirty="0">
                    <a:latin typeface="+mj-lt"/>
                  </a:rPr>
                  <a:t>no guarantee that these equations can be solved analytically</a:t>
                </a:r>
              </a:p>
              <a:p>
                <a:r>
                  <a:rPr lang="en-US" dirty="0">
                    <a:latin typeface="+mj-lt"/>
                  </a:rPr>
                  <a:t>Resolution</a:t>
                </a:r>
              </a:p>
              <a:p>
                <a:pPr lvl="1"/>
                <a:r>
                  <a:rPr lang="en-US" dirty="0">
                    <a:latin typeface="+mj-lt"/>
                  </a:rPr>
                  <a:t>split the analysis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latin typeface="+mj-lt"/>
                  </a:rPr>
                  <a:t>study the “form” of the index</a:t>
                </a: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EBA248E-0765-FC18-A934-07804581F4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64059" y="4200764"/>
                <a:ext cx="21971000" cy="9092790"/>
              </a:xfrm>
              <a:blipFill>
                <a:blip r:embed="rId3"/>
                <a:stretch>
                  <a:fillRect l="-1693" t="-4223" b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2F45-0EE1-7F93-373D-5E28746EB1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6623B-298D-F6A1-7C7D-049A71D71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762" y="5333461"/>
            <a:ext cx="3527264" cy="9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6A834-60AD-E578-08B9-C5A0FB46F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EE59-003E-B88A-1223-763576CF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CFT prediction via Legendre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CC9F708-E345-473B-4664-73227B2E67F5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CC9F708-E345-473B-4664-73227B2E6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2F5C2-0CE7-0827-E1D8-A54B54D3F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059" y="4200764"/>
            <a:ext cx="21971000" cy="8256012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Key observation</a:t>
            </a:r>
            <a:r>
              <a:rPr lang="en-US" dirty="0">
                <a:latin typeface="+mj-lt"/>
              </a:rPr>
              <a:t>: form of the index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Leads to a cubic-order identity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Recast as an equation for the Lagrange multiplier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5B6AB-7A86-E8A8-7411-3520B36FEB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13" name="Picture 12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6E902375-45D5-FFD3-F16F-4671DF3C9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74" y="11486900"/>
            <a:ext cx="7030431" cy="1047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E70356-4B11-0F94-DA10-3FA07E87390F}"/>
                  </a:ext>
                </a:extLst>
              </p:cNvPr>
              <p:cNvSpPr txBox="1"/>
              <p:nvPr/>
            </p:nvSpPr>
            <p:spPr>
              <a:xfrm>
                <a:off x="19502012" y="10964408"/>
                <a:ext cx="4352349" cy="1046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𝑝</m:t>
                        </m:r>
                      </m:e>
                      <m:sub>
                        <m: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𝑖</m:t>
                        </m:r>
                      </m:sub>
                    </m:sSub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 </m:t>
                    </m:r>
                  </m:oMath>
                </a14:m>
                <a:r>
                  <a:rPr kumimoji="0" lang="en-US" sz="34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+mn-ea"/>
                    <a:cs typeface="+mn-cs"/>
                    <a:sym typeface="Helvetica Neue"/>
                  </a:rPr>
                  <a:t>: functions of charges, anomalies</a:t>
                </a:r>
                <a14:m>
                  <m:oMath xmlns:m="http://schemas.openxmlformats.org/officeDocument/2006/math"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,</m:t>
                    </m:r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𝑔</m:t>
                    </m:r>
                  </m:oMath>
                </a14:m>
                <a:endParaRPr kumimoji="0" lang="en-US" sz="3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E70356-4B11-0F94-DA10-3FA07E873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012" y="10964408"/>
                <a:ext cx="4352349" cy="1046440"/>
              </a:xfrm>
              <a:prstGeom prst="rect">
                <a:avLst/>
              </a:prstGeom>
              <a:blipFill>
                <a:blip r:embed="rId5"/>
                <a:stretch>
                  <a:fillRect t="-12865" r="-7843" b="-239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CF28275F-F665-C9E8-81E8-FA306795B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884" y="5410626"/>
            <a:ext cx="3759393" cy="7874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F62363-DB27-6C59-A0D5-974C5A8DC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3473" y="5397925"/>
            <a:ext cx="3702240" cy="800141"/>
          </a:xfrm>
          <a:prstGeom prst="rect">
            <a:avLst/>
          </a:prstGeom>
        </p:spPr>
      </p:pic>
      <p:pic>
        <p:nvPicPr>
          <p:cNvPr id="8" name="Google Shape;147;p16" title="[0,0,0,&quot;https://www.codecogs.com/eqnedit.php?latex=I_%7B%5Ctext%7BQFT%7D%7D%20%5Cequiv%20%5Clog%20%5Cmathcal%7BZ%7D_%7BQFT%7D%20%3D%20%5Cfrac%7Bk_%7BIJK%7D%5Chat%7B%5Cvarphi%7D%5EI%20%5Chat%7B%5Cvarphi%7D%5EJ%20%5Chat%7B%5Cvarphi%7D%5EK%7D%7B48%5Chat%7B%5Comega%7D_1%20%5Chat%7B%5Comega%7D_2%7D#0&quot;]">
            <a:extLst>
              <a:ext uri="{FF2B5EF4-FFF2-40B4-BE49-F238E27FC236}">
                <a16:creationId xmlns:a16="http://schemas.microsoft.com/office/drawing/2014/main" id="{0B6145AF-98AA-C745-3837-AAA17746AB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rcRect r="97074"/>
          <a:stretch/>
        </p:blipFill>
        <p:spPr>
          <a:xfrm>
            <a:off x="18600496" y="5320470"/>
            <a:ext cx="255736" cy="14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7;p16" title="[0,0,0,&quot;https://www.codecogs.com/eqnedit.php?latex=I_%7B%5Ctext%7BQFT%7D%7D%20%5Cequiv%20%5Clog%20%5Cmathcal%7BZ%7D_%7BQFT%7D%20%3D%20%5Cfrac%7Bk_%7BIJK%7D%5Chat%7B%5Cvarphi%7D%5EI%20%5Chat%7B%5Cvarphi%7D%5EJ%20%5Chat%7B%5Cvarphi%7D%5EK%7D%7B48%5Chat%7B%5Comega%7D_1%20%5Chat%7B%5Comega%7D_2%7D#0&quot;]">
            <a:extLst>
              <a:ext uri="{FF2B5EF4-FFF2-40B4-BE49-F238E27FC236}">
                <a16:creationId xmlns:a16="http://schemas.microsoft.com/office/drawing/2014/main" id="{80E3FE14-237B-63A3-4F94-858B1046285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rcRect l="52549"/>
          <a:stretch/>
        </p:blipFill>
        <p:spPr>
          <a:xfrm>
            <a:off x="19029915" y="5346417"/>
            <a:ext cx="4147585" cy="14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F2091A-F76D-E65E-D95D-717D5BCE5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2884" y="7729557"/>
            <a:ext cx="9989212" cy="18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38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26DEB-18CC-DAE5-AB34-7FF550E7B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A1BA-18B0-D141-671D-9D8DEF8E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CFT prediction via Legendre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285DE8-D17A-4FD2-5F61-D96B7A07D190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285DE8-D17A-4FD2-5F61-D96B7A07D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DA90346-3522-653F-BC53-1D23F3FA0DE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64059" y="3306123"/>
                <a:ext cx="21971000" cy="983667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+mj-lt"/>
                  </a:rPr>
                  <a:t>Goal: </a:t>
                </a:r>
                <a:r>
                  <a:rPr lang="en-US" dirty="0">
                    <a:latin typeface="+mj-lt"/>
                  </a:rPr>
                  <a:t>solve a cubic-order polynomial</a:t>
                </a:r>
              </a:p>
              <a:p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Must have complex conjugate pairs for a real entropy: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Consequently, sum over complex conjugate saddles</a:t>
                </a:r>
              </a:p>
              <a:p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The result: 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DA90346-3522-653F-BC53-1D23F3FA0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64059" y="3306123"/>
                <a:ext cx="21971000" cy="9836672"/>
              </a:xfrm>
              <a:blipFill>
                <a:blip r:embed="rId4"/>
                <a:stretch>
                  <a:fillRect l="-1693" t="-3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E255D-8ADD-37BC-03D8-87C3358E1B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pic>
        <p:nvPicPr>
          <p:cNvPr id="31" name="Picture 30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7AC1F835-780E-E63B-9A06-148B15510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91" y="4313282"/>
            <a:ext cx="6837528" cy="10191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7F69AEA-926B-5F32-1C07-31B216D172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0090"/>
          <a:stretch/>
        </p:blipFill>
        <p:spPr>
          <a:xfrm>
            <a:off x="7465291" y="11174991"/>
            <a:ext cx="11398671" cy="108883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201A1E7-F0C3-85E1-9DD9-4FEBF22EE1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90865" b="42101"/>
          <a:stretch/>
        </p:blipFill>
        <p:spPr>
          <a:xfrm>
            <a:off x="7465291" y="10848727"/>
            <a:ext cx="1041307" cy="157963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C05FE2F-1058-A434-D50D-085AA8EAC7A7}"/>
              </a:ext>
            </a:extLst>
          </p:cNvPr>
          <p:cNvSpPr/>
          <p:nvPr/>
        </p:nvSpPr>
        <p:spPr>
          <a:xfrm>
            <a:off x="7097478" y="11024760"/>
            <a:ext cx="9580728" cy="1448916"/>
          </a:xfrm>
          <a:prstGeom prst="rect">
            <a:avLst/>
          </a:prstGeom>
          <a:solidFill>
            <a:srgbClr val="000000">
              <a:alpha val="0"/>
            </a:srgbClr>
          </a:solidFill>
          <a:ln w="5715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1C660B-9808-A34F-FE8D-9BC6AAEE2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7906" y="7981655"/>
            <a:ext cx="11161255" cy="12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61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309B4-0857-110B-6624-43C778F3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DB63-E43E-2BC4-5B1D-5690230A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CFT prediction via Legendre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942C33D-DD2E-1D70-80A6-79E20AA031D9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≠±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942C33D-DD2E-1D70-80A6-79E20AA031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16BAB-DE3C-4E06-10B4-0951F42EF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059" y="3381829"/>
            <a:ext cx="21971000" cy="9074947"/>
          </a:xfrm>
        </p:spPr>
        <p:txBody>
          <a:bodyPr/>
          <a:lstStyle/>
          <a:p>
            <a:r>
              <a:rPr lang="en-US" dirty="0">
                <a:latin typeface="+mj-lt"/>
              </a:rPr>
              <a:t>Still arrive at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But there is a sixth-order identity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Plug these back in…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EC54-D430-3709-C657-E2598BFEAE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577047-96E0-A373-9196-1579EAE14C02}"/>
                  </a:ext>
                </a:extLst>
              </p:cNvPr>
              <p:cNvSpPr txBox="1"/>
              <p:nvPr/>
            </p:nvSpPr>
            <p:spPr>
              <a:xfrm>
                <a:off x="19716750" y="10707270"/>
                <a:ext cx="4209048" cy="1046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𝑞</m:t>
                        </m:r>
                      </m:e>
                      <m:sub>
                        <m: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4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+mn-ea"/>
                    <a:cs typeface="+mn-cs"/>
                    <a:sym typeface="Helvetica Neue"/>
                  </a:rPr>
                  <a:t>: functions of charges, anomalies, </a:t>
                </a:r>
                <a14:m>
                  <m:oMath xmlns:m="http://schemas.openxmlformats.org/officeDocument/2006/math"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𝑧</m:t>
                    </m:r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,</m:t>
                    </m:r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𝑔</m:t>
                    </m:r>
                  </m:oMath>
                </a14:m>
                <a:endParaRPr kumimoji="0" lang="en-US" sz="3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577047-96E0-A373-9196-1579EAE14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6750" y="10707270"/>
                <a:ext cx="4209048" cy="1046440"/>
              </a:xfrm>
              <a:prstGeom prst="rect">
                <a:avLst/>
              </a:prstGeom>
              <a:blipFill>
                <a:blip r:embed="rId4"/>
                <a:stretch>
                  <a:fillRect t="-12209" r="-8538" b="-238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2B0EBF-C586-89B3-E6E9-19CAC1C19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7656524"/>
            <a:ext cx="13258799" cy="3050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86045A-123A-04F4-307B-C8D078BD4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042" y="11932167"/>
            <a:ext cx="13076129" cy="914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E17099-F499-A95B-33C1-5DD885C31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6062" y="4995843"/>
            <a:ext cx="3527264" cy="9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802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5D94E-FE5A-2C77-865A-473E0A5E2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33F5-43FE-CD39-BC14-EAC22D41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CFT prediction via Legendre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94898C-08AC-BCA9-524B-FC7D0C4C3B97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≠±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94898C-08AC-BCA9-524B-FC7D0C4C3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49F7F-4DF3-DA3E-4271-E56AE8AD4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059" y="4200764"/>
            <a:ext cx="21971000" cy="82560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Goal: </a:t>
            </a:r>
            <a:r>
              <a:rPr lang="en-US" dirty="0">
                <a:latin typeface="+mj-lt"/>
              </a:rPr>
              <a:t>solve a sixth-order polynomial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Again, must have complex conjugate pairs for a real entropy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The result: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22C85-F4D8-AC7B-F2F7-F2F702C47D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4B1BE2-685C-4BA2-3AD7-FE07C41F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250" y="7600452"/>
            <a:ext cx="12081996" cy="11658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F11C87-82D4-8E5B-4CC4-1D7595A411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4353"/>
          <a:stretch/>
        </p:blipFill>
        <p:spPr>
          <a:xfrm>
            <a:off x="7817710" y="10658472"/>
            <a:ext cx="1234081" cy="16231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0C4BED-794A-7B17-484F-D4C24C824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405" y="5265107"/>
            <a:ext cx="12974420" cy="85044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94E98AB-BB8E-08DE-97B0-38A4405D0486}"/>
              </a:ext>
            </a:extLst>
          </p:cNvPr>
          <p:cNvSpPr txBox="1"/>
          <p:nvPr/>
        </p:nvSpPr>
        <p:spPr>
          <a:xfrm>
            <a:off x="19695823" y="3456714"/>
            <a:ext cx="343923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**entropy expected to be more nontrivial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05EB8-8DB8-6D55-A08D-ABA1B6FF3484}"/>
              </a:ext>
            </a:extLst>
          </p:cNvPr>
          <p:cNvSpPr/>
          <p:nvPr/>
        </p:nvSpPr>
        <p:spPr>
          <a:xfrm>
            <a:off x="7941265" y="10446794"/>
            <a:ext cx="6023428" cy="2070789"/>
          </a:xfrm>
          <a:prstGeom prst="rect">
            <a:avLst/>
          </a:prstGeom>
          <a:noFill/>
          <a:ln w="571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7A14C-6747-A748-CF1F-2175E15F0C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111"/>
          <a:stretch/>
        </p:blipFill>
        <p:spPr>
          <a:xfrm>
            <a:off x="8928235" y="10658473"/>
            <a:ext cx="4802277" cy="16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342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48492-B83F-CD6C-9F5F-F0C26BCF3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8F17-E3BF-A997-D4A6-6536732F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entropy in its full glory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FC68D-3937-4048-D66D-439271809E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1F35C-92F7-6634-69FB-A8DDFEB97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Entropy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The match will be very nontrivial!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9187D-81B9-3372-B412-9051AD2BFC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3F69CC-5EBE-912F-77D8-B816D0C55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9856668"/>
            <a:ext cx="10119038" cy="2540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93C3BA-75E5-352B-F518-A50EF49C80BB}"/>
              </a:ext>
            </a:extLst>
          </p:cNvPr>
          <p:cNvSpPr txBox="1"/>
          <p:nvPr/>
        </p:nvSpPr>
        <p:spPr>
          <a:xfrm>
            <a:off x="492398" y="12404517"/>
            <a:ext cx="951141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algn="l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[Bah, Beem,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Bobev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, Wecht 1112.5487, 1203.0303,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Benini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Tachikawa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, </a:t>
            </a:r>
          </a:p>
          <a:p>
            <a:pPr lvl="1" algn="l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Wecht 0909.1327,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Skenderis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 0209067, Cassani, Josse, Petrini,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Waldram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 2011.04775]</a:t>
            </a:r>
            <a:endParaRPr lang="en-US" sz="2000" dirty="0"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0D05F-6152-FACF-9996-285FDFB3A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535" y="2304757"/>
            <a:ext cx="9054801" cy="61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0DF7B9-7066-A568-9BBE-5F2BF15E0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8535" y="8486882"/>
            <a:ext cx="8725695" cy="36998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731ABD-B361-003F-673F-1C3191C70A4A}"/>
              </a:ext>
            </a:extLst>
          </p:cNvPr>
          <p:cNvSpPr/>
          <p:nvPr/>
        </p:nvSpPr>
        <p:spPr>
          <a:xfrm>
            <a:off x="20280573" y="11737075"/>
            <a:ext cx="1132763" cy="76744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EB3F5-7669-F382-A7A3-1F3B24DB76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4353"/>
          <a:stretch/>
        </p:blipFill>
        <p:spPr>
          <a:xfrm>
            <a:off x="3228086" y="5415208"/>
            <a:ext cx="1234081" cy="16231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D284CE-FA95-B30D-AF52-E8822A62D806}"/>
              </a:ext>
            </a:extLst>
          </p:cNvPr>
          <p:cNvSpPr/>
          <p:nvPr/>
        </p:nvSpPr>
        <p:spPr>
          <a:xfrm>
            <a:off x="3301025" y="5220327"/>
            <a:ext cx="6023428" cy="2070789"/>
          </a:xfrm>
          <a:prstGeom prst="rect">
            <a:avLst/>
          </a:prstGeom>
          <a:noFill/>
          <a:ln w="571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2CD294-4D24-190B-147C-DD57361F63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9111"/>
          <a:stretch/>
        </p:blipFill>
        <p:spPr>
          <a:xfrm>
            <a:off x="4287995" y="5432006"/>
            <a:ext cx="4802277" cy="16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8980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D0A4C-AE7B-C189-3842-2C6FD0739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2220C6-26EE-8C03-788A-86DCA91E17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FD83F7-E67E-650E-7848-558683CCDC15}"/>
                  </a:ext>
                </a:extLst>
              </p:cNvPr>
              <p:cNvSpPr txBox="1"/>
              <p:nvPr/>
            </p:nvSpPr>
            <p:spPr>
              <a:xfrm>
                <a:off x="2286000" y="4037818"/>
                <a:ext cx="19400108" cy="52732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Summary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Legendre transform leads to a cubic equation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≠±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Legendre transform leads to a 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sextic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equation</a:t>
                </a:r>
              </a:p>
              <a:p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Regardless, we found the microscopic prediction for the entropy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FD83F7-E67E-650E-7848-558683CCD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7818"/>
                <a:ext cx="19400108" cy="5273238"/>
              </a:xfrm>
              <a:prstGeom prst="rect">
                <a:avLst/>
              </a:prstGeom>
              <a:blipFill>
                <a:blip r:embed="rId2"/>
                <a:stretch>
                  <a:fillRect t="-19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006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844A9-4AE4-BB6D-E2AA-494A66774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DE9F70-E2D3-4D49-249D-7BDA67622F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5E287-2360-DED1-7F72-86221BCCA5AC}"/>
              </a:ext>
            </a:extLst>
          </p:cNvPr>
          <p:cNvSpPr txBox="1"/>
          <p:nvPr/>
        </p:nvSpPr>
        <p:spPr>
          <a:xfrm>
            <a:off x="2286000" y="4407149"/>
            <a:ext cx="19400108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Part 2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The Macroscopic Side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962152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6FC21-985C-B2CC-D02D-2197968BE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4E56-2D5C-FD52-9D25-B39A7F11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93C81-A3C9-A16C-0F70-3B3DA76772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F7576-1DC6-55B3-B7CB-325F2D5AF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0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Introduction/Motivation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8C8BC-6974-38D2-4219-721D257377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2576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A31E3-65FA-640E-E7A6-4252C00D6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33B8-FFB1-60E8-E9C2-E835E3DE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The supergravity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0EFC164-9C1A-0510-F6FD-3C56636974A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06500" y="2730499"/>
                <a:ext cx="21971000" cy="1014492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11d SUGRA             maximal 7d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𝑈</m:t>
                    </m:r>
                    <m:d>
                      <m:dPr>
                        <m:ctrlPr>
                          <a:rPr lang="nl-NL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dPr>
                      <m:e>
                        <m:r>
                          <a:rPr lang="nl-NL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1</m:t>
                        </m:r>
                      </m:e>
                    </m:d>
                    <m:r>
                      <a:rPr lang="nl-NL" b="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𝑅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×</m:t>
                    </m:r>
                    <m:r>
                      <a:rPr lang="nl-NL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 </m:t>
                    </m:r>
                    <m:r>
                      <a:rPr lang="nl-NL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𝑈</m:t>
                    </m:r>
                    <m:r>
                      <a:rPr lang="nl-NL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nl-NL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1</m:t>
                    </m:r>
                    <m:r>
                      <a:rPr lang="nl-NL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  <m:r>
                      <a:rPr lang="nl-NL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𝐹</m:t>
                    </m:r>
                  </m:oMath>
                </a14:m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+mj-lt"/>
                  </a:rPr>
                  <a:t>           </a:t>
                </a: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5d</a:t>
                </a: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+mj-lt"/>
                    <a:ea typeface="DotumChe" panose="020B0503020000020004" pitchFamily="49" charset="-127"/>
                    <a:cs typeface="Times New Roman" panose="02020603050405020304" pitchFamily="18" charset="0"/>
                  </a:rPr>
                  <a:t>5d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  <a:ea typeface="DotumChe" panose="020B0503020000020004" pitchFamily="49" charset="-127"/>
                    <a:cs typeface="Times New Roman" panose="02020603050405020304" pitchFamily="18" charset="0"/>
                  </a:rPr>
                  <a:t>SUGRA contains</a:t>
                </a: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0EFC164-9C1A-0510-F6FD-3C5663697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2730499"/>
                <a:ext cx="21971000" cy="10144921"/>
              </a:xfrm>
              <a:blipFill>
                <a:blip r:embed="rId3"/>
                <a:stretch>
                  <a:fillRect l="-1443" t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4328A-A52D-EDCA-2ABF-02A5802ACB2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4FB491-1FCC-5A71-3ECC-D9858BCA011C}"/>
                  </a:ext>
                </a:extLst>
              </p:cNvPr>
              <p:cNvSpPr txBox="1"/>
              <p:nvPr/>
            </p:nvSpPr>
            <p:spPr>
              <a:xfrm>
                <a:off x="8598089" y="6176405"/>
                <a:ext cx="6150401" cy="1938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gravity </a:t>
                </a:r>
                <a:r>
                  <a:rPr lang="en-US" sz="40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multiplet</a:t>
                </a: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dPr>
                      <m:e>
                        <m: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𝑔</m:t>
                        </m:r>
                        <m:r>
                          <a:rPr lang="en-US" sz="4000" i="1" baseline="-250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Open Sans"/>
                            <a:cs typeface="Times New Roman" panose="02020603050405020304" pitchFamily="18" charset="0"/>
                            <a:sym typeface="Open Sans"/>
                          </a:rPr>
                          <m:t>𝜇𝜈</m:t>
                        </m:r>
                        <m: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 </m:t>
                        </m:r>
                        <m:sSup>
                          <m:sSupPr>
                            <m:ctrlPr>
                              <a:rPr lang="en-US" sz="4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𝑅</m:t>
                            </m:r>
                          </m:sup>
                        </m:sSup>
                      </m:e>
                    </m:d>
                  </m:oMath>
                </a14:m>
                <a:endParaRPr lang="en-US" sz="4000" b="0" dirty="0">
                  <a:solidFill>
                    <a:schemeClr val="dk1"/>
                  </a:solidFill>
                  <a:latin typeface="+mj-lt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en-US" sz="4000" dirty="0">
                    <a:solidFill>
                      <a:schemeClr val="accent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vector multiplets: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𝐹</m:t>
                            </m:r>
                          </m:sup>
                        </m:sSup>
                        <m: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 </m:t>
                        </m:r>
                        <m: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𝛼</m:t>
                        </m:r>
                        <m: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40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Σ</m:t>
                        </m:r>
                      </m:e>
                    </m:d>
                  </m:oMath>
                </a14:m>
                <a:endParaRPr lang="en-US" sz="4000" dirty="0">
                  <a:solidFill>
                    <a:schemeClr val="dk1"/>
                  </a:solidFill>
                  <a:latin typeface="+mj-lt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en-US" sz="4000" dirty="0">
                    <a:solidFill>
                      <a:schemeClr val="accent5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hypermultiplet:</a:t>
                </a:r>
                <a:r>
                  <a:rPr lang="en-US" sz="4000" dirty="0">
                    <a:solidFill>
                      <a:schemeClr val="dk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𝜑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𝜉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𝜃</m:t>
                    </m:r>
                    <m:r>
                      <a:rPr lang="en-US" sz="4000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1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𝜃</m:t>
                    </m:r>
                    <m:r>
                      <a:rPr lang="en-US" sz="4000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2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4FB491-1FCC-5A71-3ECC-D9858BCA0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89" y="6176405"/>
                <a:ext cx="6150401" cy="1938992"/>
              </a:xfrm>
              <a:prstGeom prst="rect">
                <a:avLst/>
              </a:prstGeom>
              <a:blipFill>
                <a:blip r:embed="rId4"/>
                <a:stretch>
                  <a:fillRect l="-2279" t="-5346" b="-125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4BF1D68E-2C6F-62F7-C6F0-5F960674AB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869"/>
          <a:stretch/>
        </p:blipFill>
        <p:spPr>
          <a:xfrm>
            <a:off x="1825075" y="9823589"/>
            <a:ext cx="20182509" cy="309536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21A13FC-433D-44C5-26F9-DF2B00C40C79}"/>
              </a:ext>
            </a:extLst>
          </p:cNvPr>
          <p:cNvSpPr txBox="1"/>
          <p:nvPr/>
        </p:nvSpPr>
        <p:spPr>
          <a:xfrm>
            <a:off x="17742090" y="9920677"/>
            <a:ext cx="3657599" cy="1450596"/>
          </a:xfrm>
          <a:prstGeom prst="rect">
            <a:avLst/>
          </a:prstGeom>
          <a:solidFill>
            <a:srgbClr val="FF644E">
              <a:alpha val="20000"/>
            </a:srgbClr>
          </a:solidFill>
          <a:ln w="5715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ABFF07-1123-E52D-6267-BE196E4954B7}"/>
              </a:ext>
            </a:extLst>
          </p:cNvPr>
          <p:cNvCxnSpPr>
            <a:cxnSpLocks/>
          </p:cNvCxnSpPr>
          <p:nvPr/>
        </p:nvCxnSpPr>
        <p:spPr>
          <a:xfrm flipV="1">
            <a:off x="12765753" y="7545890"/>
            <a:ext cx="1687226" cy="355488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BC0ACA9-D9D5-A364-87B9-3C3D1BBBCC83}"/>
              </a:ext>
            </a:extLst>
          </p:cNvPr>
          <p:cNvSpPr txBox="1"/>
          <p:nvPr/>
        </p:nvSpPr>
        <p:spPr>
          <a:xfrm>
            <a:off x="12615628" y="3518541"/>
            <a:ext cx="253384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consistent truncation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EA95E6C-0E28-0412-9A36-B831E5B9CEFD}"/>
                  </a:ext>
                </a:extLst>
              </p:cNvPr>
              <p:cNvSpPr txBox="1"/>
              <p:nvPr/>
            </p:nvSpPr>
            <p:spPr>
              <a:xfrm>
                <a:off x="18549494" y="3582965"/>
                <a:ext cx="2533846" cy="6017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000" dirty="0">
                    <a:solidFill>
                      <a:schemeClr val="bg1"/>
                    </a:solidFill>
                    <a:latin typeface="+mj-lt"/>
                  </a:rPr>
                  <a:t>Reduction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EA95E6C-0E28-0412-9A36-B831E5B9C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494" y="3582965"/>
                <a:ext cx="2533846" cy="601768"/>
              </a:xfrm>
              <a:prstGeom prst="rect">
                <a:avLst/>
              </a:prstGeom>
              <a:blipFill>
                <a:blip r:embed="rId6"/>
                <a:stretch>
                  <a:fillRect t="-12245" b="-244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89958DF-AA93-1B5D-A375-6A9B272FA88A}"/>
                  </a:ext>
                </a:extLst>
              </p:cNvPr>
              <p:cNvSpPr txBox="1"/>
              <p:nvPr/>
            </p:nvSpPr>
            <p:spPr>
              <a:xfrm>
                <a:off x="5834506" y="3581097"/>
                <a:ext cx="2533846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000" dirty="0">
                    <a:solidFill>
                      <a:schemeClr val="bg1"/>
                    </a:solidFill>
                    <a:latin typeface="+mj-lt"/>
                  </a:rPr>
                  <a:t>Reduction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89958DF-AA93-1B5D-A375-6A9B272FA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506" y="3581097"/>
                <a:ext cx="2533846" cy="564257"/>
              </a:xfrm>
              <a:prstGeom prst="rect">
                <a:avLst/>
              </a:prstGeom>
              <a:blipFill>
                <a:blip r:embed="rId7"/>
                <a:stretch>
                  <a:fillRect t="-11828" b="-3225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D78171A-66B1-21CF-7337-E6ADD1DD28E0}"/>
              </a:ext>
            </a:extLst>
          </p:cNvPr>
          <p:cNvCxnSpPr/>
          <p:nvPr/>
        </p:nvCxnSpPr>
        <p:spPr>
          <a:xfrm>
            <a:off x="6661204" y="3194872"/>
            <a:ext cx="1337480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DE3E934-855F-85CC-A8A7-18E7EBA7845D}"/>
              </a:ext>
            </a:extLst>
          </p:cNvPr>
          <p:cNvCxnSpPr/>
          <p:nvPr/>
        </p:nvCxnSpPr>
        <p:spPr>
          <a:xfrm>
            <a:off x="13279272" y="3194872"/>
            <a:ext cx="1337480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960BF3-6865-B80E-5BBF-B8E6C4CBF0BC}"/>
              </a:ext>
            </a:extLst>
          </p:cNvPr>
          <p:cNvCxnSpPr/>
          <p:nvPr/>
        </p:nvCxnSpPr>
        <p:spPr>
          <a:xfrm>
            <a:off x="19036137" y="3196167"/>
            <a:ext cx="1337480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33EAF5-70D4-0DA1-28CB-68919E7CE897}"/>
              </a:ext>
            </a:extLst>
          </p:cNvPr>
          <p:cNvSpPr txBox="1"/>
          <p:nvPr/>
        </p:nvSpPr>
        <p:spPr>
          <a:xfrm>
            <a:off x="10260797" y="9920677"/>
            <a:ext cx="7353140" cy="1450596"/>
          </a:xfrm>
          <a:prstGeom prst="rect">
            <a:avLst/>
          </a:prstGeom>
          <a:solidFill>
            <a:srgbClr val="319EFF">
              <a:alpha val="20000"/>
            </a:srgbClr>
          </a:solidFill>
          <a:ln w="5715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3715A-23B6-3BEA-578C-61046A976251}"/>
              </a:ext>
            </a:extLst>
          </p:cNvPr>
          <p:cNvSpPr txBox="1"/>
          <p:nvPr/>
        </p:nvSpPr>
        <p:spPr>
          <a:xfrm>
            <a:off x="2281536" y="2385663"/>
            <a:ext cx="19930764" cy="2396323"/>
          </a:xfrm>
          <a:prstGeom prst="rect">
            <a:avLst/>
          </a:prstGeom>
          <a:noFill/>
          <a:ln w="57150" cap="flat">
            <a:solidFill>
              <a:schemeClr val="bg2">
                <a:lumMod val="1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3D06C8-CB4B-969F-4591-859501EF7439}"/>
              </a:ext>
            </a:extLst>
          </p:cNvPr>
          <p:cNvSpPr txBox="1"/>
          <p:nvPr/>
        </p:nvSpPr>
        <p:spPr>
          <a:xfrm>
            <a:off x="8363658" y="6058190"/>
            <a:ext cx="6785815" cy="2396323"/>
          </a:xfrm>
          <a:prstGeom prst="rect">
            <a:avLst/>
          </a:prstGeom>
          <a:noFill/>
          <a:ln w="57150" cap="flat">
            <a:solidFill>
              <a:schemeClr val="bg2">
                <a:lumMod val="1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3805189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E94E0-7264-25BE-6854-6FBEE7C0F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A4E37D-F4B3-1D02-6EBC-9C80DF76CB80}"/>
              </a:ext>
            </a:extLst>
          </p:cNvPr>
          <p:cNvCxnSpPr>
            <a:cxnSpLocks/>
          </p:cNvCxnSpPr>
          <p:nvPr/>
        </p:nvCxnSpPr>
        <p:spPr>
          <a:xfrm>
            <a:off x="11308150" y="3964979"/>
            <a:ext cx="0" cy="4995684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3D6D9A-51DB-EFA1-6CE1-62CED54374CC}"/>
              </a:ext>
            </a:extLst>
          </p:cNvPr>
          <p:cNvCxnSpPr>
            <a:cxnSpLocks/>
          </p:cNvCxnSpPr>
          <p:nvPr/>
        </p:nvCxnSpPr>
        <p:spPr>
          <a:xfrm>
            <a:off x="12344400" y="5135488"/>
            <a:ext cx="0" cy="1878319"/>
          </a:xfrm>
          <a:prstGeom prst="line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516A0A-57C6-F3C5-1FE3-BAE93905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 of black hole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39EE8-F97F-539F-BEE9-E60B0A82D1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50CE58-3D3C-C243-A991-5E2DA61B8EFF}"/>
              </a:ext>
            </a:extLst>
          </p:cNvPr>
          <p:cNvCxnSpPr>
            <a:cxnSpLocks/>
          </p:cNvCxnSpPr>
          <p:nvPr/>
        </p:nvCxnSpPr>
        <p:spPr>
          <a:xfrm>
            <a:off x="6705600" y="3964979"/>
            <a:ext cx="0" cy="496806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6DDAEC-E848-74F7-31AC-06833AAA3FDC}"/>
              </a:ext>
            </a:extLst>
          </p:cNvPr>
          <p:cNvCxnSpPr>
            <a:cxnSpLocks/>
          </p:cNvCxnSpPr>
          <p:nvPr/>
        </p:nvCxnSpPr>
        <p:spPr>
          <a:xfrm flipH="1" flipV="1">
            <a:off x="3402842" y="7034703"/>
            <a:ext cx="12184719" cy="2494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8266AE-64DD-BABA-5E3A-C5C7889EBAC9}"/>
              </a:ext>
            </a:extLst>
          </p:cNvPr>
          <p:cNvCxnSpPr>
            <a:cxnSpLocks/>
          </p:cNvCxnSpPr>
          <p:nvPr/>
        </p:nvCxnSpPr>
        <p:spPr>
          <a:xfrm flipH="1" flipV="1">
            <a:off x="3416489" y="8933046"/>
            <a:ext cx="12171072" cy="23892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703027-B4D8-513B-42C2-521A0428E984}"/>
              </a:ext>
            </a:extLst>
          </p:cNvPr>
          <p:cNvCxnSpPr>
            <a:cxnSpLocks/>
          </p:cNvCxnSpPr>
          <p:nvPr/>
        </p:nvCxnSpPr>
        <p:spPr>
          <a:xfrm flipH="1" flipV="1">
            <a:off x="3402842" y="5160314"/>
            <a:ext cx="12184719" cy="2494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341502-4379-707B-B275-2CFF284E8368}"/>
                  </a:ext>
                </a:extLst>
              </p:cNvPr>
              <p:cNvSpPr txBox="1"/>
              <p:nvPr/>
            </p:nvSpPr>
            <p:spPr>
              <a:xfrm>
                <a:off x="11591426" y="4227150"/>
                <a:ext cx="3910273" cy="841256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341502-4379-707B-B275-2CFF284E8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426" y="4227150"/>
                <a:ext cx="3910273" cy="841256"/>
              </a:xfrm>
              <a:prstGeom prst="rect">
                <a:avLst/>
              </a:prstGeom>
              <a:blipFill>
                <a:blip r:embed="rId2"/>
                <a:stretch>
                  <a:fillRect t="-14493" b="-38406"/>
                </a:stretch>
              </a:blipFill>
              <a:ln w="381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1BE3CF-5636-5C34-142D-F41A3AFBFB97}"/>
                  </a:ext>
                </a:extLst>
              </p:cNvPr>
              <p:cNvSpPr txBox="1"/>
              <p:nvPr/>
            </p:nvSpPr>
            <p:spPr>
              <a:xfrm>
                <a:off x="7712073" y="4188623"/>
                <a:ext cx="3115267" cy="841256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1BE3CF-5636-5C34-142D-F41A3AFBF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73" y="4188623"/>
                <a:ext cx="3115267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91DAF-FDD3-523B-9AE8-DAF27DC2264F}"/>
              </a:ext>
            </a:extLst>
          </p:cNvPr>
          <p:cNvCxnSpPr>
            <a:cxnSpLocks/>
          </p:cNvCxnSpPr>
          <p:nvPr/>
        </p:nvCxnSpPr>
        <p:spPr>
          <a:xfrm>
            <a:off x="15587561" y="3964979"/>
            <a:ext cx="0" cy="4985204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B2D662-502A-6BBF-BFDD-22F7EAF92410}"/>
                  </a:ext>
                </a:extLst>
              </p:cNvPr>
              <p:cNvSpPr txBox="1"/>
              <p:nvPr/>
            </p:nvSpPr>
            <p:spPr>
              <a:xfrm>
                <a:off x="3305176" y="5339058"/>
                <a:ext cx="3215433" cy="1579920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B2D662-502A-6BBF-BFDD-22F7EAF92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176" y="5339058"/>
                <a:ext cx="3215433" cy="15799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85E64B-2575-5EF8-D8E0-A4587EC0E275}"/>
                  </a:ext>
                </a:extLst>
              </p:cNvPr>
              <p:cNvSpPr txBox="1"/>
              <p:nvPr/>
            </p:nvSpPr>
            <p:spPr>
              <a:xfrm>
                <a:off x="3305175" y="7188843"/>
                <a:ext cx="3215433" cy="1579920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85E64B-2575-5EF8-D8E0-A4587EC0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175" y="7188843"/>
                <a:ext cx="3215433" cy="1579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311CFD-CA0F-5694-604D-7FB60DD94B68}"/>
                  </a:ext>
                </a:extLst>
              </p:cNvPr>
              <p:cNvSpPr txBox="1"/>
              <p:nvPr/>
            </p:nvSpPr>
            <p:spPr>
              <a:xfrm>
                <a:off x="13366888" y="11616239"/>
                <a:ext cx="9549943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special limit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our first goal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90000"/>
                      <a:lumOff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311CFD-CA0F-5694-604D-7FB60DD94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888" y="11616239"/>
                <a:ext cx="9549943" cy="841256"/>
              </a:xfrm>
              <a:prstGeom prst="rect">
                <a:avLst/>
              </a:prstGeom>
              <a:blipFill>
                <a:blip r:embed="rId6"/>
                <a:stretch>
                  <a:fillRect t="-15217" b="-3768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Right 17">
            <a:extLst>
              <a:ext uri="{FF2B5EF4-FFF2-40B4-BE49-F238E27FC236}">
                <a16:creationId xmlns:a16="http://schemas.microsoft.com/office/drawing/2014/main" id="{293B42AB-DD2E-C28B-4876-C69134C2C6F2}"/>
              </a:ext>
            </a:extLst>
          </p:cNvPr>
          <p:cNvSpPr/>
          <p:nvPr/>
        </p:nvSpPr>
        <p:spPr>
          <a:xfrm rot="13149448">
            <a:off x="9190555" y="9817845"/>
            <a:ext cx="5593314" cy="292432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D96B2C-A15B-B012-4B63-F05581189FDD}"/>
              </a:ext>
            </a:extLst>
          </p:cNvPr>
          <p:cNvSpPr txBox="1"/>
          <p:nvPr/>
        </p:nvSpPr>
        <p:spPr>
          <a:xfrm>
            <a:off x="13298270" y="5986127"/>
            <a:ext cx="17402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B050"/>
                </a:solidFill>
                <a:latin typeface="Chilgok Gwon Anja" panose="02020603020101020101" pitchFamily="18" charset="-127"/>
                <a:ea typeface="Chilgok Gwon Anja" panose="0202060302010102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AADB8F-9395-DE5E-716E-73C26351716E}"/>
                  </a:ext>
                </a:extLst>
              </p:cNvPr>
              <p:cNvSpPr txBox="1"/>
              <p:nvPr/>
            </p:nvSpPr>
            <p:spPr>
              <a:xfrm>
                <a:off x="21167677" y="593427"/>
                <a:ext cx="256647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b="1" dirty="0">
                    <a:solidFill>
                      <a:schemeClr val="tx1"/>
                    </a:solidFill>
                    <a:latin typeface="+mj-lt"/>
                  </a:rPr>
                  <a:t>**</a:t>
                </a:r>
                <a:r>
                  <a:rPr lang="en-US" sz="4000" b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kumimoji="0" lang="en-US" sz="40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AADB8F-9395-DE5E-716E-73C263517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7677" y="593427"/>
                <a:ext cx="2566472" cy="718145"/>
              </a:xfrm>
              <a:prstGeom prst="rect">
                <a:avLst/>
              </a:prstGeom>
              <a:blipFill>
                <a:blip r:embed="rId7"/>
                <a:stretch>
                  <a:fillRect l="-5226" t="-13559" b="-3559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C0DF4F0-E584-D5D4-09FB-E76E7EEFADC8}"/>
              </a:ext>
            </a:extLst>
          </p:cNvPr>
          <p:cNvSpPr txBox="1"/>
          <p:nvPr/>
        </p:nvSpPr>
        <p:spPr>
          <a:xfrm>
            <a:off x="8398269" y="7447942"/>
            <a:ext cx="9416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>
                <a:solidFill>
                  <a:srgbClr val="FF0000"/>
                </a:solidFill>
                <a:latin typeface="Chilgok Gwon Anja" panose="02020603020101020101" pitchFamily="18" charset="-127"/>
                <a:ea typeface="Chilgok Gwon Anja" panose="0202060302010102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0FECF4-8110-35FF-3B89-56A375B5138F}"/>
              </a:ext>
            </a:extLst>
          </p:cNvPr>
          <p:cNvSpPr txBox="1"/>
          <p:nvPr/>
        </p:nvSpPr>
        <p:spPr>
          <a:xfrm>
            <a:off x="13015429" y="7518832"/>
            <a:ext cx="9416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>
                <a:solidFill>
                  <a:srgbClr val="FF0000"/>
                </a:solidFill>
                <a:latin typeface="Chilgok Gwon Anja" panose="02020603020101020101" pitchFamily="18" charset="-127"/>
                <a:ea typeface="Chilgok Gwon Anja" panose="0202060302010102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1EF535-AAFF-4B3A-13E9-6357ADD8B136}"/>
              </a:ext>
            </a:extLst>
          </p:cNvPr>
          <p:cNvCxnSpPr>
            <a:cxnSpLocks/>
          </p:cNvCxnSpPr>
          <p:nvPr/>
        </p:nvCxnSpPr>
        <p:spPr>
          <a:xfrm flipH="1" flipV="1">
            <a:off x="3416489" y="3947842"/>
            <a:ext cx="12171072" cy="1713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A7F507-A934-A73E-A748-D764DF8D1A12}"/>
              </a:ext>
            </a:extLst>
          </p:cNvPr>
          <p:cNvCxnSpPr>
            <a:cxnSpLocks/>
          </p:cNvCxnSpPr>
          <p:nvPr/>
        </p:nvCxnSpPr>
        <p:spPr>
          <a:xfrm>
            <a:off x="3402842" y="3964979"/>
            <a:ext cx="13647" cy="496806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0229C39-ACC1-0785-9AFB-FE2999948B2C}"/>
              </a:ext>
            </a:extLst>
          </p:cNvPr>
          <p:cNvCxnSpPr>
            <a:cxnSpLocks/>
          </p:cNvCxnSpPr>
          <p:nvPr/>
        </p:nvCxnSpPr>
        <p:spPr>
          <a:xfrm>
            <a:off x="11308150" y="5217204"/>
            <a:ext cx="0" cy="1796603"/>
          </a:xfrm>
          <a:prstGeom prst="line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740456-224F-2D6F-8DEB-5B1F0CB1EE42}"/>
              </a:ext>
            </a:extLst>
          </p:cNvPr>
          <p:cNvSpPr txBox="1"/>
          <p:nvPr/>
        </p:nvSpPr>
        <p:spPr>
          <a:xfrm>
            <a:off x="7069683" y="5425422"/>
            <a:ext cx="700804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gauged supergravity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B540D-7890-7DEA-D52B-544DC63E49A8}"/>
              </a:ext>
            </a:extLst>
          </p:cNvPr>
          <p:cNvSpPr txBox="1"/>
          <p:nvPr/>
        </p:nvSpPr>
        <p:spPr>
          <a:xfrm>
            <a:off x="8079728" y="6101545"/>
            <a:ext cx="466330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Bobev</a:t>
            </a:r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Dimitrov, </a:t>
            </a:r>
            <a:r>
              <a:rPr lang="en-US" sz="200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Vekemans</a:t>
            </a:r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2212.10360]</a:t>
            </a:r>
            <a:endParaRPr kumimoji="0" lang="en-US" sz="2000" b="0" i="0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4518896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708BA-74DE-504A-8C54-2BB57B929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C1A700-1E37-463E-38F2-65475DF8C6C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C44DFE-2C42-0C98-B2E4-43B20F07F3BF}"/>
                  </a:ext>
                </a:extLst>
              </p:cNvPr>
              <p:cNvSpPr txBox="1"/>
              <p:nvPr/>
            </p:nvSpPr>
            <p:spPr>
              <a:xfrm>
                <a:off x="2286000" y="4407149"/>
                <a:ext cx="19400108" cy="45345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cs typeface="Times New Roman" panose="02020603050405020304" pitchFamily="18" charset="0"/>
                    <a:sym typeface="Helvetica Neue"/>
                  </a:rPr>
                  <a:t>Part 2.1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cs typeface="Times New Roman" panose="02020603050405020304" pitchFamily="18" charset="0"/>
                    <a:sym typeface="Helvetica Neue"/>
                  </a:rPr>
                  <a:t>The Macroscopic Side: </a:t>
                </a: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Black hole solutions for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cs typeface="Times New Roman" panose="02020603050405020304" pitchFamily="18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C44DFE-2C42-0C98-B2E4-43B20F07F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407149"/>
                <a:ext cx="19400108" cy="4534575"/>
              </a:xfrm>
              <a:prstGeom prst="rect">
                <a:avLst/>
              </a:prstGeom>
              <a:blipFill>
                <a:blip r:embed="rId2"/>
                <a:stretch>
                  <a:fillRect t="-241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75855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Beyond GR effects: BH quasinormal modes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sz="7700" b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Special limit: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7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7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sub>
                    </m:sSub>
                    <m:r>
                      <a:rPr lang="en-US" sz="7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7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7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7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7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7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sub>
                    </m:sSub>
                    <m:r>
                      <a:rPr lang="en-US" sz="7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7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7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7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7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7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77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1" name="Beyond GR effects: BH quasinormal modes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442" t="-33191" b="-1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QNM spectrum: set of characteristic frequencies of black holes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43757" y="3132910"/>
                <a:ext cx="22284894" cy="990070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>
                  <a:buSzTx/>
                </a:pPr>
                <a:r>
                  <a:rPr lang="en-US" dirty="0" err="1">
                    <a:latin typeface="+mj-lt"/>
                    <a:cs typeface="Times New Roman" panose="02020603050405020304" pitchFamily="18" charset="0"/>
                  </a:rPr>
                  <a:t>Vacua</a:t>
                </a: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 have enhanced supersymmetry: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𝓝</m:t>
                    </m:r>
                    <m:r>
                      <a:rPr lang="en-U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𝓝</m:t>
                    </m:r>
                    <m:r>
                      <a:rPr lang="en-U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  <a:latin typeface="+mj-lt"/>
                    <a:ea typeface="DotumChe" panose="020B0503020000020004" pitchFamily="49" charset="-127"/>
                    <a:cs typeface="Times New Roman" panose="02020603050405020304" pitchFamily="18" charset="0"/>
                  </a:rPr>
                  <a:t>[Maldacena, Nunez, 0007018]</a:t>
                </a: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Hypermultiplet vanishes</a:t>
                </a:r>
              </a:p>
              <a:p>
                <a:pPr lvl="1">
                  <a:buSzTx/>
                </a:pP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nontrivial solution related to the solution of the STU model</a:t>
                </a:r>
              </a:p>
              <a:p>
                <a:pPr lvl="1">
                  <a:buSzTx/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Black hole solutions in STU are known </a:t>
                </a: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[Gutowski, Reall, 0401042, 0401129, </a:t>
                </a:r>
                <a:r>
                  <a:rPr lang="en-US" sz="2200" dirty="0" err="1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Kunduri</a:t>
                </a: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Lucietti</a:t>
                </a: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, Reall, 0601156, </a:t>
                </a:r>
                <a:r>
                  <a:rPr lang="en-US" sz="2200" dirty="0" err="1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Cvetic</a:t>
                </a: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, Lu, Pope 0407058, </a:t>
                </a:r>
                <a:r>
                  <a:rPr lang="en-US" sz="2200" dirty="0" err="1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Cvetic</a:t>
                </a: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, Gibbons, Lu, Pope 050480]</a:t>
                </a:r>
              </a:p>
              <a:p>
                <a:pPr lvl="2">
                  <a:buSzTx/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lvl="2">
                  <a:buSzTx/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marL="609600" lvl="1" indent="0">
                  <a:buSzTx/>
                  <a:buNone/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marL="609600" lvl="1" indent="0">
                  <a:buSzTx/>
                  <a:buNone/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2" name="QNM spectrum: set of characteristic frequencies of black hole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3757" y="3132910"/>
                <a:ext cx="22284894" cy="9900701"/>
              </a:xfrm>
              <a:prstGeom prst="rect">
                <a:avLst/>
              </a:prstGeom>
              <a:blipFill>
                <a:blip r:embed="rId4"/>
                <a:stretch>
                  <a:fillRect t="-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2D6403-882D-E26E-B34E-02946104BF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E28632-6C92-8001-DBD7-DDAD3BA47FE5}"/>
                  </a:ext>
                </a:extLst>
              </p:cNvPr>
              <p:cNvSpPr txBox="1"/>
              <p:nvPr/>
            </p:nvSpPr>
            <p:spPr>
              <a:xfrm>
                <a:off x="3903259" y="7294653"/>
                <a:ext cx="7656394" cy="3057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US" sz="4800" b="1" dirty="0">
                    <a:latin typeface="+mj-lt"/>
                  </a:rPr>
                  <a:t>Our Theory</a:t>
                </a:r>
              </a:p>
              <a:p>
                <a:r>
                  <a:rPr lang="en-US" sz="4800" dirty="0">
                    <a:latin typeface="+mj-lt"/>
                  </a:rPr>
                  <a:t>5d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4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800" i="1" dirty="0">
                  <a:latin typeface="+mj-lt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en-US" sz="4800" dirty="0">
                    <a:solidFill>
                      <a:schemeClr val="dk1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  <a:sym typeface="Economica"/>
                  </a:rPr>
                  <a:t> </a:t>
                </a:r>
              </a:p>
              <a:p>
                <a:r>
                  <a:rPr lang="en-US" sz="4800" dirty="0">
                    <a:solidFill>
                      <a:schemeClr val="dk1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  <a:sym typeface="Economica"/>
                  </a:rPr>
                  <a:t>with 2 vector + 1 hyper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E28632-6C92-8001-DBD7-DDAD3BA47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259" y="7294653"/>
                <a:ext cx="7656394" cy="3057247"/>
              </a:xfrm>
              <a:prstGeom prst="rect">
                <a:avLst/>
              </a:prstGeom>
              <a:blipFill>
                <a:blip r:embed="rId5"/>
                <a:stretch>
                  <a:fillRect t="-3792" b="-10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F41C60-55B0-1CA1-9D9D-03BF52214D09}"/>
                  </a:ext>
                </a:extLst>
              </p:cNvPr>
              <p:cNvSpPr txBox="1"/>
              <p:nvPr/>
            </p:nvSpPr>
            <p:spPr>
              <a:xfrm>
                <a:off x="14219155" y="7294652"/>
                <a:ext cx="6701051" cy="3057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US" sz="4800" b="1" dirty="0">
                    <a:latin typeface="+mj-lt"/>
                  </a:rPr>
                  <a:t>STU</a:t>
                </a:r>
              </a:p>
              <a:p>
                <a:r>
                  <a:rPr lang="en-US" sz="4800" dirty="0">
                    <a:latin typeface="+mj-lt"/>
                  </a:rPr>
                  <a:t>5d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4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800" i="1" dirty="0">
                  <a:latin typeface="+mj-lt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4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4800" b="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solidFill>
                      <a:schemeClr val="dk1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  <a:sym typeface="Economica"/>
                  </a:rPr>
                  <a:t>with 3 vector + 0 hyper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F41C60-55B0-1CA1-9D9D-03BF52214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9155" y="7294652"/>
                <a:ext cx="6701051" cy="3057247"/>
              </a:xfrm>
              <a:prstGeom prst="rect">
                <a:avLst/>
              </a:prstGeom>
              <a:blipFill>
                <a:blip r:embed="rId6"/>
                <a:stretch>
                  <a:fillRect t="-3792" r="-546" b="-101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651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021C9-DE91-E9EC-3223-ECF0DF40A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Beyond GR effects: BH quasinormal modes">
                <a:extLst>
                  <a:ext uri="{FF2B5EF4-FFF2-40B4-BE49-F238E27FC236}">
                    <a16:creationId xmlns:a16="http://schemas.microsoft.com/office/drawing/2014/main" id="{580B11B9-70C3-D0E0-3030-22641CC806AC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sz="7700" b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Special limit: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7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7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sub>
                    </m:sSub>
                    <m:r>
                      <a:rPr lang="en-US" sz="7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7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7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7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7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7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sub>
                    </m:sSub>
                    <m:r>
                      <a:rPr lang="en-US" sz="7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7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7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7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7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7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77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1" name="Beyond GR effects: BH quasinormal modes">
                <a:extLst>
                  <a:ext uri="{FF2B5EF4-FFF2-40B4-BE49-F238E27FC236}">
                    <a16:creationId xmlns:a16="http://schemas.microsoft.com/office/drawing/2014/main" id="{580B11B9-70C3-D0E0-3030-22641CC806A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442" t="-33191" b="-1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QNM spectrum: set of characteristic frequencies of black holes…">
            <a:extLst>
              <a:ext uri="{FF2B5EF4-FFF2-40B4-BE49-F238E27FC236}">
                <a16:creationId xmlns:a16="http://schemas.microsoft.com/office/drawing/2014/main" id="{79401A96-4A69-D338-C3C2-25F5055815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3757" y="3132910"/>
            <a:ext cx="22284894" cy="99007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Hypermultiplet vanishes and other scalars are constrained</a:t>
            </a:r>
          </a:p>
          <a:p>
            <a:pPr lvl="2">
              <a:buSzTx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2">
              <a:buSzTx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2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Gauge potentials related to the </a:t>
            </a:r>
            <a:r>
              <a:rPr lang="en-US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STU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model</a:t>
            </a:r>
          </a:p>
          <a:p>
            <a:pPr lvl="2">
              <a:buSzTx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2">
              <a:buSzTx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2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metric</a:t>
            </a:r>
          </a:p>
          <a:p>
            <a:pPr marL="1219200" lvl="2" indent="0">
              <a:buSzTx/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609600" lvl="1" indent="0">
              <a:buSzTx/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609600" lvl="1" indent="0">
              <a:buSzTx/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1">
              <a:buSzTx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F1AA6B-84F4-6787-B0E4-535D27716BC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AB6C8F-2DD2-F865-C442-889B4B3167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302" b="6631"/>
          <a:stretch/>
        </p:blipFill>
        <p:spPr>
          <a:xfrm>
            <a:off x="13828350" y="8615889"/>
            <a:ext cx="2565778" cy="9504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672512-6757-1F4D-8676-98953E02D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792" y="8550898"/>
            <a:ext cx="8553890" cy="10541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6E743E-1289-45C0-2C4A-F54B8A7678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194" b="9209"/>
          <a:stretch/>
        </p:blipFill>
        <p:spPr>
          <a:xfrm>
            <a:off x="17256635" y="8615889"/>
            <a:ext cx="3707702" cy="924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BC38F3-58BF-01C5-CC15-410EE997DB05}"/>
              </a:ext>
            </a:extLst>
          </p:cNvPr>
          <p:cNvSpPr txBox="1"/>
          <p:nvPr/>
        </p:nvSpPr>
        <p:spPr>
          <a:xfrm>
            <a:off x="3790128" y="8611490"/>
            <a:ext cx="859809" cy="841256"/>
          </a:xfrm>
          <a:prstGeom prst="rect">
            <a:avLst/>
          </a:prstGeom>
          <a:noFill/>
          <a:ln w="38100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C605D-9E2F-E801-1EF9-901AB0ABBDAC}"/>
              </a:ext>
            </a:extLst>
          </p:cNvPr>
          <p:cNvSpPr txBox="1"/>
          <p:nvPr/>
        </p:nvSpPr>
        <p:spPr>
          <a:xfrm>
            <a:off x="8131643" y="8609486"/>
            <a:ext cx="1795568" cy="841256"/>
          </a:xfrm>
          <a:prstGeom prst="rect">
            <a:avLst/>
          </a:prstGeom>
          <a:noFill/>
          <a:ln w="38100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5E115-5839-904A-F08B-BE2AF9E94D2A}"/>
              </a:ext>
            </a:extLst>
          </p:cNvPr>
          <p:cNvSpPr txBox="1"/>
          <p:nvPr/>
        </p:nvSpPr>
        <p:spPr>
          <a:xfrm>
            <a:off x="17314918" y="8657347"/>
            <a:ext cx="1795568" cy="841256"/>
          </a:xfrm>
          <a:prstGeom prst="rect">
            <a:avLst/>
          </a:prstGeom>
          <a:noFill/>
          <a:ln w="38100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1FDFC-32D8-512A-2FFA-1129A3119DCC}"/>
              </a:ext>
            </a:extLst>
          </p:cNvPr>
          <p:cNvSpPr txBox="1"/>
          <p:nvPr/>
        </p:nvSpPr>
        <p:spPr>
          <a:xfrm>
            <a:off x="13687453" y="8662073"/>
            <a:ext cx="859809" cy="841256"/>
          </a:xfrm>
          <a:prstGeom prst="rect">
            <a:avLst/>
          </a:prstGeom>
          <a:noFill/>
          <a:ln w="38100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8C273-24C2-35E7-3D5C-9CBB140C3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346" y="4386580"/>
            <a:ext cx="7880271" cy="17899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44364-0E8D-A381-5A41-81F38AE56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218" y="11399454"/>
            <a:ext cx="17907563" cy="1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1849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EF186-89EB-9C46-A577-66F6E7E7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E5489CE3-9143-E5F2-355B-AD23728246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77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Black </a:t>
            </a:r>
            <a:r>
              <a:rPr lang="en-US" sz="77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hole thermodynamics and holographic match</a:t>
            </a:r>
            <a:endParaRPr lang="en-US" sz="77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2" name="QNM spectrum: set of characteristic frequencies of black holes…">
            <a:extLst>
              <a:ext uri="{FF2B5EF4-FFF2-40B4-BE49-F238E27FC236}">
                <a16:creationId xmlns:a16="http://schemas.microsoft.com/office/drawing/2014/main" id="{56430FA7-42AB-A454-B452-B496C81541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3757" y="3132910"/>
            <a:ext cx="22284894" cy="99007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Step 1: compute all the thermodynamic quantities</a:t>
            </a:r>
          </a:p>
          <a:p>
            <a:pPr lvl="1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Step 2: compute the on-shell action</a:t>
            </a:r>
          </a:p>
          <a:p>
            <a:pPr lvl="1">
              <a:buSzTx/>
            </a:pPr>
            <a:endParaRPr lang="en-US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SzTx/>
            </a:pPr>
            <a:endParaRPr lang="en-US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lvl="1" indent="0">
              <a:buSzTx/>
              <a:buNone/>
            </a:pPr>
            <a:endParaRPr lang="en-US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Step 3: impose supersymmetry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1BB498-BD1A-6701-D104-AFBA77D66D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B4378-D977-39B5-C15A-D2194E3DD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1" y="5834048"/>
            <a:ext cx="17475969" cy="3068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088238-43B8-57CD-B19D-60103AD1F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252" y="10731500"/>
            <a:ext cx="4154691" cy="1294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119601B-8198-F258-96F9-2EF7588CFC82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119601B-8198-F258-96F9-2EF7588CF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410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2D93B-1733-83C5-0E3D-B3D86BED9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B5C256FC-4036-789D-CA17-6B930F77F8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77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Black </a:t>
            </a:r>
            <a:r>
              <a:rPr lang="en-US" sz="77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hole thermodynamics and holographic match</a:t>
            </a:r>
            <a:endParaRPr lang="en-US" sz="77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2" name="QNM spectrum: set of characteristic frequencies of black holes…">
            <a:extLst>
              <a:ext uri="{FF2B5EF4-FFF2-40B4-BE49-F238E27FC236}">
                <a16:creationId xmlns:a16="http://schemas.microsoft.com/office/drawing/2014/main" id="{1275A7CB-BB3B-E919-E177-F135DF942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3757" y="3132910"/>
            <a:ext cx="22284894" cy="99007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Step 4: impose extremality and define supersymmetric </a:t>
            </a:r>
            <a:r>
              <a:rPr lang="en-US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fugacities</a:t>
            </a:r>
            <a:endParaRPr lang="en-US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lvl="1" indent="0">
              <a:buSzTx/>
              <a:buNone/>
            </a:pPr>
            <a:endParaRPr lang="en-US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Step 5: recast the on-shell action</a:t>
            </a:r>
          </a:p>
          <a:p>
            <a:pPr lvl="1">
              <a:buSzTx/>
            </a:pPr>
            <a:endParaRPr lang="en-US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Step 6: write the entropy in terms of the charges</a:t>
            </a:r>
          </a:p>
          <a:p>
            <a:pPr lvl="1">
              <a:buSzTx/>
            </a:pPr>
            <a:endParaRPr lang="en-US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lvl="1" indent="0">
              <a:buSzTx/>
              <a:buNone/>
            </a:pPr>
            <a:endParaRPr lang="en-US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lvl="1" indent="0">
              <a:buSzTx/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Precise match!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181832-1BD2-465C-15E4-8F1C3874C85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182C3-9BD5-7E2A-E044-92E6AAE82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73" y="4342760"/>
            <a:ext cx="8277966" cy="1168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7794AA-6318-0607-1448-A96E7BA02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522" y="6469763"/>
            <a:ext cx="9838311" cy="1512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F351E7-DFA9-BFB7-CAD2-469A6C7F8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329" y="9603017"/>
            <a:ext cx="10661740" cy="1809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E82CDFD-1583-389B-1EDC-3206A79E6BDC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E82CDFD-1583-389B-1EDC-3206A79E6B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14907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6AB0B-4130-E4E4-AF07-19B0A47FF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DE5D0-7A81-C8B4-AB44-FD069EC619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E1416-22B1-AD1B-37E3-91C01E3CE1BB}"/>
                  </a:ext>
                </a:extLst>
              </p:cNvPr>
              <p:cNvSpPr txBox="1"/>
              <p:nvPr/>
            </p:nvSpPr>
            <p:spPr>
              <a:xfrm>
                <a:off x="2286000" y="4776481"/>
                <a:ext cx="19400108" cy="37959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cs typeface="Times New Roman" panose="02020603050405020304" pitchFamily="18" charset="0"/>
                    <a:sym typeface="Helvetica Neue"/>
                  </a:rPr>
                  <a:t>Summary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We identified the black hole solution for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cs typeface="Times New Roman" panose="02020603050405020304" pitchFamily="18" charset="0"/>
                    <a:sym typeface="Helvetica Neue"/>
                  </a:rPr>
                  <a:t>and its entropy matches the CFT</a:t>
                </a:r>
                <a:r>
                  <a:rPr kumimoji="0" lang="en-US" sz="4800" b="1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cs typeface="Times New Roman" panose="02020603050405020304" pitchFamily="18" charset="0"/>
                    <a:sym typeface="Helvetica Neue"/>
                  </a:rPr>
                  <a:t> prediction!</a:t>
                </a: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cs typeface="Times New Roman" panose="02020603050405020304" pitchFamily="18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E1416-22B1-AD1B-37E3-91C01E3CE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776481"/>
                <a:ext cx="19400108" cy="3795911"/>
              </a:xfrm>
              <a:prstGeom prst="rect">
                <a:avLst/>
              </a:prstGeom>
              <a:blipFill>
                <a:blip r:embed="rId2"/>
                <a:stretch>
                  <a:fillRect t="-305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75612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A0D76-49B1-5BF1-4D0E-5A56297F4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8CBDB3-40A0-64BC-DA6B-CA32DE9D87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AAA14D-5096-BF55-787F-6A42267DADF9}"/>
                  </a:ext>
                </a:extLst>
              </p:cNvPr>
              <p:cNvSpPr txBox="1"/>
              <p:nvPr/>
            </p:nvSpPr>
            <p:spPr>
              <a:xfrm>
                <a:off x="2286000" y="4407149"/>
                <a:ext cx="19400108" cy="45345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cs typeface="Times New Roman" panose="02020603050405020304" pitchFamily="18" charset="0"/>
                    <a:sym typeface="Helvetica Neue"/>
                  </a:rPr>
                  <a:t>Part 2.2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cs typeface="Times New Roman" panose="02020603050405020304" pitchFamily="18" charset="0"/>
                    <a:sym typeface="Helvetica Neue"/>
                  </a:rPr>
                  <a:t>The Macroscopic Side: </a:t>
                </a:r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Black hole solutions for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cs typeface="Times New Roman" panose="02020603050405020304" pitchFamily="18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AAA14D-5096-BF55-787F-6A42267DA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407149"/>
                <a:ext cx="19400108" cy="4534575"/>
              </a:xfrm>
              <a:prstGeom prst="rect">
                <a:avLst/>
              </a:prstGeom>
              <a:blipFill>
                <a:blip r:embed="rId2"/>
                <a:stretch>
                  <a:fillRect t="-241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84601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B38F4-2948-51B0-591E-53F48D71D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FC693B-1884-EC9A-5E38-E321512B778D}"/>
              </a:ext>
            </a:extLst>
          </p:cNvPr>
          <p:cNvCxnSpPr>
            <a:cxnSpLocks/>
          </p:cNvCxnSpPr>
          <p:nvPr/>
        </p:nvCxnSpPr>
        <p:spPr>
          <a:xfrm>
            <a:off x="11308150" y="3964979"/>
            <a:ext cx="0" cy="4995684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F8AAB3-4DA6-4D96-EEC5-88152DF057F6}"/>
              </a:ext>
            </a:extLst>
          </p:cNvPr>
          <p:cNvCxnSpPr>
            <a:cxnSpLocks/>
          </p:cNvCxnSpPr>
          <p:nvPr/>
        </p:nvCxnSpPr>
        <p:spPr>
          <a:xfrm>
            <a:off x="12344400" y="5135488"/>
            <a:ext cx="0" cy="1878319"/>
          </a:xfrm>
          <a:prstGeom prst="line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3CF7EA-923F-A1A4-C985-902DC3F6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 of black hole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41858-294D-5D78-9789-6128BF0050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29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D394DF-B595-A934-17A3-6A73C37E164A}"/>
              </a:ext>
            </a:extLst>
          </p:cNvPr>
          <p:cNvCxnSpPr>
            <a:cxnSpLocks/>
          </p:cNvCxnSpPr>
          <p:nvPr/>
        </p:nvCxnSpPr>
        <p:spPr>
          <a:xfrm>
            <a:off x="6705600" y="3964979"/>
            <a:ext cx="0" cy="496806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2D934D-BEB1-B93A-8018-FBE5570CCFCA}"/>
              </a:ext>
            </a:extLst>
          </p:cNvPr>
          <p:cNvCxnSpPr>
            <a:cxnSpLocks/>
          </p:cNvCxnSpPr>
          <p:nvPr/>
        </p:nvCxnSpPr>
        <p:spPr>
          <a:xfrm flipH="1" flipV="1">
            <a:off x="3402842" y="7034703"/>
            <a:ext cx="12184719" cy="2494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500BF8-71C3-8B83-C07E-7F719EA7E845}"/>
              </a:ext>
            </a:extLst>
          </p:cNvPr>
          <p:cNvCxnSpPr>
            <a:cxnSpLocks/>
          </p:cNvCxnSpPr>
          <p:nvPr/>
        </p:nvCxnSpPr>
        <p:spPr>
          <a:xfrm flipH="1" flipV="1">
            <a:off x="3416489" y="8933046"/>
            <a:ext cx="12171072" cy="23892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EB1C04-8A08-113E-5292-8201CA8DC0CD}"/>
              </a:ext>
            </a:extLst>
          </p:cNvPr>
          <p:cNvCxnSpPr>
            <a:cxnSpLocks/>
          </p:cNvCxnSpPr>
          <p:nvPr/>
        </p:nvCxnSpPr>
        <p:spPr>
          <a:xfrm flipH="1" flipV="1">
            <a:off x="3402842" y="5160314"/>
            <a:ext cx="12184719" cy="2494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E31CA9-9768-96DC-FB13-8AB86558AA76}"/>
                  </a:ext>
                </a:extLst>
              </p:cNvPr>
              <p:cNvSpPr txBox="1"/>
              <p:nvPr/>
            </p:nvSpPr>
            <p:spPr>
              <a:xfrm>
                <a:off x="11593981" y="4131085"/>
                <a:ext cx="3910273" cy="841256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E31CA9-9768-96DC-FB13-8AB86558A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3981" y="4131085"/>
                <a:ext cx="3910273" cy="841256"/>
              </a:xfrm>
              <a:prstGeom prst="rect">
                <a:avLst/>
              </a:prstGeom>
              <a:blipFill>
                <a:blip r:embed="rId2"/>
                <a:stretch>
                  <a:fillRect t="-15217" b="-37681"/>
                </a:stretch>
              </a:blipFill>
              <a:ln w="381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DC8A36-E188-3AFB-4116-6F512464B219}"/>
                  </a:ext>
                </a:extLst>
              </p:cNvPr>
              <p:cNvSpPr txBox="1"/>
              <p:nvPr/>
            </p:nvSpPr>
            <p:spPr>
              <a:xfrm>
                <a:off x="7712073" y="4188623"/>
                <a:ext cx="3115267" cy="841256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DC8A36-E188-3AFB-4116-6F512464B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73" y="4188623"/>
                <a:ext cx="3115267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4E9135-D574-F010-DE41-7B455A3A6B19}"/>
              </a:ext>
            </a:extLst>
          </p:cNvPr>
          <p:cNvCxnSpPr>
            <a:cxnSpLocks/>
          </p:cNvCxnSpPr>
          <p:nvPr/>
        </p:nvCxnSpPr>
        <p:spPr>
          <a:xfrm>
            <a:off x="15587561" y="3964979"/>
            <a:ext cx="0" cy="4985204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6AE63F-145D-7809-050E-490D956E49E0}"/>
                  </a:ext>
                </a:extLst>
              </p:cNvPr>
              <p:cNvSpPr txBox="1"/>
              <p:nvPr/>
            </p:nvSpPr>
            <p:spPr>
              <a:xfrm>
                <a:off x="3305176" y="5339058"/>
                <a:ext cx="3215433" cy="1579920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B2D662-502A-6BBF-BFDD-22F7EAF92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176" y="5339058"/>
                <a:ext cx="3215433" cy="15799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B5E798-CFC0-CE01-781D-31EDCFBE2781}"/>
                  </a:ext>
                </a:extLst>
              </p:cNvPr>
              <p:cNvSpPr txBox="1"/>
              <p:nvPr/>
            </p:nvSpPr>
            <p:spPr>
              <a:xfrm>
                <a:off x="3305175" y="7188843"/>
                <a:ext cx="3215433" cy="1579920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85E64B-2575-5EF8-D8E0-A4587EC0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175" y="7188843"/>
                <a:ext cx="3215433" cy="1579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BA1C90A-512B-ED0E-D6ED-D5C52F74A1F0}"/>
              </a:ext>
            </a:extLst>
          </p:cNvPr>
          <p:cNvSpPr txBox="1"/>
          <p:nvPr/>
        </p:nvSpPr>
        <p:spPr>
          <a:xfrm>
            <a:off x="13298270" y="5986127"/>
            <a:ext cx="17402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B050"/>
                </a:solidFill>
                <a:latin typeface="Chilgok Gwon Anja" panose="02020603020101020101" pitchFamily="18" charset="-127"/>
                <a:ea typeface="Chilgok Gwon Anja" panose="0202060302010102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5B095A-3424-9EDA-BA3B-4DA10B2FA85F}"/>
                  </a:ext>
                </a:extLst>
              </p:cNvPr>
              <p:cNvSpPr txBox="1"/>
              <p:nvPr/>
            </p:nvSpPr>
            <p:spPr>
              <a:xfrm>
                <a:off x="21167677" y="593427"/>
                <a:ext cx="256647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b="1" dirty="0">
                    <a:solidFill>
                      <a:schemeClr val="tx1"/>
                    </a:solidFill>
                    <a:latin typeface="+mj-lt"/>
                  </a:rPr>
                  <a:t>**</a:t>
                </a:r>
                <a:r>
                  <a:rPr lang="en-US" sz="4000" b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kumimoji="0" lang="en-US" sz="40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AADB8F-9395-DE5E-716E-73C263517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7677" y="593427"/>
                <a:ext cx="2566472" cy="718145"/>
              </a:xfrm>
              <a:prstGeom prst="rect">
                <a:avLst/>
              </a:prstGeom>
              <a:blipFill>
                <a:blip r:embed="rId7"/>
                <a:stretch>
                  <a:fillRect l="-5226" t="-13559" b="-3559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92E004A-1142-14C9-FEE6-CE5EDC1D53D0}"/>
              </a:ext>
            </a:extLst>
          </p:cNvPr>
          <p:cNvCxnSpPr>
            <a:cxnSpLocks/>
          </p:cNvCxnSpPr>
          <p:nvPr/>
        </p:nvCxnSpPr>
        <p:spPr>
          <a:xfrm flipH="1" flipV="1">
            <a:off x="3416489" y="3947842"/>
            <a:ext cx="12171072" cy="1713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ED18FB-774B-ED80-CAD0-4F8AB991DBE0}"/>
              </a:ext>
            </a:extLst>
          </p:cNvPr>
          <p:cNvCxnSpPr>
            <a:cxnSpLocks/>
          </p:cNvCxnSpPr>
          <p:nvPr/>
        </p:nvCxnSpPr>
        <p:spPr>
          <a:xfrm>
            <a:off x="3402842" y="3964979"/>
            <a:ext cx="13647" cy="496806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24F672-760E-7FD4-8AA5-9DFDDD68945F}"/>
              </a:ext>
            </a:extLst>
          </p:cNvPr>
          <p:cNvCxnSpPr>
            <a:cxnSpLocks/>
          </p:cNvCxnSpPr>
          <p:nvPr/>
        </p:nvCxnSpPr>
        <p:spPr>
          <a:xfrm>
            <a:off x="11308150" y="5217204"/>
            <a:ext cx="0" cy="1796603"/>
          </a:xfrm>
          <a:prstGeom prst="line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526BC4-1A0E-1764-3BBD-2120F3F87F41}"/>
              </a:ext>
            </a:extLst>
          </p:cNvPr>
          <p:cNvSpPr txBox="1"/>
          <p:nvPr/>
        </p:nvSpPr>
        <p:spPr>
          <a:xfrm>
            <a:off x="7069683" y="5425422"/>
            <a:ext cx="700804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gauged supergravity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240EB0-9D10-C070-8CB1-DB6404DB474B}"/>
              </a:ext>
            </a:extLst>
          </p:cNvPr>
          <p:cNvSpPr txBox="1"/>
          <p:nvPr/>
        </p:nvSpPr>
        <p:spPr>
          <a:xfrm>
            <a:off x="8079728" y="6101545"/>
            <a:ext cx="466330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Bobev</a:t>
            </a:r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Dimitrov, </a:t>
            </a:r>
            <a:r>
              <a:rPr lang="en-US" sz="200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Vekemans</a:t>
            </a:r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2212.10360]</a:t>
            </a:r>
            <a:endParaRPr kumimoji="0" lang="en-US" sz="2000" b="0" i="0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64CAFD-CF1F-0906-9928-50DDBD90554A}"/>
              </a:ext>
            </a:extLst>
          </p:cNvPr>
          <p:cNvSpPr txBox="1"/>
          <p:nvPr/>
        </p:nvSpPr>
        <p:spPr>
          <a:xfrm>
            <a:off x="8205272" y="7696917"/>
            <a:ext cx="17402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B050"/>
                </a:solidFill>
                <a:latin typeface="Chilgok Gwon Anja" panose="02020603020101020101" pitchFamily="18" charset="-127"/>
                <a:ea typeface="Chilgok Gwon Anja" panose="0202060302010102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5ADC3-F704-1925-CF87-3632463DB810}"/>
              </a:ext>
            </a:extLst>
          </p:cNvPr>
          <p:cNvSpPr txBox="1"/>
          <p:nvPr/>
        </p:nvSpPr>
        <p:spPr>
          <a:xfrm>
            <a:off x="16255618" y="9804297"/>
            <a:ext cx="415456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ultimate goal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D7B9A24-71D6-586A-6139-F1B625CA1F72}"/>
              </a:ext>
            </a:extLst>
          </p:cNvPr>
          <p:cNvSpPr/>
          <p:nvPr/>
        </p:nvSpPr>
        <p:spPr>
          <a:xfrm rot="13149448">
            <a:off x="13453089" y="8885146"/>
            <a:ext cx="2433291" cy="429010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B507E3-FA41-E7B0-5CA0-B58B4A2B1873}"/>
              </a:ext>
            </a:extLst>
          </p:cNvPr>
          <p:cNvSpPr txBox="1"/>
          <p:nvPr/>
        </p:nvSpPr>
        <p:spPr>
          <a:xfrm>
            <a:off x="279018" y="12474073"/>
            <a:ext cx="159766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09600" lvl="1" indent="0" algn="l">
              <a:buSzTx/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How do we find the solution?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7541D-8F44-1FFD-A8A5-75CD5D9BD9FB}"/>
              </a:ext>
            </a:extLst>
          </p:cNvPr>
          <p:cNvSpPr txBox="1"/>
          <p:nvPr/>
        </p:nvSpPr>
        <p:spPr>
          <a:xfrm>
            <a:off x="13015429" y="7518832"/>
            <a:ext cx="9416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>
                <a:solidFill>
                  <a:srgbClr val="FF0000"/>
                </a:solidFill>
                <a:latin typeface="Chilgok Gwon Anja" panose="02020603020101020101" pitchFamily="18" charset="-127"/>
                <a:ea typeface="Chilgok Gwon Anja" panose="0202060302010102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189080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53E5E-DCC2-5FC5-42A8-28098632D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0318C-3F3D-5792-B3A0-AC5C26E2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Black hole entropy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2579-1A53-D34D-3A35-C800832A2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30498"/>
            <a:ext cx="21971000" cy="10211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Char char="‒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Thermodynamics/macroscopics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‒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‒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‒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‒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Statistical/microscopic origin and interpretation of black hole entropy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‒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‒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‒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Successes through string theory, 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holography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…but is </a:t>
            </a:r>
            <a:r>
              <a:rPr 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incomplete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B0078-7205-6EC2-0FCC-2B1BE08724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16A79-9E44-40DD-5D87-9731A99B48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957"/>
          <a:stretch/>
        </p:blipFill>
        <p:spPr>
          <a:xfrm>
            <a:off x="6068108" y="3614242"/>
            <a:ext cx="3747541" cy="3527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A3C91A-7C27-5CCA-686E-56973A567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147" y="9225202"/>
            <a:ext cx="3552045" cy="1030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FE525A-9DB3-6DDC-CF99-D79127FA37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859"/>
          <a:stretch/>
        </p:blipFill>
        <p:spPr>
          <a:xfrm>
            <a:off x="10066662" y="3697613"/>
            <a:ext cx="5573672" cy="3273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53952-7602-FA48-CC26-2D9344C40AC5}"/>
              </a:ext>
            </a:extLst>
          </p:cNvPr>
          <p:cNvSpPr txBox="1"/>
          <p:nvPr/>
        </p:nvSpPr>
        <p:spPr>
          <a:xfrm>
            <a:off x="10290412" y="8899384"/>
            <a:ext cx="9416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96269A-885C-2EDD-E251-8D56F9C3CAAB}"/>
              </a:ext>
            </a:extLst>
          </p:cNvPr>
          <p:cNvSpPr txBox="1"/>
          <p:nvPr/>
        </p:nvSpPr>
        <p:spPr>
          <a:xfrm>
            <a:off x="16254483" y="10304060"/>
            <a:ext cx="292062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microstates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5A4EC4-EF2A-7C78-BF05-FE43DEF8E124}"/>
              </a:ext>
            </a:extLst>
          </p:cNvPr>
          <p:cNvCxnSpPr>
            <a:cxnSpLocks/>
          </p:cNvCxnSpPr>
          <p:nvPr/>
        </p:nvCxnSpPr>
        <p:spPr>
          <a:xfrm>
            <a:off x="13337084" y="10027745"/>
            <a:ext cx="2719507" cy="729423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E5118EE-4F41-23C5-C403-60B1B3A62F81}"/>
              </a:ext>
            </a:extLst>
          </p:cNvPr>
          <p:cNvSpPr/>
          <p:nvPr/>
        </p:nvSpPr>
        <p:spPr>
          <a:xfrm>
            <a:off x="18970388" y="3411940"/>
            <a:ext cx="2238233" cy="2142699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92C72D-BE1E-3658-1FC6-04B146177BC0}"/>
              </a:ext>
            </a:extLst>
          </p:cNvPr>
          <p:cNvSpPr txBox="1"/>
          <p:nvPr/>
        </p:nvSpPr>
        <p:spPr>
          <a:xfrm>
            <a:off x="18560954" y="2564397"/>
            <a:ext cx="305709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lt"/>
              </a:rPr>
              <a:t>horizon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91DFCB-F8F0-0D1B-A431-9457A67133B8}"/>
                  </a:ext>
                </a:extLst>
              </p:cNvPr>
              <p:cNvSpPr txBox="1"/>
              <p:nvPr/>
            </p:nvSpPr>
            <p:spPr>
              <a:xfrm>
                <a:off x="20992531" y="4049524"/>
                <a:ext cx="3057099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𝑀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,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𝑄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,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𝐽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91DFCB-F8F0-0D1B-A431-9457A6713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2531" y="4049524"/>
                <a:ext cx="3057099" cy="841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5CE3DA5-26C6-23BD-0209-D700480C8B4E}"/>
              </a:ext>
            </a:extLst>
          </p:cNvPr>
          <p:cNvSpPr txBox="1"/>
          <p:nvPr/>
        </p:nvSpPr>
        <p:spPr>
          <a:xfrm>
            <a:off x="2238231" y="12634330"/>
            <a:ext cx="924958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[Strominger, Vafa 9601029; Benini, Hristov,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Zaffaroni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 1511.04085…]</a:t>
            </a:r>
          </a:p>
        </p:txBody>
      </p:sp>
    </p:spTree>
    <p:extLst>
      <p:ext uri="{BB962C8B-B14F-4D97-AF65-F5344CB8AC3E}">
        <p14:creationId xmlns:p14="http://schemas.microsoft.com/office/powerpoint/2010/main" val="3649616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 animBg="1"/>
      <p:bldP spid="20" grpId="0"/>
      <p:bldP spid="21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9A032-F800-77B7-3FC3-193CAE110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E2B9D653-99E5-8082-16EB-A8AD21ADCE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77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How do we find black hole solutions?</a:t>
            </a:r>
            <a:endParaRPr lang="en-US" sz="77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2" name="QNM spectrum: set of characteristic frequencies of black holes…">
            <a:extLst>
              <a:ext uri="{FF2B5EF4-FFF2-40B4-BE49-F238E27FC236}">
                <a16:creationId xmlns:a16="http://schemas.microsoft.com/office/drawing/2014/main" id="{303D94C2-8B95-7777-6168-1E0E007F49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3757" y="3132910"/>
            <a:ext cx="22284894" cy="99007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An “obvious” ansatz using known solutions</a:t>
            </a:r>
          </a:p>
          <a:p>
            <a:pPr lvl="1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Solve the killing spinor equations</a:t>
            </a:r>
          </a:p>
          <a:p>
            <a:pPr lvl="1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5d equivariant localization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[Cassani,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Ruipérez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Turetta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2409.01332, 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Colombo, Dimitrov, Martelli, Zaffaroni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2502.15624]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buSzTx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Numerical techniques</a:t>
            </a:r>
          </a:p>
          <a:p>
            <a:pPr lvl="1">
              <a:buSzTx/>
            </a:pPr>
            <a:r>
              <a:rPr lang="en-US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Perturbative expansion around known solutions</a:t>
            </a:r>
          </a:p>
          <a:p>
            <a:pPr lvl="1">
              <a:buSzTx/>
            </a:pPr>
            <a:r>
              <a:rPr lang="en-US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Focus on the near-horizon regime</a:t>
            </a:r>
          </a:p>
          <a:p>
            <a:pPr lvl="1">
              <a:buSzTx/>
            </a:pPr>
            <a:endParaRPr lang="en-US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609600" lvl="1" indent="0">
              <a:buSzTx/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We take a 2-step approach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46A76-051F-99B6-2DAB-BA96BE2B146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0829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B3FA9-2366-AA5B-BDEA-8544D0273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A4DDBAC9-2D86-377A-4331-17A6FFD65E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Near horizon extremal geometries (NHEG)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C222F7F4-9D14-937B-E940-70E790957D8A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43757" y="3132911"/>
                <a:ext cx="14737101" cy="825601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>
                  <a:buSzTx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1: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solution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b="1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 of reach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except for the NHEG</a:t>
                </a:r>
              </a:p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temperature regime and/or NHEG</a:t>
                </a:r>
              </a:p>
              <a:p>
                <a:pPr lvl="2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 recent applications!</a:t>
                </a:r>
              </a:p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Enhancement of symmetries: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(2,1)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the horizon</a:t>
                </a:r>
              </a:p>
              <a:p>
                <a:pPr marL="609600" lvl="1" indent="0">
                  <a:buSzTx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NHEG is sufficient to verify the CFT prediction and show such a solution exists</a:t>
                </a:r>
              </a:p>
            </p:txBody>
          </p:sp>
        </mc:Choice>
        <mc:Fallback xmlns="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C222F7F4-9D14-937B-E940-70E790957D8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3757" y="3132911"/>
                <a:ext cx="14737101" cy="8256012"/>
              </a:xfrm>
              <a:prstGeom prst="rect">
                <a:avLst/>
              </a:prstGeom>
              <a:blipFill>
                <a:blip r:embed="rId3"/>
                <a:stretch>
                  <a:fillRect t="-2437" r="-1737" b="-3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9996AA-5E82-6501-7923-363DCFDC27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BD2C4-096F-18CC-D608-AF84839F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7620" y="3697168"/>
            <a:ext cx="7626742" cy="558193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8F5EAD2-2B9C-9021-CAD6-07B19FD2507A}"/>
              </a:ext>
            </a:extLst>
          </p:cNvPr>
          <p:cNvSpPr/>
          <p:nvPr/>
        </p:nvSpPr>
        <p:spPr>
          <a:xfrm>
            <a:off x="16994520" y="8287727"/>
            <a:ext cx="1744579" cy="657036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F96EC6-09F8-694B-CE4C-4EF94E59FF2D}"/>
              </a:ext>
            </a:extLst>
          </p:cNvPr>
          <p:cNvSpPr/>
          <p:nvPr/>
        </p:nvSpPr>
        <p:spPr>
          <a:xfrm>
            <a:off x="19107147" y="7979983"/>
            <a:ext cx="1816768" cy="1756611"/>
          </a:xfrm>
          <a:prstGeom prst="rect">
            <a:avLst/>
          </a:prstGeom>
          <a:noFill/>
          <a:ln w="76200" cap="flat">
            <a:solidFill>
              <a:schemeClr val="accent4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C3A898-E470-5A62-F277-CC8B6FA73751}"/>
                  </a:ext>
                </a:extLst>
              </p:cNvPr>
              <p:cNvSpPr txBox="1"/>
              <p:nvPr/>
            </p:nvSpPr>
            <p:spPr>
              <a:xfrm>
                <a:off x="21634308" y="7824087"/>
                <a:ext cx="1106392" cy="1025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+mj-lt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000" dirty="0">
                    <a:solidFill>
                      <a:schemeClr val="bg1"/>
                    </a:solidFill>
                    <a:latin typeface="+mj-lt"/>
                  </a:rPr>
                  <a:t>region</a:t>
                </a:r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C3A898-E470-5A62-F277-CC8B6FA7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4308" y="7824087"/>
                <a:ext cx="1106392" cy="1025922"/>
              </a:xfrm>
              <a:prstGeom prst="rect">
                <a:avLst/>
              </a:prstGeom>
              <a:blipFill>
                <a:blip r:embed="rId5"/>
                <a:stretch>
                  <a:fillRect l="-16575" r="-14917" b="-1716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1DA3AEB-568F-C852-3E2E-CA7BC95224E1}"/>
              </a:ext>
            </a:extLst>
          </p:cNvPr>
          <p:cNvSpPr txBox="1"/>
          <p:nvPr/>
        </p:nvSpPr>
        <p:spPr>
          <a:xfrm>
            <a:off x="21960601" y="3239679"/>
            <a:ext cx="179376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asymptotic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23D7BE0-0DC9-5A41-0252-D9727EE6B321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≠±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23D7BE0-0DC9-5A41-0252-D9727EE6B3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23635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D8958-4DF5-F9C9-D54A-E45688EC6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2E1B2E-A2AE-108D-582D-FB49A1A5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962" y="3917076"/>
            <a:ext cx="15105191" cy="1483628"/>
          </a:xfrm>
          <a:prstGeom prst="rect">
            <a:avLst/>
          </a:prstGeom>
        </p:spPr>
      </p:pic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3568169E-B482-5738-053C-D1A571AEFD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Near horizon extremal ansatz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2" name="QNM spectrum: set of characteristic frequencies of black holes…">
            <a:extLst>
              <a:ext uri="{FF2B5EF4-FFF2-40B4-BE49-F238E27FC236}">
                <a16:creationId xmlns:a16="http://schemas.microsoft.com/office/drawing/2014/main" id="{A4833F4C-960C-C7A6-0486-54F7FBB20C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3757" y="3132911"/>
            <a:ext cx="22284894" cy="995529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Sz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 ansatz</a:t>
            </a: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and scalars ansatz</a:t>
            </a: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of motion are now all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algebraic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2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9BB4A-D744-0B46-A0BE-C65681EAB1F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BD1ED1-9E27-FF3B-1A38-AF685BAAF684}"/>
              </a:ext>
            </a:extLst>
          </p:cNvPr>
          <p:cNvCxnSpPr>
            <a:cxnSpLocks/>
          </p:cNvCxnSpPr>
          <p:nvPr/>
        </p:nvCxnSpPr>
        <p:spPr>
          <a:xfrm flipV="1">
            <a:off x="17163751" y="3528653"/>
            <a:ext cx="1211693" cy="658821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CD0700-1C74-68C2-F169-5AFF44D2A976}"/>
              </a:ext>
            </a:extLst>
          </p:cNvPr>
          <p:cNvSpPr txBox="1"/>
          <p:nvPr/>
        </p:nvSpPr>
        <p:spPr>
          <a:xfrm>
            <a:off x="18375444" y="3048654"/>
            <a:ext cx="374004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l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0000"/>
                    <a:lumOff val="10000"/>
                  </a:schemeClr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eft invariant 1-forms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7C12EA7-B133-44CC-3781-CE31A4F5FD2F}"/>
              </a:ext>
            </a:extLst>
          </p:cNvPr>
          <p:cNvSpPr/>
          <p:nvPr/>
        </p:nvSpPr>
        <p:spPr>
          <a:xfrm rot="5400000">
            <a:off x="8906541" y="3761911"/>
            <a:ext cx="613560" cy="4009171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DE0735-88D7-D441-D7C1-68EF6BD0D820}"/>
                  </a:ext>
                </a:extLst>
              </p:cNvPr>
              <p:cNvSpPr txBox="1"/>
              <p:nvPr/>
            </p:nvSpPr>
            <p:spPr>
              <a:xfrm>
                <a:off x="8724405" y="6236546"/>
                <a:ext cx="977832" cy="564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3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DE0735-88D7-D441-D7C1-68EF6BD0D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405" y="6236546"/>
                <a:ext cx="977832" cy="564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EC5FBDA-13D9-5920-78E6-7F40FEE8B2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136" b="18080"/>
          <a:stretch/>
        </p:blipFill>
        <p:spPr>
          <a:xfrm>
            <a:off x="3005804" y="9614420"/>
            <a:ext cx="9087593" cy="818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65C32B-0F79-EAED-A4F7-219955605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3252" y="9614420"/>
            <a:ext cx="6066110" cy="1020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D7DA018-E23B-6E03-FDBF-90A5DDD661B9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≠±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D7DA018-E23B-6E03-FDBF-90A5DDD661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09136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1554E-64BA-F900-EF9A-8EEBB6E04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AC3373D9-2646-9959-0EE0-0879E6D8E3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Near horizon extremal ansatz</a:t>
            </a:r>
            <a:endParaRPr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9C09FA31-CB8F-2A5F-50A7-B41D2E4B8BE9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43757" y="3132911"/>
                <a:ext cx="22284894" cy="995529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>
                  <a:buSzTx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 simplification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“seed” solution is the NHEG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solution</a:t>
                </a:r>
              </a:p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 of motion are now all </a:t>
                </a:r>
                <a:r>
                  <a:rPr lang="en-US" b="1" dirty="0">
                    <a:solidFill>
                      <a:schemeClr val="bg1">
                        <a:lumMod val="90000"/>
                        <a:lumOff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algebraic and linear</a:t>
                </a:r>
              </a:p>
              <a:p>
                <a:pPr lvl="2">
                  <a:buSzTx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equations of motion &amp; 11 unknown constants</a:t>
                </a:r>
              </a:p>
              <a:p>
                <a:pPr lvl="2">
                  <a:buSzTx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is supersymmetric + extremal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independent parameters</a:t>
                </a:r>
              </a:p>
              <a:p>
                <a:pPr lvl="2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9C09FA31-CB8F-2A5F-50A7-B41D2E4B8BE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3757" y="3132911"/>
                <a:ext cx="22284894" cy="9955292"/>
              </a:xfrm>
              <a:prstGeom prst="rect">
                <a:avLst/>
              </a:prstGeom>
              <a:blipFill>
                <a:blip r:embed="rId3"/>
                <a:stretch>
                  <a:fillRect t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4965C-F847-F555-C6CF-DE11C8403F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833CE-4FB7-C0B7-3220-D6FCB748B7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427"/>
          <a:stretch/>
        </p:blipFill>
        <p:spPr>
          <a:xfrm>
            <a:off x="5595582" y="4711973"/>
            <a:ext cx="3879835" cy="12764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0EE7C-C830-AADE-5C73-FEF05B198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7681" y="4874218"/>
            <a:ext cx="8858705" cy="977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CA63A7C-D214-A189-C6CA-6B90D4425DC0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≠±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CA63A7C-D214-A189-C6CA-6B90D4425D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290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D933AAE-D4B1-AE57-CBB3-AD2D3FB6F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31CC8FFE-C93B-A225-197D-16B2BC973B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seed solution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2" name="QNM spectrum: set of characteristic frequencies of black holes…">
            <a:extLst>
              <a:ext uri="{FF2B5EF4-FFF2-40B4-BE49-F238E27FC236}">
                <a16:creationId xmlns:a16="http://schemas.microsoft.com/office/drawing/2014/main" id="{1FC75853-33AA-9CB2-89E0-BCD8AE5EBE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3757" y="3132911"/>
            <a:ext cx="22284894" cy="99552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lvl="1" indent="0">
              <a:buSz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182D1-1EC6-CBBB-DC14-8C13AEDF38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09590-4312-89C2-B0BA-BC05D6232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220" y="5580958"/>
            <a:ext cx="8570164" cy="1373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B38689-216F-E9E3-2B7B-9FE230F40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754" y="7845742"/>
            <a:ext cx="10522491" cy="2209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C71FD4-BDB9-50D4-B851-E7AB2C1AC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724" y="11633632"/>
            <a:ext cx="5702593" cy="1111307"/>
          </a:xfrm>
          <a:prstGeom prst="rect">
            <a:avLst/>
          </a:prstGeom>
        </p:spPr>
      </p:pic>
      <p:sp>
        <p:nvSpPr>
          <p:cNvPr id="13" name="QNM spectrum: set of characteristic frequencies of black holes…">
            <a:extLst>
              <a:ext uri="{FF2B5EF4-FFF2-40B4-BE49-F238E27FC236}">
                <a16:creationId xmlns:a16="http://schemas.microsoft.com/office/drawing/2014/main" id="{5D29CB5F-95CA-A76D-EDCC-241F6C0F1751}"/>
              </a:ext>
            </a:extLst>
          </p:cNvPr>
          <p:cNvSpPr txBox="1">
            <a:spLocks/>
          </p:cNvSpPr>
          <p:nvPr/>
        </p:nvSpPr>
        <p:spPr>
          <a:xfrm>
            <a:off x="1396157" y="3285311"/>
            <a:ext cx="22284894" cy="9955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1" hangingPunct="1">
              <a:buSzTx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metric functions</a:t>
            </a:r>
          </a:p>
          <a:p>
            <a:pPr lvl="1" hangingPunct="1">
              <a:buSzTx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hangingPunct="1">
              <a:buSzTx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hangingPunct="1">
              <a:buSzTx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</a:t>
            </a:r>
          </a:p>
          <a:p>
            <a:pPr lvl="1" hangingPunct="1">
              <a:buSzTx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hangingPunct="1">
              <a:buSzTx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hangingPunct="1">
              <a:buSzTx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scalars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hangingPunct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5DD16-E8A4-50BC-6269-37ED92BAD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5320" y="4191911"/>
            <a:ext cx="14786568" cy="13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113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30783-C27B-9116-33BD-7E4BA31C4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4A3C65DF-6058-8604-EDAD-52F65A2E17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Near horizon extremal solution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2" name="QNM spectrum: set of characteristic frequencies of black holes…">
            <a:extLst>
              <a:ext uri="{FF2B5EF4-FFF2-40B4-BE49-F238E27FC236}">
                <a16:creationId xmlns:a16="http://schemas.microsoft.com/office/drawing/2014/main" id="{85F4A373-CFCE-6C90-65B2-2D9E183C7A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3757" y="3132910"/>
            <a:ext cx="22284894" cy="999623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Sz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scalars and (flavor) gauge potential are corrected!</a:t>
            </a: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can be done past the leading order – future work</a:t>
            </a:r>
          </a:p>
          <a:p>
            <a:pPr marL="1219200" lvl="2" indent="0">
              <a:buSz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**first partial solution with hypers in this theory</a:t>
            </a:r>
          </a:p>
          <a:p>
            <a:pPr marL="1219200" lvl="2" indent="0">
              <a:buSz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AC3566-6D34-CFB5-DAC0-FAAD0C1AD96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90FF9-639A-5446-649C-E7552D3A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642" y="4257912"/>
            <a:ext cx="18365476" cy="1841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CC6BF-F828-940B-5580-D0381F944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288" y="6628580"/>
            <a:ext cx="15307775" cy="1648928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E932DBAC-8A54-94C0-B8A7-35BEA13D7C83}"/>
              </a:ext>
            </a:extLst>
          </p:cNvPr>
          <p:cNvSpPr/>
          <p:nvPr/>
        </p:nvSpPr>
        <p:spPr>
          <a:xfrm>
            <a:off x="3637263" y="4490114"/>
            <a:ext cx="378379" cy="1705970"/>
          </a:xfrm>
          <a:prstGeom prst="leftBrace">
            <a:avLst/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3A803-B487-0CF5-EE42-CF738A10C964}"/>
              </a:ext>
            </a:extLst>
          </p:cNvPr>
          <p:cNvSpPr txBox="1"/>
          <p:nvPr/>
        </p:nvSpPr>
        <p:spPr>
          <a:xfrm>
            <a:off x="1207961" y="4881528"/>
            <a:ext cx="186974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scalars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5C52668-ED8C-B9A9-9D16-D1A987DF90EC}"/>
              </a:ext>
            </a:extLst>
          </p:cNvPr>
          <p:cNvSpPr/>
          <p:nvPr/>
        </p:nvSpPr>
        <p:spPr>
          <a:xfrm>
            <a:off x="3637263" y="6628580"/>
            <a:ext cx="378379" cy="1705970"/>
          </a:xfrm>
          <a:prstGeom prst="leftBrace">
            <a:avLst/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C7C03-E37F-3650-6EE0-3B7CC45616D5}"/>
              </a:ext>
            </a:extLst>
          </p:cNvPr>
          <p:cNvSpPr txBox="1"/>
          <p:nvPr/>
        </p:nvSpPr>
        <p:spPr>
          <a:xfrm>
            <a:off x="855349" y="7060937"/>
            <a:ext cx="257496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0037C99-6B0D-9095-D7AD-56AA5244A246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≠±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0037C99-6B0D-9095-D7AD-56AA5244A2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87576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D26E5-DEA3-68F8-F320-BD9C19CC0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77373-1865-2B76-0A1A-F85D6CB5E7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3BB181-3DEC-0637-BFF5-99B607578DCA}"/>
                  </a:ext>
                </a:extLst>
              </p:cNvPr>
              <p:cNvSpPr txBox="1"/>
              <p:nvPr/>
            </p:nvSpPr>
            <p:spPr>
              <a:xfrm>
                <a:off x="2286000" y="4776481"/>
                <a:ext cx="19400108" cy="37959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cs typeface="Times New Roman" panose="02020603050405020304" pitchFamily="18" charset="0"/>
                    <a:sym typeface="Helvetica Neue"/>
                  </a:rPr>
                  <a:t>Summary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We constructed the NHEG of the 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  <a:latin typeface="+mj-lt"/>
                  </a:rPr>
                  <a:t>black hole solution for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cs typeface="Times New Roman" panose="02020603050405020304" pitchFamily="18" charset="0"/>
                  <a:sym typeface="Helvetica Neue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cs typeface="Times New Roman" panose="02020603050405020304" pitchFamily="18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3BB181-3DEC-0637-BFF5-99B607578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776481"/>
                <a:ext cx="19400108" cy="3795911"/>
              </a:xfrm>
              <a:prstGeom prst="rect">
                <a:avLst/>
              </a:prstGeom>
              <a:blipFill>
                <a:blip r:embed="rId2"/>
                <a:stretch>
                  <a:fillRect t="-305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46801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73AC1-8CF1-5C1E-4A6F-CFF4F00DF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36A0238D-9D66-CFF2-C485-8C51BE326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about the on-shell action?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2" name="QNM spectrum: set of characteristic frequencies of black holes…">
            <a:extLst>
              <a:ext uri="{FF2B5EF4-FFF2-40B4-BE49-F238E27FC236}">
                <a16:creationId xmlns:a16="http://schemas.microsoft.com/office/drawing/2014/main" id="{9460F2A1-7C97-3F90-B2A6-DDC769907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3757" y="2385664"/>
            <a:ext cx="22284894" cy="1074348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SzTx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news:</a:t>
            </a:r>
          </a:p>
          <a:p>
            <a:pPr lvl="2">
              <a:buSz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access to the on-shell action from the horizon</a:t>
            </a:r>
          </a:p>
          <a:p>
            <a:pPr lvl="2">
              <a:buSz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asymptotic data (mass,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SzTx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news:</a:t>
            </a:r>
          </a:p>
          <a:p>
            <a:pPr lvl="2">
              <a:buSz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can be determined</a:t>
            </a:r>
          </a:p>
          <a:p>
            <a:pPr lvl="2">
              <a:buSz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with the microscopic prediction</a:t>
            </a:r>
          </a:p>
          <a:p>
            <a:pPr lvl="2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0" lvl="2" indent="0">
              <a:buSz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783B0F-4015-9B7A-5185-07E2B9259C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754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1759F-5995-3F6A-1014-827F20092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FCE8F67C-4DE0-E54E-0BFF-B515CDD72E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Near-horizon thermodynamics</a:t>
            </a:r>
            <a:endParaRPr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BB69084A-AB45-CC77-0EE7-52769A24148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43757" y="2385664"/>
                <a:ext cx="22284894" cy="1074348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access to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thermodynamic quantities from the NHEG: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Entropy</a:t>
                </a: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):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charges must satisfy a Gauss law</a:t>
                </a: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fugacities</a:t>
                </a:r>
              </a:p>
              <a:p>
                <a:pPr marL="1219200" lvl="2" indent="0">
                  <a:buSzTx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BB69084A-AB45-CC77-0EE7-52769A24148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3757" y="2385664"/>
                <a:ext cx="22284894" cy="10743482"/>
              </a:xfrm>
              <a:prstGeom prst="rect">
                <a:avLst/>
              </a:prstGeom>
              <a:blipFill>
                <a:blip r:embed="rId3"/>
                <a:stretch>
                  <a:fillRect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C9A04-35B9-3DFC-7516-1E91486D66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A1C7D-BB88-451A-F5EE-89E99A49D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026" y="7151253"/>
            <a:ext cx="8886010" cy="1413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6D9236-529A-4BBC-50EE-E8DC6974D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573" y="8825589"/>
            <a:ext cx="11786032" cy="13292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62A661-11E9-25A2-E890-200F31164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161" y="12046451"/>
            <a:ext cx="6188085" cy="1082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C0F34C-83F2-B1D0-CCBB-D9B545DE0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5984" y="4656147"/>
            <a:ext cx="1781751" cy="12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5715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6F02C-62FD-3647-9463-A9F05775B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1AEA5C3B-E058-9013-987C-71DA1782BD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Near-horizon thermodynamics</a:t>
            </a:r>
            <a:endParaRPr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351C9B0B-00C0-0D6F-9FA9-66B51BBA3CB5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43757" y="2385664"/>
                <a:ext cx="22284894" cy="1074348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access to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thermodynamic quantities from the NHEG: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Entropy</a:t>
                </a: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):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charges must satisfy a Gauss law</a:t>
                </a: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fugacities</a:t>
                </a:r>
              </a:p>
              <a:p>
                <a:pPr marL="1219200" lvl="2" indent="0">
                  <a:buSzTx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351C9B0B-00C0-0D6F-9FA9-66B51BBA3CB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3757" y="2385664"/>
                <a:ext cx="22284894" cy="10743482"/>
              </a:xfrm>
              <a:prstGeom prst="rect">
                <a:avLst/>
              </a:prstGeom>
              <a:blipFill>
                <a:blip r:embed="rId3"/>
                <a:stretch>
                  <a:fillRect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1CD3AF-89FD-21F8-C1D0-EB3171C41F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84F46-AEF7-1CB8-099F-96921F976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880" y="4646836"/>
            <a:ext cx="7245722" cy="1225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91D6D-EC11-CF6D-C830-9DD88454E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726" y="7216717"/>
            <a:ext cx="8140232" cy="3013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303630-1E03-FA77-9FF3-F68E5D43B8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5058"/>
          <a:stretch/>
        </p:blipFill>
        <p:spPr>
          <a:xfrm>
            <a:off x="4184862" y="12179660"/>
            <a:ext cx="9849356" cy="11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139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A6BDE-E08A-6258-C33D-C32045FFC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D196-1E78-EB54-F987-5B14AAE4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The one (duality) less traveled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02571-9F1D-F721-8DD2-5C0B305E5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30498"/>
            <a:ext cx="21971000" cy="10211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ssistant" pitchFamily="2" charset="-79"/>
              <a:buChar char="‒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Why?</a:t>
            </a:r>
          </a:p>
          <a:p>
            <a:pPr lvl="1">
              <a:lnSpc>
                <a:spcPct val="100000"/>
              </a:lnSpc>
              <a:buFont typeface="Assistant" pitchFamily="2" charset="-79"/>
              <a:buChar char="‒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Some dualities are well-understood, many are </a:t>
            </a:r>
            <a:r>
              <a:rPr lang="en-US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not</a:t>
            </a:r>
          </a:p>
          <a:p>
            <a:pPr lvl="1">
              <a:lnSpc>
                <a:spcPct val="100000"/>
              </a:lnSpc>
              <a:buFont typeface="Assistant" pitchFamily="2" charset="-79"/>
              <a:buChar char="‒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Holography is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most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useful when little is known</a:t>
            </a:r>
            <a:endParaRPr lang="en-US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Assistant" pitchFamily="2" charset="-79"/>
              <a:buChar char="‒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Gives us clues/hints – access to information about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black holes</a:t>
            </a:r>
          </a:p>
          <a:p>
            <a:pPr>
              <a:lnSpc>
                <a:spcPct val="100000"/>
              </a:lnSpc>
              <a:buFont typeface="Assistant" pitchFamily="2" charset="-79"/>
              <a:buChar char="‒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Goal: explore less understood holographic duals in 5d/4d</a:t>
            </a:r>
          </a:p>
          <a:p>
            <a:pPr>
              <a:lnSpc>
                <a:spcPct val="100000"/>
              </a:lnSpc>
              <a:buFont typeface="Assistant" pitchFamily="2" charset="-79"/>
              <a:buChar char="‒"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ssistant" pitchFamily="2" charset="-79"/>
              <a:buChar char="‒"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 marL="609600" lvl="1" indent="0">
              <a:lnSpc>
                <a:spcPct val="100000"/>
              </a:lnSpc>
              <a:buNone/>
            </a:pPr>
            <a:endParaRPr lang="en-US" dirty="0"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4778F-6C2F-2AE2-54AF-4F2122EDB7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3370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88B981D-0809-048A-3FB6-57291F7C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BA13F2E1-BA01-B38D-97FE-5FE81F7214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Near-horizon thermodynamics</a:t>
            </a:r>
            <a:endParaRPr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F75D49FA-47C8-6FE8-4B57-D6748FA52250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43757" y="2385664"/>
                <a:ext cx="22284894" cy="1074348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access to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thermodynamic quantities from the NHEG: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Entropy</a:t>
                </a: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):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charges must satisfy a Gauss law</a:t>
                </a: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:endParaRPr lang="en-US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fugacities</a:t>
                </a:r>
              </a:p>
              <a:p>
                <a:pPr marL="1219200" lvl="2" indent="0">
                  <a:buSzTx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351C9B0B-00C0-0D6F-9FA9-66B51BBA3CB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3757" y="2385664"/>
                <a:ext cx="22284894" cy="10743482"/>
              </a:xfrm>
              <a:prstGeom prst="rect">
                <a:avLst/>
              </a:prstGeom>
              <a:blipFill>
                <a:blip r:embed="rId3"/>
                <a:stretch>
                  <a:fillRect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0714E-21DC-4CCD-BFA1-2344199C31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457923-5926-B81C-A405-7A2C1A662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3292" y="8723410"/>
            <a:ext cx="5444916" cy="937677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842B2B8B-E7CB-670B-2E4D-E39C7E893FFB}"/>
              </a:ext>
            </a:extLst>
          </p:cNvPr>
          <p:cNvSpPr/>
          <p:nvPr/>
        </p:nvSpPr>
        <p:spPr>
          <a:xfrm rot="10800000">
            <a:off x="15869477" y="4359860"/>
            <a:ext cx="1507943" cy="8196079"/>
          </a:xfrm>
          <a:prstGeom prst="leftBrace">
            <a:avLst>
              <a:gd name="adj1" fmla="val 8333"/>
              <a:gd name="adj2" fmla="val 49684"/>
            </a:avLst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A90896-57CB-8012-F1A8-2FCC28411458}"/>
              </a:ext>
            </a:extLst>
          </p:cNvPr>
          <p:cNvSpPr txBox="1"/>
          <p:nvPr/>
        </p:nvSpPr>
        <p:spPr>
          <a:xfrm>
            <a:off x="17675849" y="6551107"/>
            <a:ext cx="592644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Near-horizon version of the first law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A83FF-7D90-33FA-A2AB-193109BA6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880" y="4646836"/>
            <a:ext cx="7245722" cy="1225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7B3835-AC89-7D74-F015-0885B5D59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726" y="7216717"/>
            <a:ext cx="8140232" cy="3013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1853E1-EEF4-8972-C8A8-6D0B8A9BC59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5058"/>
          <a:stretch/>
        </p:blipFill>
        <p:spPr>
          <a:xfrm>
            <a:off x="4184862" y="12179660"/>
            <a:ext cx="9849356" cy="11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8359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586EEA6-8711-4BFA-A8A4-B2994010E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8D5A5C55-2CCC-4420-F7D9-D7F62B5D01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comment - supersymmetry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2" name="QNM spectrum: set of characteristic frequencies of black holes…">
            <a:extLst>
              <a:ext uri="{FF2B5EF4-FFF2-40B4-BE49-F238E27FC236}">
                <a16:creationId xmlns:a16="http://schemas.microsoft.com/office/drawing/2014/main" id="{4300293C-8E52-1238-6BAC-5D81FC10F4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3757" y="3132910"/>
            <a:ext cx="22284894" cy="999623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Sz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of supersymmetry and extremal limits do not commute!</a:t>
            </a:r>
          </a:p>
          <a:p>
            <a:pPr lvl="1">
              <a:buSz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Supersymmetry then extremal leads to a complex BPS relation</a:t>
            </a: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Sz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NHEG leads to a real BPS relation</a:t>
            </a:r>
          </a:p>
          <a:p>
            <a:pPr marL="1219200" lvl="2" indent="0">
              <a:buSz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SzTx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70E2A5-B56B-821F-4D49-31C9F52008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2D911-2D2F-1555-6821-9810F96F3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670" y="9050486"/>
            <a:ext cx="3497506" cy="1313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A2086-6D21-A5A4-C52B-848B63FD81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7486"/>
          <a:stretch/>
        </p:blipFill>
        <p:spPr>
          <a:xfrm>
            <a:off x="1029058" y="11162827"/>
            <a:ext cx="12482987" cy="1313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8D19B8-12E7-497C-97D5-F998D68AE4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638" b="35320"/>
          <a:stretch/>
        </p:blipFill>
        <p:spPr>
          <a:xfrm>
            <a:off x="12559913" y="11267923"/>
            <a:ext cx="10968738" cy="1208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7B6484-3644-BDE8-8B01-902038FAF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3670" y="5596531"/>
            <a:ext cx="3931511" cy="13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3646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ntroduction"/>
          <p:cNvSpPr txBox="1">
            <a:spLocks noGrp="1"/>
          </p:cNvSpPr>
          <p:nvPr>
            <p:ph type="title"/>
          </p:nvPr>
        </p:nvSpPr>
        <p:spPr>
          <a:xfrm>
            <a:off x="1206500" y="810319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black hole entropy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5" name="GR “standard model” of gravity. Impressive experimental evidence…"/>
          <p:cNvSpPr txBox="1">
            <a:spLocks noGrp="1"/>
          </p:cNvSpPr>
          <p:nvPr>
            <p:ph type="body" idx="1"/>
          </p:nvPr>
        </p:nvSpPr>
        <p:spPr>
          <a:xfrm>
            <a:off x="1231385" y="3605843"/>
            <a:ext cx="10186430" cy="61509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Macroscopic (5d black hole)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Cannot compute the on-shell action from the NHEG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Entropy from the area formula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Rewrite entropy in terms of the charges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391CAC-FB19-93A0-2089-0177ECA9FC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R “standard model” of gravity. Impressive experimental evidence…">
                <a:extLst>
                  <a:ext uri="{FF2B5EF4-FFF2-40B4-BE49-F238E27FC236}">
                    <a16:creationId xmlns:a16="http://schemas.microsoft.com/office/drawing/2014/main" id="{92C351E8-DE6D-BAAC-FE13-9C7296273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92751" y="3605843"/>
                <a:ext cx="10186430" cy="55504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609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1219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1828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2438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30480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3657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4267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4876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5486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indent="0" hangingPunct="1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Microscopic (4d CFT index)</a:t>
                </a:r>
              </a:p>
              <a:p>
                <a:pPr hangingPunct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Legendre transform to microcanonical ensemble: entropy in terms of</a:t>
                </a:r>
              </a:p>
              <a:p>
                <a:pPr hangingPunct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Entropy for the most general black hole was found --- expand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hangingPunct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GR “standard model” of gravity. Impressive experimental evidence…">
                <a:extLst>
                  <a:ext uri="{FF2B5EF4-FFF2-40B4-BE49-F238E27FC236}">
                    <a16:creationId xmlns:a16="http://schemas.microsoft.com/office/drawing/2014/main" id="{92C351E8-DE6D-BAAC-FE13-9C7296273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2751" y="3605843"/>
                <a:ext cx="10186430" cy="5550472"/>
              </a:xfrm>
              <a:prstGeom prst="rect">
                <a:avLst/>
              </a:prstGeom>
              <a:blipFill>
                <a:blip r:embed="rId3"/>
                <a:stretch>
                  <a:fillRect l="-3651" t="-3736" r="-34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oogle Shape;153;p16" title="[0,0,0,&quot;https://www.codecogs.com/eqnedit.php?latex=(%5Chat%7BJ%7D_i%2C%20%5Chat%7BQ%7D_I)#0&quot;]">
            <a:extLst>
              <a:ext uri="{FF2B5EF4-FFF2-40B4-BE49-F238E27FC236}">
                <a16:creationId xmlns:a16="http://schemas.microsoft.com/office/drawing/2014/main" id="{14BFB7EE-386D-C783-8AEE-2227A1B0C43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42210" y="5607679"/>
            <a:ext cx="1424344" cy="56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3E27D8-6FA3-02DF-E493-3B60CAB36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010" y="10478874"/>
            <a:ext cx="10274828" cy="1435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BB64FC-FAE6-3D31-DD3D-5EC45F2E352F}"/>
              </a:ext>
            </a:extLst>
          </p:cNvPr>
          <p:cNvSpPr txBox="1"/>
          <p:nvPr/>
        </p:nvSpPr>
        <p:spPr>
          <a:xfrm>
            <a:off x="1981200" y="10775833"/>
            <a:ext cx="43434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In both cases: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D84F44F8-52C4-D4A3-2F07-F2DFEAAF05CE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≠±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D84F44F8-52C4-D4A3-2F07-F2DFEAAF0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xfrm>
                <a:off x="1206500" y="2245962"/>
                <a:ext cx="21971000" cy="934780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uiExpand="1" build="p"/>
      <p:bldP spid="4" grpId="0" uiExpand="1" build="p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DC1DF-F216-1E86-E45C-857895F95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1E37AC-37A5-56A1-A143-83FAA619D1F2}"/>
              </a:ext>
            </a:extLst>
          </p:cNvPr>
          <p:cNvCxnSpPr>
            <a:cxnSpLocks/>
          </p:cNvCxnSpPr>
          <p:nvPr/>
        </p:nvCxnSpPr>
        <p:spPr>
          <a:xfrm>
            <a:off x="11308150" y="3964979"/>
            <a:ext cx="0" cy="4995684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6CAC24-035E-DCF4-00C7-F09A093C7407}"/>
              </a:ext>
            </a:extLst>
          </p:cNvPr>
          <p:cNvCxnSpPr>
            <a:cxnSpLocks/>
          </p:cNvCxnSpPr>
          <p:nvPr/>
        </p:nvCxnSpPr>
        <p:spPr>
          <a:xfrm>
            <a:off x="12344400" y="5135488"/>
            <a:ext cx="0" cy="1878319"/>
          </a:xfrm>
          <a:prstGeom prst="line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66A106-F313-7DFB-DCE9-9CC2461D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 of black hole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979B9-3C1A-3237-E71B-7B6925CC57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03F2B-1571-3C28-381C-6D9B527131D6}"/>
              </a:ext>
            </a:extLst>
          </p:cNvPr>
          <p:cNvCxnSpPr>
            <a:cxnSpLocks/>
          </p:cNvCxnSpPr>
          <p:nvPr/>
        </p:nvCxnSpPr>
        <p:spPr>
          <a:xfrm>
            <a:off x="6705600" y="3964979"/>
            <a:ext cx="0" cy="496806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137C29-4E75-773F-A75E-02ADC2C4CFD6}"/>
              </a:ext>
            </a:extLst>
          </p:cNvPr>
          <p:cNvCxnSpPr>
            <a:cxnSpLocks/>
          </p:cNvCxnSpPr>
          <p:nvPr/>
        </p:nvCxnSpPr>
        <p:spPr>
          <a:xfrm flipH="1" flipV="1">
            <a:off x="3402842" y="7034703"/>
            <a:ext cx="12184719" cy="2494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F91EF8-D4D1-5DB7-3F7C-F714C94641E5}"/>
              </a:ext>
            </a:extLst>
          </p:cNvPr>
          <p:cNvCxnSpPr>
            <a:cxnSpLocks/>
          </p:cNvCxnSpPr>
          <p:nvPr/>
        </p:nvCxnSpPr>
        <p:spPr>
          <a:xfrm flipH="1" flipV="1">
            <a:off x="3416489" y="8933046"/>
            <a:ext cx="12171072" cy="23892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9468B0-E898-97DB-2D4A-35B9C5A10B68}"/>
              </a:ext>
            </a:extLst>
          </p:cNvPr>
          <p:cNvCxnSpPr>
            <a:cxnSpLocks/>
          </p:cNvCxnSpPr>
          <p:nvPr/>
        </p:nvCxnSpPr>
        <p:spPr>
          <a:xfrm flipH="1" flipV="1">
            <a:off x="3402842" y="5160314"/>
            <a:ext cx="12184719" cy="2494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89D13E-1C58-1FE0-4FCE-2C83DE143D47}"/>
                  </a:ext>
                </a:extLst>
              </p:cNvPr>
              <p:cNvSpPr txBox="1"/>
              <p:nvPr/>
            </p:nvSpPr>
            <p:spPr>
              <a:xfrm>
                <a:off x="11593981" y="4131085"/>
                <a:ext cx="3910273" cy="841256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E31CA9-9768-96DC-FB13-8AB86558A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3981" y="4131085"/>
                <a:ext cx="3910273" cy="841256"/>
              </a:xfrm>
              <a:prstGeom prst="rect">
                <a:avLst/>
              </a:prstGeom>
              <a:blipFill>
                <a:blip r:embed="rId2"/>
                <a:stretch>
                  <a:fillRect t="-15217" b="-37681"/>
                </a:stretch>
              </a:blipFill>
              <a:ln w="381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5B4AE4-855C-7596-B37B-FC7AB5B0B389}"/>
                  </a:ext>
                </a:extLst>
              </p:cNvPr>
              <p:cNvSpPr txBox="1"/>
              <p:nvPr/>
            </p:nvSpPr>
            <p:spPr>
              <a:xfrm>
                <a:off x="7712073" y="4188623"/>
                <a:ext cx="3115267" cy="841256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DC8A36-E188-3AFB-4116-6F512464B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73" y="4188623"/>
                <a:ext cx="3115267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F0977A-1FA3-D4AA-6ECF-3BE66A48F06E}"/>
              </a:ext>
            </a:extLst>
          </p:cNvPr>
          <p:cNvCxnSpPr>
            <a:cxnSpLocks/>
          </p:cNvCxnSpPr>
          <p:nvPr/>
        </p:nvCxnSpPr>
        <p:spPr>
          <a:xfrm>
            <a:off x="15587561" y="3964979"/>
            <a:ext cx="0" cy="4985204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310B87-D43E-0F56-3212-59B101D4F173}"/>
                  </a:ext>
                </a:extLst>
              </p:cNvPr>
              <p:cNvSpPr txBox="1"/>
              <p:nvPr/>
            </p:nvSpPr>
            <p:spPr>
              <a:xfrm>
                <a:off x="3305176" y="5339058"/>
                <a:ext cx="3215433" cy="1579920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B2D662-502A-6BBF-BFDD-22F7EAF92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176" y="5339058"/>
                <a:ext cx="3215433" cy="15799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6EC20D-D28F-1DA6-957D-28DE975FEB0C}"/>
                  </a:ext>
                </a:extLst>
              </p:cNvPr>
              <p:cNvSpPr txBox="1"/>
              <p:nvPr/>
            </p:nvSpPr>
            <p:spPr>
              <a:xfrm>
                <a:off x="3305175" y="7188843"/>
                <a:ext cx="3215433" cy="1579920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85E64B-2575-5EF8-D8E0-A4587EC0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175" y="7188843"/>
                <a:ext cx="3215433" cy="1579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05B972B-8F4A-60C8-8A15-3611AAE41FB1}"/>
              </a:ext>
            </a:extLst>
          </p:cNvPr>
          <p:cNvSpPr txBox="1"/>
          <p:nvPr/>
        </p:nvSpPr>
        <p:spPr>
          <a:xfrm>
            <a:off x="13298270" y="5986127"/>
            <a:ext cx="17402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B050"/>
                </a:solidFill>
                <a:latin typeface="Chilgok Gwon Anja" panose="02020603020101020101" pitchFamily="18" charset="-127"/>
                <a:ea typeface="Chilgok Gwon Anja" panose="0202060302010102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23811B-889D-3024-1B44-520124B7BD0C}"/>
                  </a:ext>
                </a:extLst>
              </p:cNvPr>
              <p:cNvSpPr txBox="1"/>
              <p:nvPr/>
            </p:nvSpPr>
            <p:spPr>
              <a:xfrm>
                <a:off x="21167677" y="593427"/>
                <a:ext cx="256647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b="1" dirty="0">
                    <a:solidFill>
                      <a:schemeClr val="tx1"/>
                    </a:solidFill>
                    <a:latin typeface="+mj-lt"/>
                  </a:rPr>
                  <a:t>**</a:t>
                </a:r>
                <a:r>
                  <a:rPr lang="en-US" sz="4000" b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kumimoji="0" lang="en-US" sz="40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AADB8F-9395-DE5E-716E-73C263517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7677" y="593427"/>
                <a:ext cx="2566472" cy="718145"/>
              </a:xfrm>
              <a:prstGeom prst="rect">
                <a:avLst/>
              </a:prstGeom>
              <a:blipFill>
                <a:blip r:embed="rId7"/>
                <a:stretch>
                  <a:fillRect l="-5226" t="-13559" b="-3559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C5C4C8-996C-35E1-EE20-4D4282372AC4}"/>
              </a:ext>
            </a:extLst>
          </p:cNvPr>
          <p:cNvCxnSpPr>
            <a:cxnSpLocks/>
          </p:cNvCxnSpPr>
          <p:nvPr/>
        </p:nvCxnSpPr>
        <p:spPr>
          <a:xfrm flipH="1" flipV="1">
            <a:off x="3416489" y="3947842"/>
            <a:ext cx="12171072" cy="1713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DE32B5-C9BE-6667-AB6B-1E1FA9840ED3}"/>
              </a:ext>
            </a:extLst>
          </p:cNvPr>
          <p:cNvCxnSpPr>
            <a:cxnSpLocks/>
          </p:cNvCxnSpPr>
          <p:nvPr/>
        </p:nvCxnSpPr>
        <p:spPr>
          <a:xfrm>
            <a:off x="3402842" y="3964979"/>
            <a:ext cx="13647" cy="496806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D13FBC-9DCC-1E8B-B41D-C2071E3ADFD6}"/>
              </a:ext>
            </a:extLst>
          </p:cNvPr>
          <p:cNvCxnSpPr>
            <a:cxnSpLocks/>
          </p:cNvCxnSpPr>
          <p:nvPr/>
        </p:nvCxnSpPr>
        <p:spPr>
          <a:xfrm>
            <a:off x="11308150" y="5217204"/>
            <a:ext cx="0" cy="1796603"/>
          </a:xfrm>
          <a:prstGeom prst="line">
            <a:avLst/>
          </a:prstGeom>
          <a:noFill/>
          <a:ln w="5715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78AA83F-B5BA-6D60-7A34-408485143A42}"/>
              </a:ext>
            </a:extLst>
          </p:cNvPr>
          <p:cNvSpPr txBox="1"/>
          <p:nvPr/>
        </p:nvSpPr>
        <p:spPr>
          <a:xfrm>
            <a:off x="7069683" y="5425422"/>
            <a:ext cx="700804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gauged supergravity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9FBE7-A366-5E3B-B7C2-24BA1482F0C3}"/>
              </a:ext>
            </a:extLst>
          </p:cNvPr>
          <p:cNvSpPr txBox="1"/>
          <p:nvPr/>
        </p:nvSpPr>
        <p:spPr>
          <a:xfrm>
            <a:off x="8079728" y="6101545"/>
            <a:ext cx="466330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Bobev</a:t>
            </a:r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Dimitrov, </a:t>
            </a:r>
            <a:r>
              <a:rPr lang="en-US" sz="200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Vekemans</a:t>
            </a:r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2212.10360]</a:t>
            </a:r>
            <a:endParaRPr kumimoji="0" lang="en-US" sz="2000" b="0" i="0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335F7-1074-97D5-295F-5902B9A4CC16}"/>
              </a:ext>
            </a:extLst>
          </p:cNvPr>
          <p:cNvSpPr txBox="1"/>
          <p:nvPr/>
        </p:nvSpPr>
        <p:spPr>
          <a:xfrm>
            <a:off x="8205272" y="7696917"/>
            <a:ext cx="17402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B050"/>
                </a:solidFill>
                <a:latin typeface="Chilgok Gwon Anja" panose="02020603020101020101" pitchFamily="18" charset="-127"/>
                <a:ea typeface="Chilgok Gwon Anja" panose="0202060302010102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0D92C-C9A3-D3AA-1F7F-B4C077D7EA17}"/>
              </a:ext>
            </a:extLst>
          </p:cNvPr>
          <p:cNvSpPr txBox="1"/>
          <p:nvPr/>
        </p:nvSpPr>
        <p:spPr>
          <a:xfrm>
            <a:off x="16695000" y="7188843"/>
            <a:ext cx="415456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accomplished!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BF54A-7A58-3D8A-CFB6-09004578D978}"/>
              </a:ext>
            </a:extLst>
          </p:cNvPr>
          <p:cNvSpPr txBox="1"/>
          <p:nvPr/>
        </p:nvSpPr>
        <p:spPr>
          <a:xfrm>
            <a:off x="12577747" y="7757869"/>
            <a:ext cx="17402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B050"/>
                </a:solidFill>
                <a:latin typeface="Chilgok Gwon Anja" panose="02020603020101020101" pitchFamily="18" charset="-127"/>
                <a:ea typeface="Chilgok Gwon Anja" panose="0202060302010102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~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7FFA3712-02C3-F1F4-C5CA-7C5B979A06FE}"/>
              </a:ext>
            </a:extLst>
          </p:cNvPr>
          <p:cNvSpPr/>
          <p:nvPr/>
        </p:nvSpPr>
        <p:spPr>
          <a:xfrm rot="10800000">
            <a:off x="15910700" y="7144027"/>
            <a:ext cx="671329" cy="1812911"/>
          </a:xfrm>
          <a:prstGeom prst="leftBrace">
            <a:avLst>
              <a:gd name="adj1" fmla="val 8333"/>
              <a:gd name="adj2" fmla="val 50156"/>
            </a:avLst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157960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A3AB67-4523-666F-6467-766667BB70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44</a:t>
            </a:fld>
            <a:endParaRPr lang="en-US"/>
          </a:p>
        </p:txBody>
      </p:sp>
      <p:sp>
        <p:nvSpPr>
          <p:cNvPr id="3" name="Identified a new class of isospectral extensions of GR…">
            <a:extLst>
              <a:ext uri="{FF2B5EF4-FFF2-40B4-BE49-F238E27FC236}">
                <a16:creationId xmlns:a16="http://schemas.microsoft.com/office/drawing/2014/main" id="{4D2AB57A-5DD0-87A7-E665-163933AF191A}"/>
              </a:ext>
            </a:extLst>
          </p:cNvPr>
          <p:cNvSpPr txBox="1">
            <a:spLocks/>
          </p:cNvSpPr>
          <p:nvPr/>
        </p:nvSpPr>
        <p:spPr>
          <a:xfrm>
            <a:off x="1408327" y="3046128"/>
            <a:ext cx="9660007" cy="917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a new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black hole solutions</a:t>
            </a:r>
          </a:p>
          <a:p>
            <a:pPr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instance of a solution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hyperscalars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to CFT prediction hints that a black hole with this NHEG exists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182A5-25E7-ECFB-7AD3-2A0BE40DB11D}"/>
              </a:ext>
            </a:extLst>
          </p:cNvPr>
          <p:cNvSpPr txBox="1"/>
          <p:nvPr/>
        </p:nvSpPr>
        <p:spPr>
          <a:xfrm>
            <a:off x="5641031" y="11932503"/>
            <a:ext cx="1218994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en-US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dentified a new class of isospectral extensions of GR…">
                <a:extLst>
                  <a:ext uri="{FF2B5EF4-FFF2-40B4-BE49-F238E27FC236}">
                    <a16:creationId xmlns:a16="http://schemas.microsoft.com/office/drawing/2014/main" id="{48AC720F-F83D-04DA-748B-744A2B9364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56357" y="3063158"/>
                <a:ext cx="9660007" cy="91783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>
                <a:normAutofit/>
              </a:bodyPr>
              <a:lstStyle>
                <a:lvl1pPr marL="609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1219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1828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2438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30480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3657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4267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4876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5486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indent="0" hangingPunct="1">
                  <a:buNone/>
                </a:pPr>
                <a:r>
                  <a:rPr lang="en-US" b="1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Future Directions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global solution for all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Match linear ‘t Hooft anomalies corresponding to higher derivative corrections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Deeper understanding of the Legendre transform</a:t>
                </a:r>
              </a:p>
              <a:p>
                <a:pPr hangingPunct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Identified a new class of isospectral extensions of GR…">
                <a:extLst>
                  <a:ext uri="{FF2B5EF4-FFF2-40B4-BE49-F238E27FC236}">
                    <a16:creationId xmlns:a16="http://schemas.microsoft.com/office/drawing/2014/main" id="{48AC720F-F83D-04DA-748B-744A2B936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357" y="3063158"/>
                <a:ext cx="9660007" cy="9178301"/>
              </a:xfrm>
              <a:prstGeom prst="rect">
                <a:avLst/>
              </a:prstGeom>
              <a:blipFill>
                <a:blip r:embed="rId3"/>
                <a:stretch>
                  <a:fillRect l="-3785" t="-219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1A409-2908-303E-2821-A6044A762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8BA0-7966-0A88-6E46-16333F30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features of the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2EA6A-97B5-4FBC-2CCA-5CB5439099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2D903-6F6B-1CD3-5392-CCC0B6F5C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059" y="4200764"/>
            <a:ext cx="21971000" cy="825601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STU model</a:t>
            </a:r>
          </a:p>
          <a:p>
            <a:pPr lvl="1"/>
            <a:r>
              <a:rPr lang="en-US" dirty="0">
                <a:latin typeface="+mj-lt"/>
              </a:rPr>
              <a:t>the structure constants satisfy a closure relation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This relation ensures the existence of a “cubic-order” identity</a:t>
            </a:r>
          </a:p>
          <a:p>
            <a:r>
              <a:rPr lang="en-US" dirty="0">
                <a:latin typeface="+mj-lt"/>
              </a:rPr>
              <a:t>Hypermultiplets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j-lt"/>
              </a:rPr>
              <a:t> the scalar manifold is no longer symmetric and the closure relation does not hold.</a:t>
            </a:r>
          </a:p>
          <a:p>
            <a:r>
              <a:rPr lang="en-US" dirty="0">
                <a:latin typeface="+mj-lt"/>
              </a:rPr>
              <a:t>Is the existence of such a relation connected to properties of the QFT?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CD399-0F8B-3D24-2806-9BC8BB18D5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833004-57BC-E7A5-AEA5-14CEE915A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427" y="6725848"/>
            <a:ext cx="10952264" cy="13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35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Lowest order isospectral corr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Summary: the solutions</a:t>
            </a:r>
            <a:endParaRPr dirty="0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310" name="Texto de viñeta de la diapositiva"/>
          <p:cNvSpPr txBox="1">
            <a:spLocks noGrp="1"/>
          </p:cNvSpPr>
          <p:nvPr>
            <p:ph type="body" idx="1"/>
          </p:nvPr>
        </p:nvSpPr>
        <p:spPr>
          <a:xfrm>
            <a:off x="1206500" y="11814260"/>
            <a:ext cx="21971000" cy="1219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SzTx/>
              <a:buNone/>
              <a:defRPr sz="4400"/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A29AF-E822-91F6-811E-02D1900CDE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46</a:t>
            </a:fld>
            <a:endParaRPr lang="en-US"/>
          </a:p>
        </p:txBody>
      </p:sp>
      <p:sp>
        <p:nvSpPr>
          <p:cNvPr id="21" name="AutoShape 7" descr="{\displaystyle \kappa ,\rho ,\sigma ,\tau \,;\lambda ,\mu ,\nu ,\pi \,;\epsilon ,\gamma ,\beta ,\alpha .}">
            <a:extLst>
              <a:ext uri="{FF2B5EF4-FFF2-40B4-BE49-F238E27FC236}">
                <a16:creationId xmlns:a16="http://schemas.microsoft.com/office/drawing/2014/main" id="{64BD9144-5ED9-0D9D-D340-C77BFE77F3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31575" y="-434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8" descr="{\displaystyle \Psi _{0},\ldots ,\Psi _{4}}">
            <a:extLst>
              <a:ext uri="{FF2B5EF4-FFF2-40B4-BE49-F238E27FC236}">
                <a16:creationId xmlns:a16="http://schemas.microsoft.com/office/drawing/2014/main" id="{2B221874-DA33-5623-76D9-63CFE82359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9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9" descr="{\displaystyle \Phi _{00},\Phi _{11},\Phi _{22},\Lambda }">
            <a:extLst>
              <a:ext uri="{FF2B5EF4-FFF2-40B4-BE49-F238E27FC236}">
                <a16:creationId xmlns:a16="http://schemas.microsoft.com/office/drawing/2014/main" id="{489AC4F3-2CBD-AD1A-0BE0-6A7ECDE3D7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4075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10" descr="{\displaystyle \Phi _{01},\Phi _{10},\Phi _{02},\Phi _{20},\Phi _{12},\Phi _{21}}">
            <a:extLst>
              <a:ext uri="{FF2B5EF4-FFF2-40B4-BE49-F238E27FC236}">
                <a16:creationId xmlns:a16="http://schemas.microsoft.com/office/drawing/2014/main" id="{3BBB1DE0-2D76-1B15-C99D-927DC0A724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8350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A9FFC6-238B-BDA2-D04A-FED56F0B4055}"/>
              </a:ext>
            </a:extLst>
          </p:cNvPr>
          <p:cNvSpPr txBox="1"/>
          <p:nvPr/>
        </p:nvSpPr>
        <p:spPr>
          <a:xfrm>
            <a:off x="15692339" y="16766432"/>
            <a:ext cx="678836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**except for a spin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B1B2B8-88F3-3C9C-D7E9-FAB5C71F04F4}"/>
                  </a:ext>
                </a:extLst>
              </p:cNvPr>
              <p:cNvSpPr txBox="1"/>
              <p:nvPr/>
            </p:nvSpPr>
            <p:spPr>
              <a:xfrm>
                <a:off x="2620369" y="2827953"/>
                <a:ext cx="7670042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𝑱</m:t>
                      </m:r>
                      <m:r>
                        <a:rPr lang="en-US" b="1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b="1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marR="0" indent="-68580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Full solution</a:t>
                </a:r>
              </a:p>
              <a:p>
                <a:pPr marL="685800" marR="0" indent="-68580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indent="-6858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hypermultiplet vanishes</a:t>
                </a:r>
              </a:p>
              <a:p>
                <a:pPr marL="685800" marR="0" indent="-68580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marR="0" indent="-68580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modification of STU</a:t>
                </a:r>
              </a:p>
              <a:p>
                <a:pPr marL="685800" marR="0" indent="-68580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marR="0" indent="-68580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vacua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enhanced SUSY (MN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B1B2B8-88F3-3C9C-D7E9-FAB5C71F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369" y="2827953"/>
                <a:ext cx="7670042" cy="7489230"/>
              </a:xfrm>
              <a:prstGeom prst="rect">
                <a:avLst/>
              </a:prstGeom>
              <a:blipFill>
                <a:blip r:embed="rId3"/>
                <a:stretch>
                  <a:fillRect l="-3816" r="-1828" b="-39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1D897D-FE00-7472-7A19-EEA4578675DC}"/>
                  </a:ext>
                </a:extLst>
              </p:cNvPr>
              <p:cNvSpPr txBox="1"/>
              <p:nvPr/>
            </p:nvSpPr>
            <p:spPr>
              <a:xfrm>
                <a:off x="11483975" y="2729675"/>
                <a:ext cx="10558818" cy="82278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𝑱</m:t>
                      </m:r>
                      <m:r>
                        <a:rPr lang="en-US" b="1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𝝐</m:t>
                      </m:r>
                    </m:oMath>
                  </m:oMathPara>
                </a14:m>
                <a:endParaRPr kumimoji="0" lang="en-US" sz="48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endParaRPr kumimoji="0" lang="en-US" sz="48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 marL="685800" marR="0" indent="-68580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Near-horizon extremal geometry</a:t>
                </a:r>
              </a:p>
              <a:p>
                <a:pPr marL="685800" indent="-685800" algn="l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indent="-6858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solution with </a:t>
                </a:r>
                <a:r>
                  <a:rPr lang="en-US" dirty="0" err="1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hyperscalars</a:t>
                </a:r>
                <a:endParaRPr lang="en-US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marR="0" indent="-68580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indent="-6858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** sufficient to verify CFT prediction for all nontrivial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(outside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indent="-685800" algn="l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1D897D-FE00-7472-7A19-EEA457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975" y="2729675"/>
                <a:ext cx="10558818" cy="8227893"/>
              </a:xfrm>
              <a:prstGeom prst="rect">
                <a:avLst/>
              </a:prstGeom>
              <a:blipFill>
                <a:blip r:embed="rId4"/>
                <a:stretch>
                  <a:fillRect l="-27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445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uiExpand="1" build="p" animBg="1"/>
      <p:bldP spid="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FE2E-8C90-1F1E-3D82-5BDB5A56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Misc</a:t>
            </a:r>
            <a:r>
              <a:rPr lang="en-US" dirty="0"/>
              <a:t> 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2BF45-9F38-447C-5AFE-66B788AB91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2B5AC-17B9-6D38-AACE-002D297A4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136D2-AA37-DE8E-6359-E8490AFF7B8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150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2E3BE31-8E77-28A9-B7FA-5E3020F32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ntroduction">
            <a:extLst>
              <a:ext uri="{FF2B5EF4-FFF2-40B4-BE49-F238E27FC236}">
                <a16:creationId xmlns:a16="http://schemas.microsoft.com/office/drawing/2014/main" id="{20A24ED3-35BC-14D7-7983-7480F2169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810319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holographic match</a:t>
            </a:r>
            <a:endParaRPr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GR “standard model” of gravity. Impressive experimental evidence…">
                <a:extLst>
                  <a:ext uri="{FF2B5EF4-FFF2-40B4-BE49-F238E27FC236}">
                    <a16:creationId xmlns:a16="http://schemas.microsoft.com/office/drawing/2014/main" id="{07BE0B9B-B106-A953-7F86-48D2102E6929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06500" y="2555864"/>
                <a:ext cx="21928559" cy="1073768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Cannot compute the on-shell action from the NHEG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entropy from the area formula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Entropy receives no corrections when written via</a:t>
                </a:r>
              </a:p>
              <a:p>
                <a:pPr marL="609600" lvl="1" indent="0">
                  <a:buNone/>
                </a:pPr>
                <a:endParaRPr lang="en-US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Recast via the charges of the solution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b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Precise match 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after utilizing holographic dictionary and expanding</a:t>
                </a:r>
              </a:p>
            </p:txBody>
          </p:sp>
        </mc:Choice>
        <mc:Fallback xmlns="">
          <p:sp>
            <p:nvSpPr>
              <p:cNvPr id="165" name="GR “standard model” of gravity. Impressive experimental evidence…">
                <a:extLst>
                  <a:ext uri="{FF2B5EF4-FFF2-40B4-BE49-F238E27FC236}">
                    <a16:creationId xmlns:a16="http://schemas.microsoft.com/office/drawing/2014/main" id="{07BE0B9B-B106-A953-7F86-48D2102E692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2555864"/>
                <a:ext cx="21928559" cy="10737689"/>
              </a:xfrm>
              <a:prstGeom prst="rect">
                <a:avLst/>
              </a:prstGeom>
              <a:blipFill>
                <a:blip r:embed="rId3"/>
                <a:stretch>
                  <a:fillRect l="-1696" t="-2894" r="-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F7A657-6E05-EF9C-AB63-B41CF439E9F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9AAA1-0015-4118-4CD6-B846989DD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032" y="5027786"/>
            <a:ext cx="8656698" cy="1464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CC23D9-3C36-AF59-19B4-6BE7EF154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857" y="8855319"/>
            <a:ext cx="10274828" cy="1435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98A07E-6BAA-AEC2-A27A-6C20250CC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163" y="12038330"/>
            <a:ext cx="9493738" cy="12446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CC13F-A93B-A303-9804-06A2FEF81B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4682" t="-21881" b="-1"/>
          <a:stretch/>
        </p:blipFill>
        <p:spPr>
          <a:xfrm>
            <a:off x="14409793" y="11996231"/>
            <a:ext cx="5133785" cy="12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25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uiExpan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78DE93-E20C-069D-00BC-C3D867C13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5844C0A-B852-D2B5-5E08-B0AF6CA6C930}"/>
              </a:ext>
            </a:extLst>
          </p:cNvPr>
          <p:cNvSpPr txBox="1"/>
          <p:nvPr/>
        </p:nvSpPr>
        <p:spPr>
          <a:xfrm>
            <a:off x="15219784" y="4061916"/>
            <a:ext cx="7800976" cy="3314700"/>
          </a:xfrm>
          <a:prstGeom prst="rect">
            <a:avLst/>
          </a:prstGeom>
          <a:noFill/>
          <a:ln w="38100" cap="flat">
            <a:solidFill>
              <a:schemeClr val="bg1">
                <a:lumMod val="90000"/>
                <a:lumOff val="1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BC6AE-C65F-9262-418F-35D881C2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What do we know from CFT?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23C7D-E3ED-0A63-47A0-3D86B26F0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30499"/>
            <a:ext cx="22294945" cy="101449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4d CFT index gives a prediction to the gravitational free energy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0" dirty="0">
              <a:latin typeface="Times New Roman" panose="02020603050405020304" pitchFamily="18" charset="0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0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Legendre transform to </a:t>
            </a:r>
            <a:r>
              <a:rPr lang="en-US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microcanonical ensemble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piece of the puzzle: what are the dominating dual gravitational saddles?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Search for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hints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black holes dual to this 4d CFT and this counting of states exist?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78136-9010-1F25-101C-DE257D18E8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DD5841-C072-AAE7-120C-35868E3FE71F}"/>
              </a:ext>
            </a:extLst>
          </p:cNvPr>
          <p:cNvSpPr txBox="1"/>
          <p:nvPr/>
        </p:nvSpPr>
        <p:spPr>
          <a:xfrm>
            <a:off x="17126875" y="4302316"/>
            <a:ext cx="6008184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chemical potentials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thermodynamic charges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+mj-lt"/>
                <a:cs typeface="Times New Roman" panose="02020603050405020304" pitchFamily="18" charset="0"/>
              </a:rPr>
              <a:t>fugacities</a:t>
            </a:r>
            <a:endParaRPr lang="en-US" sz="4400" dirty="0">
              <a:latin typeface="+mj-lt"/>
              <a:cs typeface="Times New Roman" panose="02020603050405020304" pitchFamily="18" charset="0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QFT anomalies</a:t>
            </a:r>
          </a:p>
        </p:txBody>
      </p:sp>
      <p:pic>
        <p:nvPicPr>
          <p:cNvPr id="17" name="Google Shape;152;p16" title="[0,0,0,&quot;https://www.codecogs.com/eqnedit.php?latex=(%5Chat%7B%5COmega%7D_i%2C%20%5Chat%7B%5CPhi%7D%5EI)#0&quot;]">
            <a:extLst>
              <a:ext uri="{FF2B5EF4-FFF2-40B4-BE49-F238E27FC236}">
                <a16:creationId xmlns:a16="http://schemas.microsoft.com/office/drawing/2014/main" id="{9F573F63-3AD9-7F18-3D2D-D2BF1E57AEF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3153" y="4461551"/>
            <a:ext cx="1471822" cy="56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3;p16" title="[0,0,0,&quot;https://www.codecogs.com/eqnedit.php?latex=(%5Chat%7BJ%7D_i%2C%20%5Chat%7BQ%7D_I)#0&quot;]">
            <a:extLst>
              <a:ext uri="{FF2B5EF4-FFF2-40B4-BE49-F238E27FC236}">
                <a16:creationId xmlns:a16="http://schemas.microsoft.com/office/drawing/2014/main" id="{F4862437-65BA-ED24-FFF9-A4D4280B7BD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3153" y="5077003"/>
            <a:ext cx="1424344" cy="56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4;p16" title="[0,0,0,&quot;https://www.codecogs.com/eqnedit.php?latex=(%5Chat%7B%5Comega%7D_i%2C%20%5Chat%7B%5Cvarphi%7D%5EI)#0&quot;]">
            <a:extLst>
              <a:ext uri="{FF2B5EF4-FFF2-40B4-BE49-F238E27FC236}">
                <a16:creationId xmlns:a16="http://schemas.microsoft.com/office/drawing/2014/main" id="{95296A3A-D6F0-91CD-62BE-D849DD4ED2E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2672" y="5772235"/>
            <a:ext cx="1504514" cy="56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5;p16" title="[0,0,0,&quot;https://www.codecogs.com/eqnedit.php?latex=k_%7BIJK%7D#0&quot;]">
            <a:extLst>
              <a:ext uri="{FF2B5EF4-FFF2-40B4-BE49-F238E27FC236}">
                <a16:creationId xmlns:a16="http://schemas.microsoft.com/office/drawing/2014/main" id="{848EC4C0-A128-C06B-8456-8C1AC7ED9E7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64985" y="6452708"/>
            <a:ext cx="1019887" cy="46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62;p16" title="[0,0,0,&quot;https://www.codecogs.com/eqnedit.php?latex=S%20%3D%20S(%5Chat%7BQ%7D_R%2C%20%5Chat%7BQ%7D_F%2C%20%5Chat%7BJ%7D_1%2C%20%5Chat%7BJ%7D_2)#0&quot;]">
            <a:extLst>
              <a:ext uri="{FF2B5EF4-FFF2-40B4-BE49-F238E27FC236}">
                <a16:creationId xmlns:a16="http://schemas.microsoft.com/office/drawing/2014/main" id="{5EE4B328-7682-0E9D-43AA-CB9D5435028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69566" y="9347010"/>
            <a:ext cx="5314351" cy="69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7;p16" title="[0,0,0,&quot;https://www.codecogs.com/eqnedit.php?latex=I_%7B%5Ctext%7BQFT%7D%7D%20%5Cequiv%20%5Clog%20%5Cmathcal%7BZ%7D_%7BQFT%7D%20%3D%20%5Cfrac%7Bk_%7BIJK%7D%5Chat%7B%5Cvarphi%7D%5EI%20%5Chat%7B%5Cvarphi%7D%5EJ%20%5Chat%7B%5Cvarphi%7D%5EK%7D%7B48%5Chat%7B%5Comega%7D_1%20%5Chat%7B%5Comega%7D_2%7D#0&quot;]">
            <a:extLst>
              <a:ext uri="{FF2B5EF4-FFF2-40B4-BE49-F238E27FC236}">
                <a16:creationId xmlns:a16="http://schemas.microsoft.com/office/drawing/2014/main" id="{BECAED8E-5176-70FC-B58A-69A6C7EAC5B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9209" y="5077003"/>
            <a:ext cx="8740713" cy="14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26923-6DA1-DCE7-311A-1D99CDF8D83F}"/>
              </a:ext>
            </a:extLst>
          </p:cNvPr>
          <p:cNvSpPr txBox="1"/>
          <p:nvPr/>
        </p:nvSpPr>
        <p:spPr>
          <a:xfrm>
            <a:off x="17863149" y="7617016"/>
            <a:ext cx="531435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[Cassani,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Komargodski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 2104.01464, Gonzalez Lezcano, Hong, Liu, Pando Zayas 2007.12604]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3274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6E3A9-7174-EC02-EB57-8068526A8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2233-CBE5-6AEC-C6A4-3074BAA5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The one (duality) less traveled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E6DF-2F13-4F24-3221-8AC900B51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30498"/>
            <a:ext cx="21971000" cy="10211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ssistant" pitchFamily="2" charset="-79"/>
              <a:buChar char="‒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Continue to explore less understood holographic duals in 5d/4d</a:t>
            </a:r>
          </a:p>
          <a:p>
            <a:pPr>
              <a:lnSpc>
                <a:spcPct val="100000"/>
              </a:lnSpc>
              <a:buFont typeface="Assistant" pitchFamily="2" charset="-79"/>
              <a:buChar char="‒"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ssistant" pitchFamily="2" charset="-79"/>
              <a:buChar char="‒"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ssistant" pitchFamily="2" charset="-79"/>
              <a:buChar char="‒"/>
            </a:pPr>
            <a:r>
              <a:rPr lang="en-US" b="1" dirty="0">
                <a:solidFill>
                  <a:schemeClr val="tx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Our setup</a:t>
            </a:r>
            <a:r>
              <a:rPr lang="en-US" dirty="0">
                <a:solidFill>
                  <a:schemeClr val="tx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study a 5d/4d EFT from wrapping M5 branes on a Riemann surface</a:t>
            </a:r>
            <a:endParaRPr lang="en-US" sz="2000" dirty="0">
              <a:solidFill>
                <a:schemeClr val="bg1"/>
              </a:solidFill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ssistant" pitchFamily="2" charset="-79"/>
              <a:buChar char="‒"/>
            </a:pP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Problems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/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Opportunities</a:t>
            </a:r>
          </a:p>
          <a:p>
            <a:pPr lvl="1">
              <a:lnSpc>
                <a:spcPct val="100000"/>
              </a:lnSpc>
              <a:buFont typeface="Assistant" pitchFamily="2" charset="-79"/>
              <a:buChar char="‒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less tools</a:t>
            </a:r>
          </a:p>
          <a:p>
            <a:pPr lvl="1">
              <a:lnSpc>
                <a:spcPct val="100000"/>
              </a:lnSpc>
              <a:buFont typeface="Assistant" pitchFamily="2" charset="-79"/>
              <a:buChar char="‒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limited knowledge from both sides</a:t>
            </a:r>
            <a:endParaRPr lang="en-US" b="1" dirty="0">
              <a:solidFill>
                <a:schemeClr val="bg1"/>
              </a:solidFill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 marL="609600" lvl="1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[Cassani,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Komargodski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 2104.01464, Gonzalez Lezcano, Hong, Liu, Pando Zayas 2007.12604], [Bah, Beem,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Bobev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, Wecht 1112.5487, 1203.0303, Benini, Tachikawa, Wecht 0909.1327,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Skenderis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 0209067, Cassani, Josse, Petrini, Waldram 2011.04775, Maldacena, Nunez, 0007018]</a:t>
            </a:r>
          </a:p>
          <a:p>
            <a:pPr marL="609600" lvl="1" indent="0">
              <a:lnSpc>
                <a:spcPct val="100000"/>
              </a:lnSpc>
              <a:buNone/>
            </a:pPr>
            <a:endParaRPr lang="en-US" dirty="0"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CBE53-21A8-52E7-04E0-EA15ACB86D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21;p15">
                <a:extLst>
                  <a:ext uri="{FF2B5EF4-FFF2-40B4-BE49-F238E27FC236}">
                    <a16:creationId xmlns:a16="http://schemas.microsoft.com/office/drawing/2014/main" id="{47DD3600-B1AA-116D-BB5F-40F630EA02A8}"/>
                  </a:ext>
                </a:extLst>
              </p:cNvPr>
              <p:cNvSpPr txBox="1"/>
              <p:nvPr/>
            </p:nvSpPr>
            <p:spPr>
              <a:xfrm>
                <a:off x="14464133" y="4099854"/>
                <a:ext cx="5446380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𝑆</m:t>
                    </m:r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4d SCFT </a:t>
                </a:r>
              </a:p>
              <a:p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3</m:t>
                        </m:r>
                      </m:sup>
                    </m:sSup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f</a:t>
                </a:r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or </a:t>
                </a:r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</m:oMath>
                </a14:m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𝓝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:endParaRPr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3" name="Google Shape;121;p15">
                <a:extLst>
                  <a:ext uri="{FF2B5EF4-FFF2-40B4-BE49-F238E27FC236}">
                    <a16:creationId xmlns:a16="http://schemas.microsoft.com/office/drawing/2014/main" id="{53E359D2-6640-6223-E1CA-C0476B532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4133" y="4099854"/>
                <a:ext cx="5446380" cy="2120247"/>
              </a:xfrm>
              <a:prstGeom prst="rect">
                <a:avLst/>
              </a:prstGeom>
              <a:blipFill>
                <a:blip r:embed="rId3"/>
                <a:stretch>
                  <a:fillRect b="-6799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27;p15">
                <a:extLst>
                  <a:ext uri="{FF2B5EF4-FFF2-40B4-BE49-F238E27FC236}">
                    <a16:creationId xmlns:a16="http://schemas.microsoft.com/office/drawing/2014/main" id="{B175C292-C0CB-BAF9-1386-F5579FADDC57}"/>
                  </a:ext>
                </a:extLst>
              </p:cNvPr>
              <p:cNvSpPr txBox="1"/>
              <p:nvPr/>
            </p:nvSpPr>
            <p:spPr>
              <a:xfrm>
                <a:off x="9537733" y="4083825"/>
                <a:ext cx="4926400" cy="212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Holographic duality</a:t>
                </a:r>
              </a:p>
              <a:p>
                <a:endParaRPr lang="nl"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parametrized </a:t>
                </a: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by </a:t>
                </a:r>
                <a14:m>
                  <m:oMath xmlns:m="http://schemas.openxmlformats.org/officeDocument/2006/math"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𝑔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𝑧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4" name="Google Shape;127;p15">
                <a:extLst>
                  <a:ext uri="{FF2B5EF4-FFF2-40B4-BE49-F238E27FC236}">
                    <a16:creationId xmlns:a16="http://schemas.microsoft.com/office/drawing/2014/main" id="{3EAE49FF-DBC4-0439-BFBC-F7A1A4CA8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733" y="4083825"/>
                <a:ext cx="4926400" cy="2120247"/>
              </a:xfrm>
              <a:prstGeom prst="rect">
                <a:avLst/>
              </a:prstGeom>
              <a:blipFill>
                <a:blip r:embed="rId4"/>
                <a:stretch>
                  <a:fillRect b="-40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121;p15">
                <a:extLst>
                  <a:ext uri="{FF2B5EF4-FFF2-40B4-BE49-F238E27FC236}">
                    <a16:creationId xmlns:a16="http://schemas.microsoft.com/office/drawing/2014/main" id="{898C9179-937F-93F8-BAA1-BA038723B8EB}"/>
                  </a:ext>
                </a:extLst>
              </p:cNvPr>
              <p:cNvSpPr txBox="1"/>
              <p:nvPr/>
            </p:nvSpPr>
            <p:spPr>
              <a:xfrm>
                <a:off x="3842549" y="4087327"/>
                <a:ext cx="5695183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11d supergravity 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𝐴𝑑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5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×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Economica"/>
                          </a:rPr>
                          <m:t>Σ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Economica"/>
                          </a:rPr>
                          <m:t>𝑔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Economica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Economica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b="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Economica"/>
                  </a:rPr>
                  <a:t> </a:t>
                </a:r>
              </a:p>
              <a:p>
                <a:r>
                  <a:rPr lang="en-US" sz="4000" b="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Economica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𝓝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Economica"/>
                  </a:rPr>
                  <a:t> </a:t>
                </a:r>
              </a:p>
            </p:txBody>
          </p:sp>
        </mc:Choice>
        <mc:Fallback xmlns="">
          <p:sp>
            <p:nvSpPr>
              <p:cNvPr id="15" name="Google Shape;121;p15">
                <a:extLst>
                  <a:ext uri="{FF2B5EF4-FFF2-40B4-BE49-F238E27FC236}">
                    <a16:creationId xmlns:a16="http://schemas.microsoft.com/office/drawing/2014/main" id="{88BE4F73-AD74-D8C1-F38C-6BCDB3F2D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549" y="4087327"/>
                <a:ext cx="5695183" cy="2120247"/>
              </a:xfrm>
              <a:prstGeom prst="rect">
                <a:avLst/>
              </a:prstGeom>
              <a:blipFill>
                <a:blip r:embed="rId5"/>
                <a:stretch>
                  <a:fillRect t="-847" b="-8192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oogle Shape;123;p15">
            <a:extLst>
              <a:ext uri="{FF2B5EF4-FFF2-40B4-BE49-F238E27FC236}">
                <a16:creationId xmlns:a16="http://schemas.microsoft.com/office/drawing/2014/main" id="{FFCD4033-05BA-201C-8B1E-027BF2F90DE6}"/>
              </a:ext>
            </a:extLst>
          </p:cNvPr>
          <p:cNvCxnSpPr>
            <a:cxnSpLocks/>
          </p:cNvCxnSpPr>
          <p:nvPr/>
        </p:nvCxnSpPr>
        <p:spPr>
          <a:xfrm>
            <a:off x="11135915" y="4942008"/>
            <a:ext cx="173003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96695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217BABC-FE98-CC79-E8FD-564EBC8B3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BC01-0697-10AB-51FD-A3A8E58F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CFT prediction via Legendre transform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39DC5-F68A-29DE-94C4-8578EBE3C0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4F4D6-C048-6C5E-2E9D-848D181D4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Extremize the entropy function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In most examples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Hypermultiplets changes this…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89061-9E56-2169-753F-F2712DD7EC3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C46DA3-2D73-5315-4D64-A20BC9544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095" y="5194954"/>
            <a:ext cx="18520836" cy="1663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32C200-2F78-9715-EAA0-D848FE2FF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099" y="11654074"/>
            <a:ext cx="12974420" cy="850442"/>
          </a:xfrm>
          <a:prstGeom prst="rect">
            <a:avLst/>
          </a:prstGeom>
        </p:spPr>
      </p:pic>
      <p:pic>
        <p:nvPicPr>
          <p:cNvPr id="13" name="Picture 12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489D5001-3641-1005-5E37-10CC74227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6" y="8977975"/>
            <a:ext cx="7030431" cy="1047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DCAE3A-8407-1A8C-2C16-1095321F4101}"/>
              </a:ext>
            </a:extLst>
          </p:cNvPr>
          <p:cNvSpPr txBox="1"/>
          <p:nvPr/>
        </p:nvSpPr>
        <p:spPr>
          <a:xfrm>
            <a:off x="19024519" y="12267632"/>
            <a:ext cx="343923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**entropy expected to be more nontrivial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EA6392B-8B02-248E-661D-FD1B0226E892}"/>
              </a:ext>
            </a:extLst>
          </p:cNvPr>
          <p:cNvSpPr/>
          <p:nvPr/>
        </p:nvSpPr>
        <p:spPr>
          <a:xfrm rot="5400000">
            <a:off x="17763941" y="3387530"/>
            <a:ext cx="613558" cy="6491963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54D19-D48A-6D53-05F1-DFAD35F284E3}"/>
              </a:ext>
            </a:extLst>
          </p:cNvPr>
          <p:cNvSpPr txBox="1"/>
          <p:nvPr/>
        </p:nvSpPr>
        <p:spPr>
          <a:xfrm>
            <a:off x="16902131" y="6940291"/>
            <a:ext cx="233717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chemeClr val="bg1"/>
                </a:solidFill>
                <a:latin typeface="+mj-lt"/>
              </a:rPr>
              <a:t>s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usy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 condition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3ADA9C9B-541A-91E8-CF4D-0C1A09CEA93E}"/>
              </a:ext>
            </a:extLst>
          </p:cNvPr>
          <p:cNvSpPr/>
          <p:nvPr/>
        </p:nvSpPr>
        <p:spPr>
          <a:xfrm rot="5400000">
            <a:off x="4647944" y="6141404"/>
            <a:ext cx="613558" cy="901926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B3B906-5D15-8A21-B6FF-1274656E9347}"/>
              </a:ext>
            </a:extLst>
          </p:cNvPr>
          <p:cNvSpPr txBox="1"/>
          <p:nvPr/>
        </p:nvSpPr>
        <p:spPr>
          <a:xfrm>
            <a:off x="4475426" y="6783091"/>
            <a:ext cx="95859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index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754BDB-5855-B521-3AC4-E861747FF772}"/>
                  </a:ext>
                </a:extLst>
              </p:cNvPr>
              <p:cNvSpPr txBox="1"/>
              <p:nvPr/>
            </p:nvSpPr>
            <p:spPr>
              <a:xfrm>
                <a:off x="19516299" y="8478420"/>
                <a:ext cx="4352349" cy="1046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𝑝</m:t>
                        </m:r>
                      </m:e>
                      <m:sub>
                        <m: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𝑖</m:t>
                        </m:r>
                      </m:sub>
                    </m:sSub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,</m:t>
                    </m:r>
                    <m:sSub>
                      <m:sSubPr>
                        <m:ctrlP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𝑞</m:t>
                        </m:r>
                      </m:e>
                      <m:sub>
                        <m: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400" b="0" i="0" u="none" strike="noStrike" cap="none" spc="0" normalizeH="0" baseline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FillTx/>
                    <a:latin typeface="+mj-lt"/>
                    <a:ea typeface="+mn-ea"/>
                    <a:cs typeface="+mn-cs"/>
                    <a:sym typeface="Helvetica Neue"/>
                  </a:rPr>
                  <a:t>: functions of charges, anomalies, </a:t>
                </a:r>
                <a14:m>
                  <m:oMath xmlns:m="http://schemas.openxmlformats.org/officeDocument/2006/math"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𝑧</m:t>
                    </m:r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,</m:t>
                    </m:r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𝑔</m:t>
                    </m:r>
                  </m:oMath>
                </a14:m>
                <a:endParaRPr kumimoji="0" lang="en-US" sz="3400" b="0" i="0" u="none" strike="noStrike" cap="none" spc="0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+mj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754BDB-5855-B521-3AC4-E861747FF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6299" y="8478420"/>
                <a:ext cx="4352349" cy="1046440"/>
              </a:xfrm>
              <a:prstGeom prst="rect">
                <a:avLst/>
              </a:prstGeom>
              <a:blipFill>
                <a:blip r:embed="rId6"/>
                <a:stretch>
                  <a:fillRect l="-3641" t="-12865" b="-245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861CB6C-FACA-06B5-F8F9-7803D7201E44}"/>
              </a:ext>
            </a:extLst>
          </p:cNvPr>
          <p:cNvSpPr txBox="1"/>
          <p:nvPr/>
        </p:nvSpPr>
        <p:spPr>
          <a:xfrm>
            <a:off x="18505447" y="3274526"/>
            <a:ext cx="56225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Cabo-Bizet, Cassani, Martelli, Murthy, 1810.11442,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Benini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, Milan, 1811.04107, Choi, Kim, Kim,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Nahmgoong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1810.12067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2845573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0B8A5CD-05DF-015B-227E-37FF70A25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FB81-6112-F051-F0E0-C745183B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CFT prediction via Legendre transform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FD17E-73DC-942F-2F21-6867799E8D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7F1E4-E44E-65FA-D7E5-5E3D2EDD8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Extremize the entropy function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In most examples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Hypermultiplets changes this…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E767E-1844-D5BD-660F-388B8625E32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EE622-C16A-47E0-E056-6841C1FFA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095" y="5194954"/>
            <a:ext cx="18520836" cy="1663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9183A1-E9CA-0E38-4D86-3347451CD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099" y="11654074"/>
            <a:ext cx="12974420" cy="850442"/>
          </a:xfrm>
          <a:prstGeom prst="rect">
            <a:avLst/>
          </a:prstGeom>
        </p:spPr>
      </p:pic>
      <p:pic>
        <p:nvPicPr>
          <p:cNvPr id="13" name="Picture 12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D00E8E28-7C17-E740-B1D3-2ECC6BF9C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6" y="8977975"/>
            <a:ext cx="7030431" cy="1047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2BFEB7-29F1-D439-97BA-212DD3668BF3}"/>
              </a:ext>
            </a:extLst>
          </p:cNvPr>
          <p:cNvSpPr txBox="1"/>
          <p:nvPr/>
        </p:nvSpPr>
        <p:spPr>
          <a:xfrm>
            <a:off x="19024519" y="12267632"/>
            <a:ext cx="343923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**entropy expected to be more nontrivial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4EB0501-945C-BAD5-03B2-C92A4B104BEC}"/>
              </a:ext>
            </a:extLst>
          </p:cNvPr>
          <p:cNvSpPr/>
          <p:nvPr/>
        </p:nvSpPr>
        <p:spPr>
          <a:xfrm rot="5400000">
            <a:off x="17763941" y="3387530"/>
            <a:ext cx="613558" cy="6491963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C89BD9-9085-7E32-D31D-87D98CB9C7F6}"/>
              </a:ext>
            </a:extLst>
          </p:cNvPr>
          <p:cNvSpPr txBox="1"/>
          <p:nvPr/>
        </p:nvSpPr>
        <p:spPr>
          <a:xfrm>
            <a:off x="16902131" y="6940291"/>
            <a:ext cx="233717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chemeClr val="bg1"/>
                </a:solidFill>
                <a:latin typeface="+mj-lt"/>
              </a:rPr>
              <a:t>s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usy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 condition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F372E71-F0F5-F428-D4C9-169780932DD6}"/>
              </a:ext>
            </a:extLst>
          </p:cNvPr>
          <p:cNvSpPr/>
          <p:nvPr/>
        </p:nvSpPr>
        <p:spPr>
          <a:xfrm rot="5400000">
            <a:off x="4647944" y="6141404"/>
            <a:ext cx="613558" cy="901926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82DEA9-2DEC-DC97-3341-E26BD0139D0E}"/>
              </a:ext>
            </a:extLst>
          </p:cNvPr>
          <p:cNvSpPr txBox="1"/>
          <p:nvPr/>
        </p:nvSpPr>
        <p:spPr>
          <a:xfrm>
            <a:off x="4475426" y="6783091"/>
            <a:ext cx="95859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index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89E359-07F9-DE63-D35B-0258499B06E9}"/>
                  </a:ext>
                </a:extLst>
              </p:cNvPr>
              <p:cNvSpPr txBox="1"/>
              <p:nvPr/>
            </p:nvSpPr>
            <p:spPr>
              <a:xfrm>
                <a:off x="19516299" y="8478420"/>
                <a:ext cx="4352349" cy="1046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𝑝</m:t>
                        </m:r>
                      </m:e>
                      <m:sub>
                        <m: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𝑖</m:t>
                        </m:r>
                      </m:sub>
                    </m:sSub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,</m:t>
                    </m:r>
                    <m:sSub>
                      <m:sSubPr>
                        <m:ctrlP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𝑞</m:t>
                        </m:r>
                      </m:e>
                      <m:sub>
                        <m:r>
                          <a:rPr kumimoji="0" lang="en-US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400" b="0" i="0" u="none" strike="noStrike" cap="none" spc="0" normalizeH="0" baseline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FillTx/>
                    <a:latin typeface="+mj-lt"/>
                    <a:ea typeface="+mn-ea"/>
                    <a:cs typeface="+mn-cs"/>
                    <a:sym typeface="Helvetica Neue"/>
                  </a:rPr>
                  <a:t>: functions of charges, anomalies, </a:t>
                </a:r>
                <a14:m>
                  <m:oMath xmlns:m="http://schemas.openxmlformats.org/officeDocument/2006/math"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𝑧</m:t>
                    </m:r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,</m:t>
                    </m:r>
                    <m:r>
                      <a:rPr kumimoji="0" lang="en-US" sz="3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Helvetica Neue"/>
                      </a:rPr>
                      <m:t>𝑔</m:t>
                    </m:r>
                  </m:oMath>
                </a14:m>
                <a:endParaRPr kumimoji="0" lang="en-US" sz="3400" b="0" i="0" u="none" strike="noStrike" cap="none" spc="0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+mj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754BDB-5855-B521-3AC4-E861747FF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6299" y="8478420"/>
                <a:ext cx="4352349" cy="1046440"/>
              </a:xfrm>
              <a:prstGeom prst="rect">
                <a:avLst/>
              </a:prstGeom>
              <a:blipFill>
                <a:blip r:embed="rId6"/>
                <a:stretch>
                  <a:fillRect l="-3641" t="-12865" b="-245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DB012C5-E1B0-9CE4-E6B0-5F54402A7980}"/>
              </a:ext>
            </a:extLst>
          </p:cNvPr>
          <p:cNvSpPr txBox="1"/>
          <p:nvPr/>
        </p:nvSpPr>
        <p:spPr>
          <a:xfrm>
            <a:off x="18505447" y="3274526"/>
            <a:ext cx="56225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Cabo-Bizet, Cassani, Martelli, Murthy, 1810.11442,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Benini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, Milan, 1811.04107, Choi, Kim, Kim,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Nahmgoong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1810.12067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1377592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3B240EE-713E-E243-AC01-2F94A8644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CD9B-D36F-7133-07DA-0427B249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 of gravity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FC8E4-BE57-3C89-2233-01F41C4B94D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9E07CD-BAEE-726A-0EBF-DF1A3415ACF6}"/>
                  </a:ext>
                </a:extLst>
              </p:cNvPr>
              <p:cNvSpPr txBox="1"/>
              <p:nvPr/>
            </p:nvSpPr>
            <p:spPr>
              <a:xfrm>
                <a:off x="5489906" y="7415230"/>
                <a:ext cx="6440083" cy="2318583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black hole solutions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𝑮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EAE900-435B-9664-C49A-9194D2C18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906" y="7415230"/>
                <a:ext cx="6440083" cy="2318583"/>
              </a:xfrm>
              <a:prstGeom prst="rect">
                <a:avLst/>
              </a:prstGeom>
              <a:blipFill>
                <a:blip r:embed="rId2"/>
                <a:stretch>
                  <a:fillRect t="-4134"/>
                </a:stretch>
              </a:blip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285962-3C7C-7AAA-5741-540245DA4343}"/>
                  </a:ext>
                </a:extLst>
              </p:cNvPr>
              <p:cNvSpPr txBox="1"/>
              <p:nvPr/>
            </p:nvSpPr>
            <p:spPr>
              <a:xfrm>
                <a:off x="16384013" y="7381725"/>
                <a:ext cx="6382541" cy="2318583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rgbClr val="00B05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minimal gauged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sugra</a:t>
                </a:r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Neue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rational)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7F4074-4A07-B1DD-6D8F-DE6EF4AC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013" y="7381725"/>
                <a:ext cx="6382541" cy="2318583"/>
              </a:xfrm>
              <a:prstGeom prst="rect">
                <a:avLst/>
              </a:prstGeom>
              <a:blipFill>
                <a:blip r:embed="rId3"/>
                <a:stretch>
                  <a:fillRect t="-4145" b="-12694"/>
                </a:stretch>
              </a:blipFill>
              <a:ln w="38100" cap="flat">
                <a:solidFill>
                  <a:srgbClr val="00B05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9453B5-6881-50CC-3446-D2C449AF91F5}"/>
                  </a:ext>
                </a:extLst>
              </p:cNvPr>
              <p:cNvSpPr txBox="1"/>
              <p:nvPr/>
            </p:nvSpPr>
            <p:spPr>
              <a:xfrm>
                <a:off x="10986448" y="3499113"/>
                <a:ext cx="6728346" cy="2318583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black hole solutions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kumimoji="0" lang="en-US" sz="48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 </a:t>
                </a:r>
                <a:r>
                  <a:rPr kumimoji="0" lang="en-US" sz="48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Neue"/>
                  </a:rPr>
                  <a:t>rational)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76E887-6B69-A2B8-A2E5-2BBFFA5B6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448" y="3499113"/>
                <a:ext cx="6728346" cy="2318583"/>
              </a:xfrm>
              <a:prstGeom prst="rect">
                <a:avLst/>
              </a:prstGeom>
              <a:blipFill>
                <a:blip r:embed="rId4"/>
                <a:stretch>
                  <a:fillRect t="-4145" b="-12694"/>
                </a:stretch>
              </a:blip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795A155-D3DD-1EC8-8578-5BD18BE8AF32}"/>
              </a:ext>
            </a:extLst>
          </p:cNvPr>
          <p:cNvSpPr txBox="1"/>
          <p:nvPr/>
        </p:nvSpPr>
        <p:spPr>
          <a:xfrm>
            <a:off x="16548337" y="9745392"/>
            <a:ext cx="57678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Bobev</a:t>
            </a:r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Dimitrov, </a:t>
            </a:r>
            <a:r>
              <a:rPr lang="en-US" sz="200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Vekemans</a:t>
            </a:r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2212.10360]</a:t>
            </a:r>
            <a:endParaRPr kumimoji="0" lang="en-US" sz="2000" b="0" i="0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25B3E27-7327-E83E-D5AC-4398CAA93C7F}"/>
              </a:ext>
            </a:extLst>
          </p:cNvPr>
          <p:cNvSpPr/>
          <p:nvPr/>
        </p:nvSpPr>
        <p:spPr>
          <a:xfrm rot="3427631">
            <a:off x="17182870" y="6095958"/>
            <a:ext cx="831913" cy="655928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7E95639-FAD3-B4FB-C0D0-975CD9919414}"/>
              </a:ext>
            </a:extLst>
          </p:cNvPr>
          <p:cNvSpPr/>
          <p:nvPr/>
        </p:nvSpPr>
        <p:spPr>
          <a:xfrm rot="7745068">
            <a:off x="10921655" y="6134211"/>
            <a:ext cx="924601" cy="655928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534F4-9AA6-FBA0-3964-45E04312E608}"/>
              </a:ext>
            </a:extLst>
          </p:cNvPr>
          <p:cNvSpPr txBox="1"/>
          <p:nvPr/>
        </p:nvSpPr>
        <p:spPr>
          <a:xfrm>
            <a:off x="304665" y="7751056"/>
            <a:ext cx="4058981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special limits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0F11895-4D28-5904-75D5-1286CED80ED6}"/>
              </a:ext>
            </a:extLst>
          </p:cNvPr>
          <p:cNvSpPr/>
          <p:nvPr/>
        </p:nvSpPr>
        <p:spPr>
          <a:xfrm rot="10800000">
            <a:off x="4056867" y="7010116"/>
            <a:ext cx="613558" cy="3145645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DFB91-43AD-A98C-F9C0-57755DEFC39C}"/>
              </a:ext>
            </a:extLst>
          </p:cNvPr>
          <p:cNvSpPr txBox="1"/>
          <p:nvPr/>
        </p:nvSpPr>
        <p:spPr>
          <a:xfrm>
            <a:off x="5489906" y="9848628"/>
            <a:ext cx="696410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00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vacua</a:t>
            </a:r>
            <a:r>
              <a:rPr lang="en-US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 has enhanced supersymmetry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 [Maldacena, Nunez, 0007018]</a:t>
            </a:r>
            <a:endParaRPr lang="en-US" sz="2000" dirty="0"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69868-E512-34CE-9C35-5944DA5F59AC}"/>
              </a:ext>
            </a:extLst>
          </p:cNvPr>
          <p:cNvSpPr txBox="1"/>
          <p:nvPr/>
        </p:nvSpPr>
        <p:spPr>
          <a:xfrm>
            <a:off x="12494952" y="2521760"/>
            <a:ext cx="405338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“holy grail”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9482011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B2FD53-B396-9986-7552-DD263E3D7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Beyond GR effects: BH quasinormal modes">
                <a:extLst>
                  <a:ext uri="{FF2B5EF4-FFF2-40B4-BE49-F238E27FC236}">
                    <a16:creationId xmlns:a16="http://schemas.microsoft.com/office/drawing/2014/main" id="{9D6153BC-2473-D093-CF10-4B0C2615766C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Special limit: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1" name="Beyond GR effects: BH quasinormal modes">
                <a:extLst>
                  <a:ext uri="{FF2B5EF4-FFF2-40B4-BE49-F238E27FC236}">
                    <a16:creationId xmlns:a16="http://schemas.microsoft.com/office/drawing/2014/main" id="{9D6153BC-2473-D093-CF10-4B0C2615766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719" t="-36596" b="-2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B1B230A3-D641-B6DB-338A-E2D6ECE1FCB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43757" y="3132910"/>
                <a:ext cx="22284894" cy="9900701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Enhancement of supersymmetry: nontrivial solution “related” to STU [0504080, 06…]</a:t>
                </a:r>
              </a:p>
              <a:p>
                <a:pPr lvl="1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09600" lvl="1" indent="0">
                  <a:buSzTx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Gauge potentials and scalars related to the STU model</a:t>
                </a:r>
              </a:p>
              <a:p>
                <a:pPr marL="609600" lvl="1" indent="0">
                  <a:buSzTx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09600" lvl="1" indent="0">
                  <a:buSzTx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Explicit match to CFT prediction</a:t>
                </a:r>
              </a:p>
              <a:p>
                <a:pPr lvl="1">
                  <a:buSzTx/>
                </a:pPr>
                <a:r>
                  <a:rPr lang="en-US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about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≠±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B1B230A3-D641-B6DB-338A-E2D6ECE1FCB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3757" y="3132910"/>
                <a:ext cx="22284894" cy="9900701"/>
              </a:xfrm>
              <a:prstGeom prst="rect">
                <a:avLst/>
              </a:prstGeom>
              <a:blipFill>
                <a:blip r:embed="rId4"/>
                <a:stretch>
                  <a:fillRect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1108D-CDF5-4CD2-8FBC-DB7B3B1272C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B8A21-EC58-7CA9-3111-C5F449DCD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292" y="4268930"/>
            <a:ext cx="15189981" cy="22861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D810F2-3C50-3D6C-B71C-208796F578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8302" b="6631"/>
          <a:stretch/>
        </p:blipFill>
        <p:spPr>
          <a:xfrm>
            <a:off x="13572112" y="9066850"/>
            <a:ext cx="2565778" cy="9504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F82DB6-B6E1-3CB9-261E-7FFA7D9F3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434" y="9066850"/>
            <a:ext cx="8553890" cy="1054154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7D395E-2431-2F06-986D-B88DB983CFD0}"/>
              </a:ext>
            </a:extLst>
          </p:cNvPr>
          <p:cNvCxnSpPr>
            <a:cxnSpLocks/>
          </p:cNvCxnSpPr>
          <p:nvPr/>
        </p:nvCxnSpPr>
        <p:spPr>
          <a:xfrm flipV="1">
            <a:off x="16729760" y="4565827"/>
            <a:ext cx="1949819" cy="846161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F31B3457-49ED-8E20-2965-D716A2A026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4194" b="9209"/>
          <a:stretch/>
        </p:blipFill>
        <p:spPr>
          <a:xfrm>
            <a:off x="17075577" y="8984985"/>
            <a:ext cx="3707702" cy="92417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8DDD438-1EE5-4002-D077-62D2AB1074BB}"/>
              </a:ext>
            </a:extLst>
          </p:cNvPr>
          <p:cNvSpPr txBox="1"/>
          <p:nvPr/>
        </p:nvSpPr>
        <p:spPr>
          <a:xfrm>
            <a:off x="18915174" y="4283698"/>
            <a:ext cx="22368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90000"/>
                    <a:lumOff val="10000"/>
                  </a:schemeClr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hyperscalar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7418278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6C657FB-5A1D-F472-E8A4-7F8549C16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eyond GR effects: BH quasinormal modes">
            <a:extLst>
              <a:ext uri="{FF2B5EF4-FFF2-40B4-BE49-F238E27FC236}">
                <a16:creationId xmlns:a16="http://schemas.microsoft.com/office/drawing/2014/main" id="{1314C111-66A4-D6DA-322C-99B6823528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Near-horizon first law and supersymmetry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9109BDFA-3324-79A3-5DEC-F411263C0AF7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43757" y="3132911"/>
                <a:ext cx="22284894" cy="1032378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access 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thermodynamic quantities from the NHEG: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 make sure that the charges satisfy a Gauss law</a:t>
                </a:r>
              </a:p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Near-horizon “version” of the first law </a:t>
                </a:r>
                <a:r>
                  <a:rPr lang="en-US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[…]</a:t>
                </a:r>
              </a:p>
              <a:p>
                <a:pPr lvl="1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Supersymmetric relation</a:t>
                </a:r>
              </a:p>
              <a:p>
                <a:pPr lvl="1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SzTx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Flavor charges commute with the supercharges</a:t>
                </a:r>
              </a:p>
              <a:p>
                <a:pPr lvl="2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SzTx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2" name="QNM spectrum: set of characteristic frequencies of black holes…">
                <a:extLst>
                  <a:ext uri="{FF2B5EF4-FFF2-40B4-BE49-F238E27FC236}">
                    <a16:creationId xmlns:a16="http://schemas.microsoft.com/office/drawing/2014/main" id="{9109BDFA-3324-79A3-5DEC-F411263C0AF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3757" y="3132911"/>
                <a:ext cx="22284894" cy="10323782"/>
              </a:xfrm>
              <a:prstGeom prst="rect">
                <a:avLst/>
              </a:prstGeom>
              <a:blipFill>
                <a:blip r:embed="rId3"/>
                <a:stretch>
                  <a:fillRect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DD92E-98EE-BC0C-2B4F-A966780BEF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EA228-AB4A-B2DA-75C0-BDE097DFD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819" y="9262221"/>
            <a:ext cx="4057859" cy="1320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B4931C-2199-3D21-34F1-2D3BCEB9F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159" y="6388617"/>
            <a:ext cx="7898090" cy="14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95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FD5317C-776E-26F2-8565-695DF4ED8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4EE6-A299-6247-C4CA-65F9A9B5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The holographic duality -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68FFF28-802C-4BA0-7CDE-FE92BEC2F82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06500" y="2730499"/>
                <a:ext cx="21971000" cy="1014492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7d: consistent truncation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𝑈</m:t>
                    </m:r>
                    <m:d>
                      <m:dPr>
                        <m:ctrlPr>
                          <a:rPr lang="nl-NL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dPr>
                      <m:e>
                        <m:r>
                          <a:rPr lang="nl-NL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1</m:t>
                        </m:r>
                      </m:e>
                    </m:d>
                    <m:r>
                      <a:rPr lang="nl-NL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𝑅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×</m:t>
                    </m:r>
                    <m:r>
                      <a:rPr lang="nl-NL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 </m:t>
                    </m:r>
                    <m:r>
                      <a:rPr lang="nl-NL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𝑈</m:t>
                    </m:r>
                    <m:r>
                      <a:rPr lang="nl-NL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nl-NL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1</m:t>
                    </m:r>
                    <m:r>
                      <a:rPr lang="nl-NL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  <m:r>
                      <a:rPr lang="nl-NL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𝐹</m:t>
                    </m:r>
                  </m:oMath>
                </a14:m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Reduction of the metric from 7d to 5d</a:t>
                </a: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68FFF28-802C-4BA0-7CDE-FE92BEC2F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2730499"/>
                <a:ext cx="21971000" cy="10144921"/>
              </a:xfrm>
              <a:blipFill>
                <a:blip r:embed="rId3"/>
                <a:stretch>
                  <a:fillRect l="-1693" t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FB414-3CAA-CCD1-7904-118963D8344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55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998BBAB-8DF9-1342-B0FE-F9A2CF220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940" y="5642243"/>
            <a:ext cx="8373533" cy="16143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771DD3-C8FF-4765-CC78-35BE301F2579}"/>
              </a:ext>
            </a:extLst>
          </p:cNvPr>
          <p:cNvSpPr txBox="1"/>
          <p:nvPr/>
        </p:nvSpPr>
        <p:spPr>
          <a:xfrm>
            <a:off x="8853628" y="5943579"/>
            <a:ext cx="3016155" cy="1064525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FFC3A0-0723-D77B-D79F-223015543E3A}"/>
              </a:ext>
            </a:extLst>
          </p:cNvPr>
          <p:cNvSpPr txBox="1"/>
          <p:nvPr/>
        </p:nvSpPr>
        <p:spPr>
          <a:xfrm>
            <a:off x="12130187" y="4757290"/>
            <a:ext cx="65509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z – rational constant, t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opologica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l twist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F2CBC9E-7D63-00CE-4329-FBD39CF4C1DF}"/>
              </a:ext>
            </a:extLst>
          </p:cNvPr>
          <p:cNvCxnSpPr>
            <a:cxnSpLocks/>
          </p:cNvCxnSpPr>
          <p:nvPr/>
        </p:nvCxnSpPr>
        <p:spPr>
          <a:xfrm flipH="1">
            <a:off x="11017509" y="5237538"/>
            <a:ext cx="1174491" cy="48871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F6CA97E-E9C9-B95D-F236-51028E6E79C2}"/>
                  </a:ext>
                </a:extLst>
              </p:cNvPr>
              <p:cNvSpPr txBox="1"/>
              <p:nvPr/>
            </p:nvSpPr>
            <p:spPr>
              <a:xfrm>
                <a:off x="1378423" y="8402368"/>
                <a:ext cx="21225680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gravity </a:t>
                </a:r>
                <a:r>
                  <a:rPr lang="en-US" sz="40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multiplet</a:t>
                </a: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dPr>
                      <m:e>
                        <m: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𝑔</m:t>
                        </m:r>
                        <m:r>
                          <a:rPr lang="en-US" sz="4000" i="1" baseline="-250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Open Sans"/>
                            <a:cs typeface="Times New Roman" panose="02020603050405020304" pitchFamily="18" charset="0"/>
                            <a:sym typeface="Open Sans"/>
                          </a:rPr>
                          <m:t>𝜇𝜈</m:t>
                        </m:r>
                        <m: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 </m:t>
                        </m:r>
                        <m:sSup>
                          <m:sSupPr>
                            <m:ctrlPr>
                              <a:rPr lang="en-US" sz="4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𝑅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solidFill>
                      <a:schemeClr val="dk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; </a:t>
                </a:r>
                <a:r>
                  <a:rPr lang="en-US" sz="4000" dirty="0">
                    <a:solidFill>
                      <a:schemeClr val="accent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vector multiplets: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𝐹</m:t>
                            </m:r>
                          </m:sup>
                        </m:sSup>
                        <m: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 </m:t>
                        </m:r>
                        <m: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𝛼</m:t>
                        </m:r>
                        <m:r>
                          <a:rPr lang="en-US" sz="40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40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dk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; </a:t>
                </a:r>
                <a:r>
                  <a:rPr lang="en-US" sz="4000" dirty="0">
                    <a:solidFill>
                      <a:schemeClr val="accent5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hypermultiplet:</a:t>
                </a:r>
                <a:r>
                  <a:rPr lang="en-US" sz="4000" dirty="0">
                    <a:solidFill>
                      <a:schemeClr val="dk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𝜑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𝜉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𝜃</m:t>
                    </m:r>
                    <m:r>
                      <a:rPr lang="en-US" sz="4000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1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𝜃</m:t>
                    </m:r>
                    <m:r>
                      <a:rPr lang="en-US" sz="4000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2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F6CA97E-E9C9-B95D-F236-51028E6E7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23" y="8402368"/>
                <a:ext cx="21225680" cy="707886"/>
              </a:xfrm>
              <a:prstGeom prst="rect">
                <a:avLst/>
              </a:prstGeom>
              <a:blipFill>
                <a:blip r:embed="rId5"/>
                <a:stretch>
                  <a:fillRect t="-10345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3C317F20-0D8F-16D9-0230-79FC4D2B6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462" y="9891893"/>
            <a:ext cx="16050085" cy="24155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B651487-662F-BED9-BFDF-4016ECF6F4E0}"/>
              </a:ext>
            </a:extLst>
          </p:cNvPr>
          <p:cNvSpPr txBox="1"/>
          <p:nvPr/>
        </p:nvSpPr>
        <p:spPr>
          <a:xfrm>
            <a:off x="7870374" y="12007666"/>
            <a:ext cx="180791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anomalies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1B0A17-2D29-7F17-25F7-277882243EC7}"/>
              </a:ext>
            </a:extLst>
          </p:cNvPr>
          <p:cNvSpPr txBox="1"/>
          <p:nvPr/>
        </p:nvSpPr>
        <p:spPr>
          <a:xfrm>
            <a:off x="8275181" y="11508236"/>
            <a:ext cx="998305" cy="560155"/>
          </a:xfrm>
          <a:prstGeom prst="rect">
            <a:avLst/>
          </a:prstGeom>
          <a:noFill/>
          <a:ln w="57150" cap="flat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190385-C2C8-33F5-B677-43F48E8B85B9}"/>
              </a:ext>
            </a:extLst>
          </p:cNvPr>
          <p:cNvSpPr txBox="1"/>
          <p:nvPr/>
        </p:nvSpPr>
        <p:spPr>
          <a:xfrm>
            <a:off x="13791151" y="10247394"/>
            <a:ext cx="2392605" cy="560155"/>
          </a:xfrm>
          <a:prstGeom prst="rect">
            <a:avLst/>
          </a:prstGeom>
          <a:noFill/>
          <a:ln w="5715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77619F-6FAB-7697-9E99-8FA0194FB802}"/>
              </a:ext>
            </a:extLst>
          </p:cNvPr>
          <p:cNvSpPr txBox="1"/>
          <p:nvPr/>
        </p:nvSpPr>
        <p:spPr>
          <a:xfrm>
            <a:off x="4237718" y="10268204"/>
            <a:ext cx="998305" cy="560155"/>
          </a:xfrm>
          <a:prstGeom prst="rect">
            <a:avLst/>
          </a:prstGeom>
          <a:noFill/>
          <a:ln w="57150" cap="flat">
            <a:solidFill>
              <a:schemeClr val="accent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705D6C-6D93-8887-B93A-1F6120C20413}"/>
              </a:ext>
            </a:extLst>
          </p:cNvPr>
          <p:cNvSpPr txBox="1"/>
          <p:nvPr/>
        </p:nvSpPr>
        <p:spPr>
          <a:xfrm>
            <a:off x="8515281" y="10292509"/>
            <a:ext cx="4763991" cy="560155"/>
          </a:xfrm>
          <a:prstGeom prst="rect">
            <a:avLst/>
          </a:prstGeom>
          <a:noFill/>
          <a:ln w="5715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DFDD23-CFF9-67F1-68B3-1B405E6F0C5A}"/>
              </a:ext>
            </a:extLst>
          </p:cNvPr>
          <p:cNvCxnSpPr>
            <a:cxnSpLocks/>
          </p:cNvCxnSpPr>
          <p:nvPr/>
        </p:nvCxnSpPr>
        <p:spPr>
          <a:xfrm flipV="1">
            <a:off x="19243344" y="8638067"/>
            <a:ext cx="1596787" cy="382138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49182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D2BF22-1A33-23AF-FB0F-3D46B32FA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75B3-C371-8CF9-EE56-DACBBE3F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The holographic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CEF1380-4DB0-7620-BC5F-F52AAF35AA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06500" y="2730499"/>
                <a:ext cx="21971000" cy="10144921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Reduction of the metric: </a:t>
                </a:r>
                <a:r>
                  <a:rPr lang="en-US" dirty="0">
                    <a:latin typeface="+mj-lt"/>
                    <a:ea typeface="DotumChe" panose="020B0503020000020004" pitchFamily="49" charset="-127"/>
                    <a:cs typeface="Times New Roman" panose="02020603050405020304" pitchFamily="18" charset="0"/>
                  </a:rPr>
                  <a:t>from 7d to 5d</a:t>
                </a: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r>
                  <a:rPr lang="en-US" dirty="0">
                    <a:latin typeface="+mj-lt"/>
                    <a:ea typeface="DotumChe" panose="020B0503020000020004" pitchFamily="49" charset="-127"/>
                    <a:cs typeface="Times New Roman" panose="02020603050405020304" pitchFamily="18" charset="0"/>
                  </a:rPr>
                  <a:t>Gauge </a:t>
                </a:r>
                <a:r>
                  <a:rPr lang="en-US" dirty="0" err="1">
                    <a:latin typeface="+mj-lt"/>
                    <a:ea typeface="DotumChe" panose="020B0503020000020004" pitchFamily="49" charset="-127"/>
                    <a:cs typeface="Times New Roman" panose="02020603050405020304" pitchFamily="18" charset="0"/>
                  </a:rPr>
                  <a:t>grouThe</a:t>
                </a:r>
                <a:r>
                  <a:rPr lang="en-US" dirty="0">
                    <a:latin typeface="+mj-lt"/>
                    <a:ea typeface="DotumChe" panose="020B0503020000020004" pitchFamily="49" charset="-127"/>
                    <a:cs typeface="Times New Roman" panose="02020603050405020304" pitchFamily="18" charset="0"/>
                  </a:rPr>
                  <a:t> resulting action</a:t>
                </a: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 marL="977905" indent="-571500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en-US" dirty="0">
                    <a:latin typeface="+mj-lt"/>
                    <a:ea typeface="DotumChe" panose="020B0503020000020004" pitchFamily="49" charset="-127"/>
                    <a:cs typeface="Times New Roman" panose="02020603050405020304" pitchFamily="18" charset="0"/>
                  </a:rPr>
                  <a:t>Field content: </a:t>
                </a:r>
                <a:r>
                  <a:rPr lang="en-US" dirty="0">
                    <a:solidFill>
                      <a:schemeClr val="dk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gravity multiplet: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𝑔</m:t>
                        </m:r>
                        <m:r>
                          <a:rPr lang="en-US" i="1" baseline="-250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Open Sans"/>
                            <a:cs typeface="Times New Roman" panose="02020603050405020304" pitchFamily="18" charset="0"/>
                            <a:sym typeface="Open Sans"/>
                          </a:rPr>
                          <m:t>𝜇𝜈</m:t>
                        </m:r>
                        <m: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 </m:t>
                        </m:r>
                        <m: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𝐴</m:t>
                        </m:r>
                        <m:r>
                          <a:rPr lang="en-US" i="1" baseline="300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dk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, vector multiplets: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𝑅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𝐹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 </m:t>
                        </m:r>
                        <m: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𝛼</m:t>
                        </m:r>
                        <m: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dk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, hypermultiplet: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𝜑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𝜉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𝜃</m:t>
                    </m:r>
                    <m:r>
                      <a:rPr lang="en-US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1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𝜃</m:t>
                    </m:r>
                    <m:r>
                      <a:rPr lang="en-US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2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gauge group: U(1)</a:t>
                </a:r>
                <a:r>
                  <a:rPr lang="nl-NL" sz="4400" baseline="-25000" dirty="0">
                    <a:solidFill>
                      <a:schemeClr val="tx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R</a:t>
                </a:r>
                <a:r>
                  <a:rPr lang="nl-NL" sz="4400" dirty="0">
                    <a:solidFill>
                      <a:schemeClr val="tx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 x U(1)</a:t>
                </a:r>
                <a:r>
                  <a:rPr lang="nl-NL" sz="4400" baseline="-25000" dirty="0">
                    <a:solidFill>
                      <a:schemeClr val="tx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F</a:t>
                </a: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CEF1380-4DB0-7620-BC5F-F52AAF35AA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2730499"/>
                <a:ext cx="21971000" cy="10144921"/>
              </a:xfrm>
              <a:blipFill>
                <a:blip r:embed="rId3"/>
                <a:stretch>
                  <a:fillRect l="-1693" t="-3065" b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1D8D4-FFA6-5035-5359-4B9D3AE89BF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D1441-DAE5-0924-CB4D-203ADE690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530" y="4611003"/>
            <a:ext cx="8373533" cy="1614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7E1E3C-41C7-D5DD-2A2F-B532EBF6D6E1}"/>
              </a:ext>
            </a:extLst>
          </p:cNvPr>
          <p:cNvSpPr txBox="1"/>
          <p:nvPr/>
        </p:nvSpPr>
        <p:spPr>
          <a:xfrm>
            <a:off x="8908218" y="4912339"/>
            <a:ext cx="3016155" cy="1064525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CF12CA-DB05-09AD-14A8-8F13981A56FD}"/>
              </a:ext>
            </a:extLst>
          </p:cNvPr>
          <p:cNvCxnSpPr>
            <a:cxnSpLocks/>
          </p:cNvCxnSpPr>
          <p:nvPr/>
        </p:nvCxnSpPr>
        <p:spPr>
          <a:xfrm flipH="1">
            <a:off x="11105821" y="4168818"/>
            <a:ext cx="1174491" cy="48871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B40C09C-EB8E-D555-1DBB-F10242D8CF1E}"/>
              </a:ext>
            </a:extLst>
          </p:cNvPr>
          <p:cNvSpPr txBox="1"/>
          <p:nvPr/>
        </p:nvSpPr>
        <p:spPr>
          <a:xfrm>
            <a:off x="12184777" y="3726050"/>
            <a:ext cx="65509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z – rational constant, t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opologica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l twist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A929BB-AC39-DF71-AEC6-8C058AB26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215" y="7821724"/>
            <a:ext cx="16050085" cy="24155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C34CEB5-3B5C-6CE2-A01C-05D55FF2298D}"/>
              </a:ext>
            </a:extLst>
          </p:cNvPr>
          <p:cNvSpPr txBox="1"/>
          <p:nvPr/>
        </p:nvSpPr>
        <p:spPr>
          <a:xfrm>
            <a:off x="11368127" y="9937497"/>
            <a:ext cx="180791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0000"/>
                    <a:lumOff val="10000"/>
                  </a:schemeClr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anomalies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6491D5-7336-39BB-FD43-200584BC1FFA}"/>
              </a:ext>
            </a:extLst>
          </p:cNvPr>
          <p:cNvSpPr txBox="1"/>
          <p:nvPr/>
        </p:nvSpPr>
        <p:spPr>
          <a:xfrm>
            <a:off x="17444617" y="7584797"/>
            <a:ext cx="22368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90000"/>
                    <a:lumOff val="10000"/>
                  </a:schemeClr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hyperscalar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>
                  <a:lumMod val="90000"/>
                  <a:lumOff val="10000"/>
                </a:schemeClr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42C2A5-36A5-C855-8FF6-8403F18D93A7}"/>
              </a:ext>
            </a:extLst>
          </p:cNvPr>
          <p:cNvSpPr txBox="1"/>
          <p:nvPr/>
        </p:nvSpPr>
        <p:spPr>
          <a:xfrm>
            <a:off x="11772934" y="9438067"/>
            <a:ext cx="998305" cy="560155"/>
          </a:xfrm>
          <a:prstGeom prst="rect">
            <a:avLst/>
          </a:prstGeom>
          <a:noFill/>
          <a:ln w="5715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2AF374-243B-436A-61B8-1EA24ABF8D4B}"/>
              </a:ext>
            </a:extLst>
          </p:cNvPr>
          <p:cNvSpPr txBox="1"/>
          <p:nvPr/>
        </p:nvSpPr>
        <p:spPr>
          <a:xfrm>
            <a:off x="17288904" y="8177225"/>
            <a:ext cx="2392605" cy="560155"/>
          </a:xfrm>
          <a:prstGeom prst="rect">
            <a:avLst/>
          </a:prstGeom>
          <a:noFill/>
          <a:ln w="5715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F102C2-B25F-4639-88A5-9B96CFA6F0E7}"/>
              </a:ext>
            </a:extLst>
          </p:cNvPr>
          <p:cNvSpPr txBox="1"/>
          <p:nvPr/>
        </p:nvSpPr>
        <p:spPr>
          <a:xfrm>
            <a:off x="17152171" y="4901921"/>
            <a:ext cx="4383997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6405">
              <a:buSzPct val="100000"/>
            </a:pPr>
            <a:r>
              <a:rPr lang="nl-NL" sz="4000" dirty="0">
                <a:solidFill>
                  <a:schemeClr val="tx1"/>
                </a:solidFill>
                <a:latin typeface="+mj-lt"/>
                <a:ea typeface="Economica"/>
                <a:cs typeface="Times New Roman" panose="02020603050405020304" pitchFamily="18" charset="0"/>
                <a:sym typeface="Economica"/>
              </a:rPr>
              <a:t>gauge group: U(1)</a:t>
            </a:r>
            <a:r>
              <a:rPr lang="nl-NL" sz="4000" baseline="-25000" dirty="0">
                <a:solidFill>
                  <a:schemeClr val="tx1"/>
                </a:solidFill>
                <a:latin typeface="+mj-lt"/>
                <a:ea typeface="Economica"/>
                <a:cs typeface="Times New Roman" panose="02020603050405020304" pitchFamily="18" charset="0"/>
                <a:sym typeface="Economica"/>
              </a:rPr>
              <a:t>R</a:t>
            </a:r>
            <a:r>
              <a:rPr lang="nl-NL" sz="4000" dirty="0">
                <a:solidFill>
                  <a:schemeClr val="tx1"/>
                </a:solidFill>
                <a:latin typeface="+mj-lt"/>
                <a:ea typeface="Economica"/>
                <a:cs typeface="Times New Roman" panose="02020603050405020304" pitchFamily="18" charset="0"/>
                <a:sym typeface="Economica"/>
              </a:rPr>
              <a:t> x U(1)</a:t>
            </a:r>
            <a:r>
              <a:rPr lang="nl-NL" sz="4000" baseline="-25000" dirty="0">
                <a:solidFill>
                  <a:schemeClr val="tx1"/>
                </a:solidFill>
                <a:latin typeface="+mj-lt"/>
                <a:ea typeface="Economica"/>
                <a:cs typeface="Times New Roman" panose="02020603050405020304" pitchFamily="18" charset="0"/>
                <a:sym typeface="Economica"/>
              </a:rPr>
              <a:t>F</a:t>
            </a:r>
          </a:p>
        </p:txBody>
      </p:sp>
      <p:sp>
        <p:nvSpPr>
          <p:cNvPr id="34" name="Google Shape;130;p15">
            <a:extLst>
              <a:ext uri="{FF2B5EF4-FFF2-40B4-BE49-F238E27FC236}">
                <a16:creationId xmlns:a16="http://schemas.microsoft.com/office/drawing/2014/main" id="{F0C5BFD6-ADBA-39D9-DBAE-785FC4E976F9}"/>
              </a:ext>
            </a:extLst>
          </p:cNvPr>
          <p:cNvSpPr txBox="1"/>
          <p:nvPr/>
        </p:nvSpPr>
        <p:spPr>
          <a:xfrm>
            <a:off x="15193250" y="758927"/>
            <a:ext cx="8865685" cy="4688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406405" algn="l">
              <a:buSzPct val="100000"/>
            </a:pPr>
            <a:r>
              <a:rPr lang="en-US" sz="4000" b="1" dirty="0">
                <a:solidFill>
                  <a:schemeClr val="tx1"/>
                </a:solidFill>
                <a:latin typeface="+mj-lt"/>
                <a:ea typeface="Economica"/>
                <a:cs typeface="Times New Roman" panose="02020603050405020304" pitchFamily="18" charset="0"/>
                <a:sym typeface="Economica"/>
              </a:rPr>
              <a:t>SCFT</a:t>
            </a:r>
          </a:p>
          <a:p>
            <a:pPr marL="977905" indent="-571500" algn="l">
              <a:buSzPct val="100000"/>
              <a:buFont typeface="Times New Roman" panose="02020603050405020304" pitchFamily="18" charset="0"/>
              <a:buChar char="‒"/>
            </a:pPr>
            <a:r>
              <a:rPr lang="en-US" sz="4000" dirty="0">
                <a:solidFill>
                  <a:schemeClr val="tx1"/>
                </a:solidFill>
                <a:latin typeface="+mj-lt"/>
                <a:ea typeface="Economica"/>
                <a:cs typeface="Times New Roman" panose="02020603050405020304" pitchFamily="18" charset="0"/>
                <a:sym typeface="Economica"/>
              </a:rPr>
              <a:t>non-Lagrangian theory</a:t>
            </a:r>
          </a:p>
          <a:p>
            <a:pPr marL="977905" indent="-571500" algn="l">
              <a:buSzPct val="100000"/>
              <a:buFont typeface="Times New Roman" panose="02020603050405020304" pitchFamily="18" charset="0"/>
              <a:buChar char="‒"/>
            </a:pPr>
            <a:r>
              <a:rPr lang="en-US" sz="4000" dirty="0">
                <a:solidFill>
                  <a:schemeClr val="tx1"/>
                </a:solidFill>
                <a:latin typeface="+mj-lt"/>
                <a:ea typeface="Economica"/>
                <a:cs typeface="Times New Roman" panose="02020603050405020304" pitchFamily="18" charset="0"/>
                <a:sym typeface="Economica"/>
              </a:rPr>
              <a:t>supersymmetric index, anomalies known </a:t>
            </a:r>
            <a:r>
              <a:rPr lang="en-US" sz="4000" dirty="0">
                <a:solidFill>
                  <a:schemeClr val="accent6"/>
                </a:solidFill>
                <a:latin typeface="+mj-lt"/>
                <a:ea typeface="Economica"/>
                <a:cs typeface="Times New Roman" panose="02020603050405020304" pitchFamily="18" charset="0"/>
                <a:sym typeface="Economica"/>
              </a:rPr>
              <a:t>[…]</a:t>
            </a:r>
            <a:endParaRPr lang="ar-AE" sz="4000" dirty="0">
              <a:solidFill>
                <a:schemeClr val="accent6"/>
              </a:solidFill>
              <a:latin typeface="+mj-lt"/>
              <a:ea typeface="Economica"/>
              <a:cs typeface="Times New Roman" panose="02020603050405020304" pitchFamily="18" charset="0"/>
              <a:sym typeface="Economica"/>
            </a:endParaRPr>
          </a:p>
          <a:p>
            <a:pPr marL="406405" algn="l">
              <a:buSzPct val="100000"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Economica"/>
              <a:cs typeface="Times New Roman" panose="02020603050405020304" pitchFamily="18" charset="0"/>
              <a:sym typeface="Economica"/>
            </a:endParaRPr>
          </a:p>
          <a:p>
            <a:pPr marL="406405">
              <a:buSzPct val="100000"/>
            </a:pPr>
            <a:r>
              <a:rPr lang="pl-PL" sz="3500" dirty="0">
                <a:solidFill>
                  <a:schemeClr val="tx1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  <a:sym typeface="Economica"/>
              </a:rPr>
              <a:t>U(1) R-symmetry + U(1) Flavour symmetry</a:t>
            </a:r>
          </a:p>
          <a:p>
            <a:pPr marL="977905" indent="-571500" algn="l">
              <a:buSzPct val="100000"/>
              <a:buFont typeface="Times New Roman" panose="02020603050405020304" pitchFamily="18" charset="0"/>
              <a:buChar char="‒"/>
            </a:pPr>
            <a:endParaRPr lang="en-US" sz="4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33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63F63B-B07C-0B83-375A-8E5D08599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982A0DFB-579F-F56D-2C77-99C3B86071A1}"/>
              </a:ext>
            </a:extLst>
          </p:cNvPr>
          <p:cNvSpPr txBox="1"/>
          <p:nvPr/>
        </p:nvSpPr>
        <p:spPr>
          <a:xfrm>
            <a:off x="2568309" y="7549109"/>
            <a:ext cx="7800976" cy="3314700"/>
          </a:xfrm>
          <a:prstGeom prst="rect">
            <a:avLst/>
          </a:prstGeom>
          <a:noFill/>
          <a:ln w="38100" cap="flat">
            <a:solidFill>
              <a:schemeClr val="bg1">
                <a:lumMod val="90000"/>
                <a:lumOff val="1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6753C-D7F8-62E7-5282-A9BE1A16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What do we know so far?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773D1-6310-1E61-4B41-076CB6F8C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30499"/>
            <a:ext cx="10762587" cy="101449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4d CFT index gives a prediction to the gravitational partitional function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ea typeface="DotumChe" panose="020B0503020000020004" pitchFamily="49" charset="-127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142F1-EE61-7EEF-00C8-0F15DD679C5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3331C-7E5B-EA4A-AE84-BED614615112}"/>
              </a:ext>
            </a:extLst>
          </p:cNvPr>
          <p:cNvSpPr txBox="1"/>
          <p:nvPr/>
        </p:nvSpPr>
        <p:spPr>
          <a:xfrm>
            <a:off x="4475400" y="7789509"/>
            <a:ext cx="6008184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chemical potentials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thermodynamic charges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+mj-lt"/>
                <a:cs typeface="Times New Roman" panose="02020603050405020304" pitchFamily="18" charset="0"/>
              </a:rPr>
              <a:t>fugacities</a:t>
            </a:r>
            <a:endParaRPr lang="en-US" sz="4400" dirty="0">
              <a:latin typeface="+mj-lt"/>
              <a:cs typeface="Times New Roman" panose="02020603050405020304" pitchFamily="18" charset="0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QFT anomalies</a:t>
            </a:r>
          </a:p>
        </p:txBody>
      </p:sp>
      <p:pic>
        <p:nvPicPr>
          <p:cNvPr id="17" name="Google Shape;152;p16" title="[0,0,0,&quot;https://www.codecogs.com/eqnedit.php?latex=(%5Chat%7B%5COmega%7D_i%2C%20%5Chat%7B%5CPhi%7D%5EI)#0&quot;]">
            <a:extLst>
              <a:ext uri="{FF2B5EF4-FFF2-40B4-BE49-F238E27FC236}">
                <a16:creationId xmlns:a16="http://schemas.microsoft.com/office/drawing/2014/main" id="{DBC5FFEF-B785-46BE-E42F-4B4951E82AA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678" y="7948744"/>
            <a:ext cx="1471822" cy="56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3;p16" title="[0,0,0,&quot;https://www.codecogs.com/eqnedit.php?latex=(%5Chat%7BJ%7D_i%2C%20%5Chat%7BQ%7D_I)#0&quot;]">
            <a:extLst>
              <a:ext uri="{FF2B5EF4-FFF2-40B4-BE49-F238E27FC236}">
                <a16:creationId xmlns:a16="http://schemas.microsoft.com/office/drawing/2014/main" id="{67A39F21-1CAD-BFCF-D024-34ACA634215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1678" y="8564196"/>
            <a:ext cx="1424344" cy="56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4;p16" title="[0,0,0,&quot;https://www.codecogs.com/eqnedit.php?latex=(%5Chat%7B%5Comega%7D_i%2C%20%5Chat%7B%5Cvarphi%7D%5EI)#0&quot;]">
            <a:extLst>
              <a:ext uri="{FF2B5EF4-FFF2-40B4-BE49-F238E27FC236}">
                <a16:creationId xmlns:a16="http://schemas.microsoft.com/office/drawing/2014/main" id="{B0C9C7ED-4BBD-9AF8-ADFA-4802C2A8678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1197" y="9259428"/>
            <a:ext cx="1504514" cy="56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5;p16" title="[0,0,0,&quot;https://www.codecogs.com/eqnedit.php?latex=k_%7BIJK%7D#0&quot;]">
            <a:extLst>
              <a:ext uri="{FF2B5EF4-FFF2-40B4-BE49-F238E27FC236}">
                <a16:creationId xmlns:a16="http://schemas.microsoft.com/office/drawing/2014/main" id="{204091C8-95FC-C302-3B0A-D542BDE4996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3510" y="9939901"/>
            <a:ext cx="1019887" cy="46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62;p16" title="[0,0,0,&quot;https://www.codecogs.com/eqnedit.php?latex=S%20%3D%20S(%5Chat%7BQ%7D_R%2C%20%5Chat%7BQ%7D_F%2C%20%5Chat%7BJ%7D_1%2C%20%5Chat%7BJ%7D_2)#0&quot;]">
            <a:extLst>
              <a:ext uri="{FF2B5EF4-FFF2-40B4-BE49-F238E27FC236}">
                <a16:creationId xmlns:a16="http://schemas.microsoft.com/office/drawing/2014/main" id="{C3D2DD60-6EC3-98C3-4798-684C40D9BA9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16277" y="7948744"/>
            <a:ext cx="5314351" cy="69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7;p16" title="[0,0,0,&quot;https://www.codecogs.com/eqnedit.php?latex=I_%7B%5Ctext%7BQFT%7D%7D%20%5Cequiv%20%5Clog%20%5Cmathcal%7BZ%7D_%7BQFT%7D%20%3D%20%5Cfrac%7Bk_%7BIJK%7D%5Chat%7B%5Cvarphi%7D%5EI%20%5Chat%7B%5Cvarphi%7D%5EJ%20%5Chat%7B%5Cvarphi%7D%5EK%7D%7B48%5Chat%7B%5Comega%7D_1%20%5Chat%7B%5Comega%7D_2%7D#0&quot;]">
            <a:extLst>
              <a:ext uri="{FF2B5EF4-FFF2-40B4-BE49-F238E27FC236}">
                <a16:creationId xmlns:a16="http://schemas.microsoft.com/office/drawing/2014/main" id="{34B5419E-0EB4-5B65-B885-A88FFE817C8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1758" y="4715692"/>
            <a:ext cx="8740713" cy="14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1C0F7A-01E2-C01B-3068-30D69B672B8F}"/>
              </a:ext>
            </a:extLst>
          </p:cNvPr>
          <p:cNvSpPr txBox="1"/>
          <p:nvPr/>
        </p:nvSpPr>
        <p:spPr>
          <a:xfrm>
            <a:off x="14549846" y="10132010"/>
            <a:ext cx="12194274" cy="5262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Goal: </a:t>
            </a:r>
            <a:r>
              <a:rPr lang="en-US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Match with the </a:t>
            </a:r>
            <a:r>
              <a:rPr lang="en-US" b="0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Legendre transform to </a:t>
            </a:r>
            <a:r>
              <a:rPr lang="en-US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microcanonical ensemble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piece of the puzzle: what are the dominating dual gravitational saddles?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Search for </a:t>
            </a:r>
            <a:r>
              <a:rPr 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hints</a:t>
            </a:r>
            <a:r>
              <a:rPr lang="en-US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black holes dual to this 4d CFT and this counting of states exist?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FD899A6-E509-1C0D-89C1-604C2443BEFD}"/>
              </a:ext>
            </a:extLst>
          </p:cNvPr>
          <p:cNvSpPr txBox="1">
            <a:spLocks/>
          </p:cNvSpPr>
          <p:nvPr/>
        </p:nvSpPr>
        <p:spPr>
          <a:xfrm>
            <a:off x="12003967" y="2774033"/>
            <a:ext cx="10762587" cy="1014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have access to the 5d on-shell action?</a:t>
            </a:r>
          </a:p>
          <a:p>
            <a:pPr hangingPunct="1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ea typeface="DotumChe" panose="020B0503020000020004" pitchFamily="49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09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4EDA61-6BEA-FD64-AF3A-AFD16DA92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F834-44DA-9295-FE7C-83FA6059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Introduction/Motivation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22F80-69B2-DEAE-D741-46C986DFA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30498"/>
            <a:ext cx="21971000" cy="10211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Continue to explore less understood holographic dual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Study theories that are not tractable the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usual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way</a:t>
            </a:r>
          </a:p>
          <a:p>
            <a:pPr>
              <a:lnSpc>
                <a:spcPct val="100000"/>
              </a:lnSpc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Our strategy</a:t>
            </a:r>
            <a:r>
              <a:rPr lang="en-US" dirty="0"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: study a reduction to a 5d/4d EFT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975CF-65D4-4667-67EC-2270870383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58</a:t>
            </a:fld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473355D-3493-7F10-7D24-A37449DB7E7E}"/>
              </a:ext>
            </a:extLst>
          </p:cNvPr>
          <p:cNvSpPr/>
          <p:nvPr/>
        </p:nvSpPr>
        <p:spPr>
          <a:xfrm rot="5400000">
            <a:off x="11326717" y="9399760"/>
            <a:ext cx="1323441" cy="655928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AE98C2-F98B-FEE2-520B-DB49833CDE9A}"/>
              </a:ext>
            </a:extLst>
          </p:cNvPr>
          <p:cNvSpPr txBox="1"/>
          <p:nvPr/>
        </p:nvSpPr>
        <p:spPr>
          <a:xfrm>
            <a:off x="13101850" y="9066003"/>
            <a:ext cx="4206921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  <a:ea typeface="Economica"/>
                <a:cs typeface="Times New Roman" panose="02020603050405020304" pitchFamily="18" charset="0"/>
                <a:sym typeface="Economica"/>
              </a:rPr>
              <a:t>wrap M5-branes on a Riemann surface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21;p15">
                <a:extLst>
                  <a:ext uri="{FF2B5EF4-FFF2-40B4-BE49-F238E27FC236}">
                    <a16:creationId xmlns:a16="http://schemas.microsoft.com/office/drawing/2014/main" id="{4218F376-C42F-4030-EC0E-5245D4F39F5C}"/>
                  </a:ext>
                </a:extLst>
              </p:cNvPr>
              <p:cNvSpPr txBox="1"/>
              <p:nvPr/>
            </p:nvSpPr>
            <p:spPr>
              <a:xfrm>
                <a:off x="14779602" y="11167125"/>
                <a:ext cx="5446380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𝑆</m:t>
                    </m:r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4d SCFT </a:t>
                </a:r>
              </a:p>
              <a:p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3</m:t>
                        </m:r>
                      </m:sup>
                    </m:sSup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f</a:t>
                </a:r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or </a:t>
                </a:r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</m:oMath>
                </a14:m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:endParaRPr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3" name="Google Shape;121;p15">
                <a:extLst>
                  <a:ext uri="{FF2B5EF4-FFF2-40B4-BE49-F238E27FC236}">
                    <a16:creationId xmlns:a16="http://schemas.microsoft.com/office/drawing/2014/main" id="{4218F376-C42F-4030-EC0E-5245D4F39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602" y="11167125"/>
                <a:ext cx="5446380" cy="21202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27;p15">
                <a:extLst>
                  <a:ext uri="{FF2B5EF4-FFF2-40B4-BE49-F238E27FC236}">
                    <a16:creationId xmlns:a16="http://schemas.microsoft.com/office/drawing/2014/main" id="{0FAE962B-2744-7F74-5CB8-3DBA419BFA12}"/>
                  </a:ext>
                </a:extLst>
              </p:cNvPr>
              <p:cNvSpPr txBox="1"/>
              <p:nvPr/>
            </p:nvSpPr>
            <p:spPr>
              <a:xfrm>
                <a:off x="9853202" y="11151096"/>
                <a:ext cx="4926400" cy="212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Holographic duality</a:t>
                </a:r>
              </a:p>
              <a:p>
                <a:endParaRPr lang="nl"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parametrized </a:t>
                </a: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by </a:t>
                </a:r>
                <a14:m>
                  <m:oMath xmlns:m="http://schemas.openxmlformats.org/officeDocument/2006/math"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𝑔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𝑧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4" name="Google Shape;127;p15">
                <a:extLst>
                  <a:ext uri="{FF2B5EF4-FFF2-40B4-BE49-F238E27FC236}">
                    <a16:creationId xmlns:a16="http://schemas.microsoft.com/office/drawing/2014/main" id="{0FAE962B-2744-7F74-5CB8-3DBA419B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202" y="11151096"/>
                <a:ext cx="4926400" cy="2120247"/>
              </a:xfrm>
              <a:prstGeom prst="rect">
                <a:avLst/>
              </a:prstGeom>
              <a:blipFill>
                <a:blip r:embed="rId4"/>
                <a:stretch>
                  <a:fillRect b="-4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121;p15">
                <a:extLst>
                  <a:ext uri="{FF2B5EF4-FFF2-40B4-BE49-F238E27FC236}">
                    <a16:creationId xmlns:a16="http://schemas.microsoft.com/office/drawing/2014/main" id="{FA87E426-EBBD-EEDB-6CD5-476E83409248}"/>
                  </a:ext>
                </a:extLst>
              </p:cNvPr>
              <p:cNvSpPr txBox="1"/>
              <p:nvPr/>
            </p:nvSpPr>
            <p:spPr>
              <a:xfrm>
                <a:off x="4158018" y="11154598"/>
                <a:ext cx="5695183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Economica"/>
                          <a:cs typeface="Times New Roman" panose="02020603050405020304" pitchFamily="18" charset="0"/>
                          <a:sym typeface="Economica"/>
                        </a:rPr>
                        <m:t>𝐴𝑑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Economica"/>
                              <a:cs typeface="Times New Roman" panose="02020603050405020304" pitchFamily="18" charset="0"/>
                              <a:sym typeface="Economica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Economica"/>
                              <a:cs typeface="Times New Roman" panose="02020603050405020304" pitchFamily="18" charset="0"/>
                              <a:sym typeface="Economica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Economica"/>
                              <a:cs typeface="Times New Roman" panose="02020603050405020304" pitchFamily="18" charset="0"/>
                              <a:sym typeface="Economica"/>
                            </a:rPr>
                            <m:t>5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Economica"/>
                          <a:cs typeface="Times New Roman" panose="02020603050405020304" pitchFamily="18" charset="0"/>
                          <a:sym typeface="Economica"/>
                        </a:rPr>
                        <m:t>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𝑔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Economica"/>
                        </a:rPr>
                        <m:t>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4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Economica"/>
                        </a:rPr>
                        <m:t> </m:t>
                      </m:r>
                    </m:oMath>
                  </m:oMathPara>
                </a14:m>
                <a:endParaRPr lang="en-US" sz="4000" b="0" dirty="0">
                  <a:solidFill>
                    <a:schemeClr val="dk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gauged supergravity</a:t>
                </a:r>
              </a:p>
            </p:txBody>
          </p:sp>
        </mc:Choice>
        <mc:Fallback xmlns="">
          <p:sp>
            <p:nvSpPr>
              <p:cNvPr id="15" name="Google Shape;121;p15">
                <a:extLst>
                  <a:ext uri="{FF2B5EF4-FFF2-40B4-BE49-F238E27FC236}">
                    <a16:creationId xmlns:a16="http://schemas.microsoft.com/office/drawing/2014/main" id="{FA87E426-EBBD-EEDB-6CD5-476E83409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018" y="11154598"/>
                <a:ext cx="5695183" cy="21202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oogle Shape;123;p15">
            <a:extLst>
              <a:ext uri="{FF2B5EF4-FFF2-40B4-BE49-F238E27FC236}">
                <a16:creationId xmlns:a16="http://schemas.microsoft.com/office/drawing/2014/main" id="{3177928A-1922-06D8-5F61-E8286C3955FC}"/>
              </a:ext>
            </a:extLst>
          </p:cNvPr>
          <p:cNvCxnSpPr>
            <a:cxnSpLocks/>
          </p:cNvCxnSpPr>
          <p:nvPr/>
        </p:nvCxnSpPr>
        <p:spPr>
          <a:xfrm>
            <a:off x="11451384" y="12009279"/>
            <a:ext cx="173003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121;p15">
                <a:extLst>
                  <a:ext uri="{FF2B5EF4-FFF2-40B4-BE49-F238E27FC236}">
                    <a16:creationId xmlns:a16="http://schemas.microsoft.com/office/drawing/2014/main" id="{705C9AFB-F8F2-8247-4056-55916496CB39}"/>
                  </a:ext>
                </a:extLst>
              </p:cNvPr>
              <p:cNvSpPr txBox="1"/>
              <p:nvPr/>
            </p:nvSpPr>
            <p:spPr>
              <a:xfrm>
                <a:off x="14974865" y="5448527"/>
                <a:ext cx="5446380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6d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4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SCFT </a:t>
                </a:r>
              </a:p>
              <a:p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S</m:t>
                            </m:r>
                          </m:e>
                          <m:sup>
                            <m:r>
                              <a:rPr lang="en-US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1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Σ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2</m:t>
                        </m:r>
                      </m:sub>
                    </m:sSub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×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f</a:t>
                </a:r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or </a:t>
                </a:r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</m:oMath>
                </a14:m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:endParaRPr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7" name="Google Shape;121;p15">
                <a:extLst>
                  <a:ext uri="{FF2B5EF4-FFF2-40B4-BE49-F238E27FC236}">
                    <a16:creationId xmlns:a16="http://schemas.microsoft.com/office/drawing/2014/main" id="{705C9AFB-F8F2-8247-4056-55916496C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4865" y="5448527"/>
                <a:ext cx="5446380" cy="2120247"/>
              </a:xfrm>
              <a:prstGeom prst="rect">
                <a:avLst/>
              </a:prstGeom>
              <a:blipFill>
                <a:blip r:embed="rId6"/>
                <a:stretch>
                  <a:fillRect b="-6497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127;p15">
                <a:extLst>
                  <a:ext uri="{FF2B5EF4-FFF2-40B4-BE49-F238E27FC236}">
                    <a16:creationId xmlns:a16="http://schemas.microsoft.com/office/drawing/2014/main" id="{0BFFD28B-29EE-D61F-9C8F-656528B562D8}"/>
                  </a:ext>
                </a:extLst>
              </p:cNvPr>
              <p:cNvSpPr txBox="1"/>
              <p:nvPr/>
            </p:nvSpPr>
            <p:spPr>
              <a:xfrm>
                <a:off x="10048465" y="5432498"/>
                <a:ext cx="4926400" cy="212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Holographic duality</a:t>
                </a:r>
              </a:p>
              <a:p>
                <a:endParaRPr lang="nl"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parametrized </a:t>
                </a: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by </a:t>
                </a:r>
                <a14:m>
                  <m:oMath xmlns:m="http://schemas.openxmlformats.org/officeDocument/2006/math"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𝑔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𝑧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8" name="Google Shape;127;p15">
                <a:extLst>
                  <a:ext uri="{FF2B5EF4-FFF2-40B4-BE49-F238E27FC236}">
                    <a16:creationId xmlns:a16="http://schemas.microsoft.com/office/drawing/2014/main" id="{0BFFD28B-29EE-D61F-9C8F-656528B56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465" y="5432498"/>
                <a:ext cx="4926400" cy="2120247"/>
              </a:xfrm>
              <a:prstGeom prst="rect">
                <a:avLst/>
              </a:prstGeom>
              <a:blipFill>
                <a:blip r:embed="rId7"/>
                <a:stretch>
                  <a:fillRect b="-4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121;p15">
                <a:extLst>
                  <a:ext uri="{FF2B5EF4-FFF2-40B4-BE49-F238E27FC236}">
                    <a16:creationId xmlns:a16="http://schemas.microsoft.com/office/drawing/2014/main" id="{D8A4A88F-C04F-602B-3426-60D9D8A8EF1A}"/>
                  </a:ext>
                </a:extLst>
              </p:cNvPr>
              <p:cNvSpPr txBox="1"/>
              <p:nvPr/>
            </p:nvSpPr>
            <p:spPr>
              <a:xfrm>
                <a:off x="4353281" y="5436000"/>
                <a:ext cx="5695183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Economica"/>
                              <a:cs typeface="Times New Roman" panose="02020603050405020304" pitchFamily="18" charset="0"/>
                              <a:sym typeface="Economica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Economica"/>
                              <a:cs typeface="Times New Roman" panose="02020603050405020304" pitchFamily="18" charset="0"/>
                              <a:sym typeface="Economica"/>
                            </a:rPr>
                            <m:t>𝑀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Economica"/>
                              <a:cs typeface="Times New Roman" panose="02020603050405020304" pitchFamily="18" charset="0"/>
                              <a:sym typeface="Economica"/>
                            </a:rPr>
                            <m:t>7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Economica"/>
                        </a:rPr>
                        <m:t>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4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Economica"/>
                        </a:rPr>
                        <m:t> </m:t>
                      </m:r>
                    </m:oMath>
                  </m:oMathPara>
                </a14:m>
                <a:endParaRPr lang="en-US" sz="4000" b="0" dirty="0">
                  <a:solidFill>
                    <a:schemeClr val="dk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gauged supergravity</a:t>
                </a:r>
              </a:p>
            </p:txBody>
          </p:sp>
        </mc:Choice>
        <mc:Fallback xmlns="">
          <p:sp>
            <p:nvSpPr>
              <p:cNvPr id="19" name="Google Shape;121;p15">
                <a:extLst>
                  <a:ext uri="{FF2B5EF4-FFF2-40B4-BE49-F238E27FC236}">
                    <a16:creationId xmlns:a16="http://schemas.microsoft.com/office/drawing/2014/main" id="{D8A4A88F-C04F-602B-3426-60D9D8A8E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281" y="5436000"/>
                <a:ext cx="5695183" cy="21202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oogle Shape;123;p15">
            <a:extLst>
              <a:ext uri="{FF2B5EF4-FFF2-40B4-BE49-F238E27FC236}">
                <a16:creationId xmlns:a16="http://schemas.microsoft.com/office/drawing/2014/main" id="{00C8FCAE-2389-DF9A-7067-256FC345BAC1}"/>
              </a:ext>
            </a:extLst>
          </p:cNvPr>
          <p:cNvCxnSpPr>
            <a:cxnSpLocks/>
          </p:cNvCxnSpPr>
          <p:nvPr/>
        </p:nvCxnSpPr>
        <p:spPr>
          <a:xfrm>
            <a:off x="11646647" y="6290681"/>
            <a:ext cx="173003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64220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B906F5B-98A4-DB63-FDDA-75DCF20C3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C0ED-5372-F2A2-6B6F-F22B6E39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The one (duality) less traveled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1C16E-BF04-1C72-606A-4E0DD7682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30498"/>
            <a:ext cx="21971000" cy="10211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Continue to explore less understood holographic dual (5d/4d)</a:t>
            </a:r>
          </a:p>
          <a:p>
            <a:pPr>
              <a:lnSpc>
                <a:spcPct val="100000"/>
              </a:lnSpc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chemeClr val="bg1"/>
              </a:solidFill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Our strategy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study a 5d/4d EFT from wrapping M5 branes on a Riemann surface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Limited knowledge from both sides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[Cassani,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Komargodski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 2104.01464, Gonzalez Lezcano, Hong, Liu, Pando Zayas 2007.12604], [Bah, Beem,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Bobev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, Wecht 1112.5487, 1203.0303,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Benini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Tachikawa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, Wecht 0909.1327,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Skenderis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 0209067, Cassani, Josse, Petrini,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Waldram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 2011.04775] [Maldacena, Nunez, 0007018]</a:t>
            </a:r>
            <a:endParaRPr lang="en-US" dirty="0"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New gravity solutions? Theory contains hypermultiplet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[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Bobev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, Dimitrov,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Vekemans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, 2212.10360]</a:t>
            </a:r>
          </a:p>
          <a:p>
            <a:pPr marL="609600" lvl="1" indent="0">
              <a:lnSpc>
                <a:spcPct val="100000"/>
              </a:lnSpc>
              <a:buNone/>
            </a:pPr>
            <a:endParaRPr lang="en-US" dirty="0"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EA548-EC13-3936-53D0-FD10B3F4E3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21;p15">
                <a:extLst>
                  <a:ext uri="{FF2B5EF4-FFF2-40B4-BE49-F238E27FC236}">
                    <a16:creationId xmlns:a16="http://schemas.microsoft.com/office/drawing/2014/main" id="{2DE89BF7-1702-8352-5D95-DF7CD282EE81}"/>
                  </a:ext>
                </a:extLst>
              </p:cNvPr>
              <p:cNvSpPr txBox="1"/>
              <p:nvPr/>
            </p:nvSpPr>
            <p:spPr>
              <a:xfrm>
                <a:off x="14559666" y="4452669"/>
                <a:ext cx="5446380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𝑆</m:t>
                    </m:r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4d SCFT </a:t>
                </a:r>
              </a:p>
              <a:p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3</m:t>
                        </m:r>
                      </m:sup>
                    </m:sSup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f</a:t>
                </a:r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or </a:t>
                </a:r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</m:oMath>
                </a14:m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𝓝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:endParaRPr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3" name="Google Shape;121;p15">
                <a:extLst>
                  <a:ext uri="{FF2B5EF4-FFF2-40B4-BE49-F238E27FC236}">
                    <a16:creationId xmlns:a16="http://schemas.microsoft.com/office/drawing/2014/main" id="{1F9215BC-D9E7-159C-A13A-48D4ABB6D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9666" y="4452669"/>
                <a:ext cx="5446380" cy="2120247"/>
              </a:xfrm>
              <a:prstGeom prst="rect">
                <a:avLst/>
              </a:prstGeom>
              <a:blipFill>
                <a:blip r:embed="rId3"/>
                <a:stretch>
                  <a:fillRect b="-6780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27;p15">
                <a:extLst>
                  <a:ext uri="{FF2B5EF4-FFF2-40B4-BE49-F238E27FC236}">
                    <a16:creationId xmlns:a16="http://schemas.microsoft.com/office/drawing/2014/main" id="{DC94B2AF-F4A7-1F34-A3B1-0DD4625E69D1}"/>
                  </a:ext>
                </a:extLst>
              </p:cNvPr>
              <p:cNvSpPr txBox="1"/>
              <p:nvPr/>
            </p:nvSpPr>
            <p:spPr>
              <a:xfrm>
                <a:off x="9633266" y="4436640"/>
                <a:ext cx="4926400" cy="212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Holographic duality</a:t>
                </a:r>
              </a:p>
              <a:p>
                <a:endParaRPr lang="nl"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parametrized </a:t>
                </a: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by </a:t>
                </a:r>
                <a14:m>
                  <m:oMath xmlns:m="http://schemas.openxmlformats.org/officeDocument/2006/math"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𝑔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𝑧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4" name="Google Shape;127;p15">
                <a:extLst>
                  <a:ext uri="{FF2B5EF4-FFF2-40B4-BE49-F238E27FC236}">
                    <a16:creationId xmlns:a16="http://schemas.microsoft.com/office/drawing/2014/main" id="{FF97C1FE-4AEC-CE76-B3F8-55D60873D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266" y="4436640"/>
                <a:ext cx="4926400" cy="2120247"/>
              </a:xfrm>
              <a:prstGeom prst="rect">
                <a:avLst/>
              </a:prstGeom>
              <a:blipFill>
                <a:blip r:embed="rId4"/>
                <a:stretch>
                  <a:fillRect b="-40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121;p15">
                <a:extLst>
                  <a:ext uri="{FF2B5EF4-FFF2-40B4-BE49-F238E27FC236}">
                    <a16:creationId xmlns:a16="http://schemas.microsoft.com/office/drawing/2014/main" id="{F958693D-2F4A-DE22-0A15-199AB0A5BFB4}"/>
                  </a:ext>
                </a:extLst>
              </p:cNvPr>
              <p:cNvSpPr txBox="1"/>
              <p:nvPr/>
            </p:nvSpPr>
            <p:spPr>
              <a:xfrm>
                <a:off x="3938082" y="4440142"/>
                <a:ext cx="5695183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11d supergravity 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𝐴𝑑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5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×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Economica"/>
                          </a:rPr>
                          <m:t>Σ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Economica"/>
                          </a:rPr>
                          <m:t>𝑔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Economica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Economica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b="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Economica"/>
                  </a:rPr>
                  <a:t> </a:t>
                </a:r>
              </a:p>
              <a:p>
                <a:r>
                  <a:rPr lang="en-US" sz="4000" b="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Economica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𝓝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Economica"/>
                  </a:rPr>
                  <a:t> </a:t>
                </a:r>
              </a:p>
            </p:txBody>
          </p:sp>
        </mc:Choice>
        <mc:Fallback xmlns="">
          <p:sp>
            <p:nvSpPr>
              <p:cNvPr id="15" name="Google Shape;121;p15">
                <a:extLst>
                  <a:ext uri="{FF2B5EF4-FFF2-40B4-BE49-F238E27FC236}">
                    <a16:creationId xmlns:a16="http://schemas.microsoft.com/office/drawing/2014/main" id="{D784D4B9-3790-0D17-AA3D-A18BEB2B6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82" y="4440142"/>
                <a:ext cx="5695183" cy="2120247"/>
              </a:xfrm>
              <a:prstGeom prst="rect">
                <a:avLst/>
              </a:prstGeom>
              <a:blipFill>
                <a:blip r:embed="rId5"/>
                <a:stretch>
                  <a:fillRect t="-847" b="-8192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oogle Shape;123;p15">
            <a:extLst>
              <a:ext uri="{FF2B5EF4-FFF2-40B4-BE49-F238E27FC236}">
                <a16:creationId xmlns:a16="http://schemas.microsoft.com/office/drawing/2014/main" id="{A8E00AFB-4DE9-3938-ABE9-ACF7418AB63E}"/>
              </a:ext>
            </a:extLst>
          </p:cNvPr>
          <p:cNvCxnSpPr>
            <a:cxnSpLocks/>
          </p:cNvCxnSpPr>
          <p:nvPr/>
        </p:nvCxnSpPr>
        <p:spPr>
          <a:xfrm>
            <a:off x="11231448" y="5294823"/>
            <a:ext cx="173003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02823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E6B3C-189C-9F98-F8A4-72589F4BB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4901-B68E-1AA7-AB8B-254410BD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Quick Summary: Microscopic/Macroscopic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FA13A-5946-FE81-6162-CBE25D60B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1" y="2730499"/>
            <a:ext cx="10353154" cy="101449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Microscopic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4d CFT index gives a prediction to the gravitational free energy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0" dirty="0">
              <a:latin typeface="Times New Roman" panose="02020603050405020304" pitchFamily="18" charset="0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0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Legendre transform to </a:t>
            </a:r>
            <a:r>
              <a:rPr lang="en-US" dirty="0">
                <a:latin typeface="Times New Roman" panose="02020603050405020304" pitchFamily="18" charset="0"/>
                <a:ea typeface="DotumChe" panose="020B0503020000020004" pitchFamily="49" charset="-127"/>
                <a:cs typeface="Times New Roman" panose="02020603050405020304" pitchFamily="18" charset="0"/>
              </a:rPr>
              <a:t>microcanonical ensemble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15350-BCE8-E009-2C72-1DF090AD3D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21" name="Google Shape;162;p16" title="[0,0,0,&quot;https://www.codecogs.com/eqnedit.php?latex=S%20%3D%20S(%5Chat%7BQ%7D_R%2C%20%5Chat%7BQ%7D_F%2C%20%5Chat%7BJ%7D_1%2C%20%5Chat%7BJ%7D_2)#0&quot;]">
            <a:extLst>
              <a:ext uri="{FF2B5EF4-FFF2-40B4-BE49-F238E27FC236}">
                <a16:creationId xmlns:a16="http://schemas.microsoft.com/office/drawing/2014/main" id="{A4A9F466-E857-8492-A70C-341337184E0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954" y="11370668"/>
            <a:ext cx="5314351" cy="69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7;p16" title="[0,0,0,&quot;https://www.codecogs.com/eqnedit.php?latex=I_%7B%5Ctext%7BQFT%7D%7D%20%5Cequiv%20%5Clog%20%5Cmathcal%7BZ%7D_%7BQFT%7D%20%3D%20%5Cfrac%7Bk_%7BIJK%7D%5Chat%7B%5Cvarphi%7D%5EI%20%5Chat%7B%5Cvarphi%7D%5EJ%20%5Chat%7B%5Cvarphi%7D%5EK%7D%7B48%5Chat%7B%5Comega%7D_1%20%5Chat%7B%5Comega%7D_2%7D#0&quot;]">
            <a:extLst>
              <a:ext uri="{FF2B5EF4-FFF2-40B4-BE49-F238E27FC236}">
                <a16:creationId xmlns:a16="http://schemas.microsoft.com/office/drawing/2014/main" id="{0DB4F895-3FD2-02EF-7B74-F566543DA77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152" y="6365406"/>
            <a:ext cx="8740713" cy="14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2FD5933-63E4-B937-C0AF-DBD88CE38AEE}"/>
              </a:ext>
            </a:extLst>
          </p:cNvPr>
          <p:cNvSpPr txBox="1">
            <a:spLocks/>
          </p:cNvSpPr>
          <p:nvPr/>
        </p:nvSpPr>
        <p:spPr>
          <a:xfrm>
            <a:off x="12413400" y="2774033"/>
            <a:ext cx="10353154" cy="1014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6A8A9-1A1E-AC47-FA77-2D801C3A1F96}"/>
              </a:ext>
            </a:extLst>
          </p:cNvPr>
          <p:cNvSpPr txBox="1"/>
          <p:nvPr/>
        </p:nvSpPr>
        <p:spPr>
          <a:xfrm>
            <a:off x="12266122" y="2730499"/>
            <a:ext cx="10684684" cy="1412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Macroscopic</a:t>
            </a: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What are the dominating dual gravitational saddles?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[Gibbons, Hawking 76’]</a:t>
            </a: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Construct novel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black hole solutions and compute the Bekenstein-Hawking entropy</a:t>
            </a: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670ED1-D6A2-F597-9B13-79C4BD7E2C50}"/>
              </a:ext>
            </a:extLst>
          </p:cNvPr>
          <p:cNvCxnSpPr/>
          <p:nvPr/>
        </p:nvCxnSpPr>
        <p:spPr>
          <a:xfrm>
            <a:off x="10201528" y="11717002"/>
            <a:ext cx="3980944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1EA5267-D896-E567-EB27-84F14804F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6311" y="10985501"/>
            <a:ext cx="2288201" cy="1550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49DFC-CE02-8AFD-644A-18C16FE15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4480" y="6486455"/>
            <a:ext cx="5007967" cy="120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02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9BA73D-F879-45AB-C0CD-9CDC845B2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6723-9362-6559-C35A-B83A575B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FF"/>
                </a:highlight>
              </a:rPr>
              <a:t>Consistent truncation from 7d to 5d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AC248-39BD-08EE-8DE7-17A45D69D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730499"/>
            <a:ext cx="21971000" cy="101449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Char char="‒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‒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Consistent truncation of the metric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‒"/>
            </a:pPr>
            <a:endParaRPr lang="en-US" dirty="0"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Char char="‒"/>
            </a:pPr>
            <a:r>
              <a:rPr lang="en-US" dirty="0"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With truncation of the scalars and forms, the action becomes</a:t>
            </a:r>
          </a:p>
          <a:p>
            <a:pPr>
              <a:lnSpc>
                <a:spcPct val="100000"/>
              </a:lnSpc>
            </a:pPr>
            <a:endParaRPr lang="en-US" dirty="0">
              <a:latin typeface="+mj-lt"/>
              <a:ea typeface="DotumChe" panose="020B0503020000020004" pitchFamily="49" charset="-127"/>
              <a:cs typeface="Times New Roman" panose="02020603050405020304" pitchFamily="18" charset="0"/>
            </a:endParaRPr>
          </a:p>
          <a:p>
            <a:pPr marL="406405" indent="0">
              <a:buSzPct val="100000"/>
              <a:buNone/>
            </a:pPr>
            <a:endParaRPr lang="en-US" dirty="0">
              <a:solidFill>
                <a:schemeClr val="dk1"/>
              </a:solidFill>
              <a:latin typeface="+mj-lt"/>
              <a:ea typeface="Economica"/>
              <a:cs typeface="Times New Roman" panose="02020603050405020304" pitchFamily="18" charset="0"/>
              <a:sym typeface="Economica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AdS </a:t>
            </a:r>
            <a:r>
              <a:rPr lang="en-US" dirty="0" err="1">
                <a:solidFill>
                  <a:schemeClr val="tx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vacua</a:t>
            </a:r>
            <a:r>
              <a:rPr lang="en-US" dirty="0">
                <a:solidFill>
                  <a:schemeClr val="tx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 known but no known black hole solutions 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[BBBW, MN, XX]</a:t>
            </a:r>
            <a:endParaRPr lang="en-US" sz="3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3EC9F-6437-2ED8-A339-DA7E675BCB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CF79D-B1B0-5DEE-1369-7BB2FBAE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150" y="6260095"/>
            <a:ext cx="8373533" cy="1614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E5FDF-03F9-B6FF-F32F-E004EE0FD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127" y="8914773"/>
            <a:ext cx="16050085" cy="2415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DE991C-526B-5A8E-D1F3-3C8A67E479E3}"/>
              </a:ext>
            </a:extLst>
          </p:cNvPr>
          <p:cNvSpPr txBox="1"/>
          <p:nvPr/>
        </p:nvSpPr>
        <p:spPr>
          <a:xfrm>
            <a:off x="10152838" y="6561431"/>
            <a:ext cx="3016155" cy="1064525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21;p15">
                <a:extLst>
                  <a:ext uri="{FF2B5EF4-FFF2-40B4-BE49-F238E27FC236}">
                    <a16:creationId xmlns:a16="http://schemas.microsoft.com/office/drawing/2014/main" id="{978A5802-1EC6-E35C-0CED-2B6380E0A84D}"/>
                  </a:ext>
                </a:extLst>
              </p:cNvPr>
              <p:cNvSpPr txBox="1"/>
              <p:nvPr/>
            </p:nvSpPr>
            <p:spPr>
              <a:xfrm>
                <a:off x="1934409" y="2420351"/>
                <a:ext cx="5326213" cy="202901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7d maximal supergravity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(5)</m:t>
                    </m:r>
                  </m:oMath>
                </a14:m>
                <a:endPara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3" name="Google Shape;121;p15">
                <a:extLst>
                  <a:ext uri="{FF2B5EF4-FFF2-40B4-BE49-F238E27FC236}">
                    <a16:creationId xmlns:a16="http://schemas.microsoft.com/office/drawing/2014/main" id="{978A5802-1EC6-E35C-0CED-2B6380E0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409" y="2420351"/>
                <a:ext cx="5326213" cy="2029010"/>
              </a:xfrm>
              <a:prstGeom prst="rect">
                <a:avLst/>
              </a:prstGeom>
              <a:blipFill>
                <a:blip r:embed="rId5"/>
                <a:stretch>
                  <a:fillRect t="-1770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121;p15">
                <a:extLst>
                  <a:ext uri="{FF2B5EF4-FFF2-40B4-BE49-F238E27FC236}">
                    <a16:creationId xmlns:a16="http://schemas.microsoft.com/office/drawing/2014/main" id="{97354DBE-0869-4486-A102-B56F28A7FA9E}"/>
                  </a:ext>
                </a:extLst>
              </p:cNvPr>
              <p:cNvSpPr txBox="1"/>
              <p:nvPr/>
            </p:nvSpPr>
            <p:spPr>
              <a:xfrm>
                <a:off x="9919347" y="2385663"/>
                <a:ext cx="5326213" cy="202901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7d supergravity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5" name="Google Shape;121;p15">
                <a:extLst>
                  <a:ext uri="{FF2B5EF4-FFF2-40B4-BE49-F238E27FC236}">
                    <a16:creationId xmlns:a16="http://schemas.microsoft.com/office/drawing/2014/main" id="{97354DBE-0869-4486-A102-B56F28A7F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347" y="2385663"/>
                <a:ext cx="5326213" cy="20290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121;p15">
                <a:extLst>
                  <a:ext uri="{FF2B5EF4-FFF2-40B4-BE49-F238E27FC236}">
                    <a16:creationId xmlns:a16="http://schemas.microsoft.com/office/drawing/2014/main" id="{4220D028-8DA5-9EC7-B35E-B0D17BDE3858}"/>
                  </a:ext>
                </a:extLst>
              </p:cNvPr>
              <p:cNvSpPr txBox="1"/>
              <p:nvPr/>
            </p:nvSpPr>
            <p:spPr>
              <a:xfrm>
                <a:off x="17808845" y="2385663"/>
                <a:ext cx="5326214" cy="202901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5d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supergravity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6" name="Google Shape;121;p15">
                <a:extLst>
                  <a:ext uri="{FF2B5EF4-FFF2-40B4-BE49-F238E27FC236}">
                    <a16:creationId xmlns:a16="http://schemas.microsoft.com/office/drawing/2014/main" id="{4220D028-8DA5-9EC7-B35E-B0D17BDE3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8845" y="2385663"/>
                <a:ext cx="5326214" cy="2029010"/>
              </a:xfrm>
              <a:prstGeom prst="rect">
                <a:avLst/>
              </a:prstGeom>
              <a:blipFill>
                <a:blip r:embed="rId7"/>
                <a:stretch>
                  <a:fillRect r="-1364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EA1195E5-27A2-8558-28CB-791805B99B03}"/>
              </a:ext>
            </a:extLst>
          </p:cNvPr>
          <p:cNvSpPr/>
          <p:nvPr/>
        </p:nvSpPr>
        <p:spPr>
          <a:xfrm>
            <a:off x="8403626" y="3148525"/>
            <a:ext cx="924601" cy="655928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A77B704-DCDB-FCEF-8EB9-84E5D2658C30}"/>
              </a:ext>
            </a:extLst>
          </p:cNvPr>
          <p:cNvSpPr/>
          <p:nvPr/>
        </p:nvSpPr>
        <p:spPr>
          <a:xfrm>
            <a:off x="16430868" y="3206301"/>
            <a:ext cx="924601" cy="655928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25798F-DD3A-FC83-C9AD-89516B3FDD86}"/>
              </a:ext>
            </a:extLst>
          </p:cNvPr>
          <p:cNvCxnSpPr>
            <a:cxnSpLocks/>
          </p:cNvCxnSpPr>
          <p:nvPr/>
        </p:nvCxnSpPr>
        <p:spPr>
          <a:xfrm flipH="1">
            <a:off x="12350441" y="5817910"/>
            <a:ext cx="1174491" cy="48871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11473E7-E3C2-8B7F-2E58-1534CE6AD5EC}"/>
              </a:ext>
            </a:extLst>
          </p:cNvPr>
          <p:cNvSpPr txBox="1"/>
          <p:nvPr/>
        </p:nvSpPr>
        <p:spPr>
          <a:xfrm>
            <a:off x="13429397" y="5375142"/>
            <a:ext cx="65509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z – rational constant,  t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opologica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l twist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55396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22A634C-0ADD-0B4D-B8CD-B2A1AC11F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F049-E12E-28CF-FE65-FC5F9B97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" sz="8800" dirty="0"/>
              <a:t>Holography from wrapped M5-branes</a:t>
            </a:r>
            <a:endParaRPr lang="en-US" dirty="0">
              <a:highlight>
                <a:srgbClr val="FFFFFF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52CAFF8-5270-07D9-22EA-E88B46C091B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06500" y="2730499"/>
                <a:ext cx="21971000" cy="25388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5d/4d correspondence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Our setup:</a:t>
                </a:r>
                <a:r>
                  <a:rPr lang="en-US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stack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M5-branes wrapped on a Riemann surface of genus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𝑔</m:t>
                    </m:r>
                  </m:oMath>
                </a14:m>
                <a:endParaRPr lang="en-US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0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52CAFF8-5270-07D9-22EA-E88B46C09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2730499"/>
                <a:ext cx="21971000" cy="2538882"/>
              </a:xfrm>
              <a:blipFill>
                <a:blip r:embed="rId3"/>
                <a:stretch>
                  <a:fillRect l="-1693" t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1B0CB-F103-BDB5-9B8F-AB691869EA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21;p15">
                <a:extLst>
                  <a:ext uri="{FF2B5EF4-FFF2-40B4-BE49-F238E27FC236}">
                    <a16:creationId xmlns:a16="http://schemas.microsoft.com/office/drawing/2014/main" id="{52981BF6-9893-0963-2665-E9ED76A890C2}"/>
                  </a:ext>
                </a:extLst>
              </p:cNvPr>
              <p:cNvSpPr txBox="1"/>
              <p:nvPr/>
            </p:nvSpPr>
            <p:spPr>
              <a:xfrm>
                <a:off x="14559666" y="5689290"/>
                <a:ext cx="7986952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𝑆</m:t>
                    </m:r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4d </a:t>
                </a:r>
                <a14:m>
                  <m:oMath xmlns:m="http://schemas.openxmlformats.org/officeDocument/2006/math">
                    <m:r>
                      <a:rPr lang="nl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nl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=2</m:t>
                    </m:r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SCFT’s </a:t>
                </a:r>
              </a:p>
              <a:p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3</m:t>
                        </m:r>
                      </m:sup>
                    </m:sSup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f</a:t>
                </a:r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or </a:t>
                </a:r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</m:oMath>
                </a14:m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:endParaRPr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3" name="Google Shape;121;p15">
                <a:extLst>
                  <a:ext uri="{FF2B5EF4-FFF2-40B4-BE49-F238E27FC236}">
                    <a16:creationId xmlns:a16="http://schemas.microsoft.com/office/drawing/2014/main" id="{52981BF6-9893-0963-2665-E9ED76A89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9666" y="5689290"/>
                <a:ext cx="7986952" cy="21202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7;p15">
                <a:extLst>
                  <a:ext uri="{FF2B5EF4-FFF2-40B4-BE49-F238E27FC236}">
                    <a16:creationId xmlns:a16="http://schemas.microsoft.com/office/drawing/2014/main" id="{9B0C9F94-1349-1E06-F4AE-72BE026B5F34}"/>
                  </a:ext>
                </a:extLst>
              </p:cNvPr>
              <p:cNvSpPr txBox="1"/>
              <p:nvPr/>
            </p:nvSpPr>
            <p:spPr>
              <a:xfrm>
                <a:off x="9633266" y="5673261"/>
                <a:ext cx="4926400" cy="212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Holographic duality</a:t>
                </a:r>
              </a:p>
              <a:p>
                <a:endParaRPr lang="nl"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parametrized </a:t>
                </a: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by </a:t>
                </a:r>
                <a14:m>
                  <m:oMath xmlns:m="http://schemas.openxmlformats.org/officeDocument/2006/math"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𝑔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𝑧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6" name="Google Shape;127;p15">
                <a:extLst>
                  <a:ext uri="{FF2B5EF4-FFF2-40B4-BE49-F238E27FC236}">
                    <a16:creationId xmlns:a16="http://schemas.microsoft.com/office/drawing/2014/main" id="{9B0C9F94-1349-1E06-F4AE-72BE026B5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266" y="5673261"/>
                <a:ext cx="4926400" cy="2120247"/>
              </a:xfrm>
              <a:prstGeom prst="rect">
                <a:avLst/>
              </a:prstGeom>
              <a:blipFill>
                <a:blip r:embed="rId5"/>
                <a:stretch>
                  <a:fillRect b="-43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1;p15">
                <a:extLst>
                  <a:ext uri="{FF2B5EF4-FFF2-40B4-BE49-F238E27FC236}">
                    <a16:creationId xmlns:a16="http://schemas.microsoft.com/office/drawing/2014/main" id="{27A2A8D6-B5F6-6397-B43C-3FF770070D9A}"/>
                  </a:ext>
                </a:extLst>
              </p:cNvPr>
              <p:cNvSpPr txBox="1"/>
              <p:nvPr/>
            </p:nvSpPr>
            <p:spPr>
              <a:xfrm>
                <a:off x="1646314" y="5676763"/>
                <a:ext cx="7986952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Economica"/>
                          <a:cs typeface="Times New Roman" panose="02020603050405020304" pitchFamily="18" charset="0"/>
                          <a:sym typeface="Economica"/>
                        </a:rPr>
                        <m:t>𝐴𝑑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Economica"/>
                              <a:cs typeface="Times New Roman" panose="02020603050405020304" pitchFamily="18" charset="0"/>
                              <a:sym typeface="Economica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Economica"/>
                              <a:cs typeface="Times New Roman" panose="02020603050405020304" pitchFamily="18" charset="0"/>
                              <a:sym typeface="Economica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Economica"/>
                              <a:cs typeface="Times New Roman" panose="02020603050405020304" pitchFamily="18" charset="0"/>
                              <a:sym typeface="Economica"/>
                            </a:rPr>
                            <m:t>5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Economica"/>
                          <a:cs typeface="Times New Roman" panose="02020603050405020304" pitchFamily="18" charset="0"/>
                          <a:sym typeface="Economica"/>
                        </a:rPr>
                        <m:t>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𝑔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Economica"/>
                        </a:rPr>
                        <m:t>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4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Economica"/>
                        </a:rPr>
                        <m:t> </m:t>
                      </m:r>
                    </m:oMath>
                  </m:oMathPara>
                </a14:m>
                <a:endParaRPr lang="en-US" sz="4000" b="0" dirty="0">
                  <a:solidFill>
                    <a:schemeClr val="dk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gauged supergravity</a:t>
                </a:r>
              </a:p>
            </p:txBody>
          </p:sp>
        </mc:Choice>
        <mc:Fallback xmlns="">
          <p:sp>
            <p:nvSpPr>
              <p:cNvPr id="7" name="Google Shape;121;p15">
                <a:extLst>
                  <a:ext uri="{FF2B5EF4-FFF2-40B4-BE49-F238E27FC236}">
                    <a16:creationId xmlns:a16="http://schemas.microsoft.com/office/drawing/2014/main" id="{27A2A8D6-B5F6-6397-B43C-3FF770070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314" y="5676763"/>
                <a:ext cx="7986952" cy="21202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oogle Shape;123;p15">
            <a:extLst>
              <a:ext uri="{FF2B5EF4-FFF2-40B4-BE49-F238E27FC236}">
                <a16:creationId xmlns:a16="http://schemas.microsoft.com/office/drawing/2014/main" id="{8E1357A1-2724-3BE5-C18C-33C65090DDCC}"/>
              </a:ext>
            </a:extLst>
          </p:cNvPr>
          <p:cNvCxnSpPr>
            <a:cxnSpLocks/>
          </p:cNvCxnSpPr>
          <p:nvPr/>
        </p:nvCxnSpPr>
        <p:spPr>
          <a:xfrm>
            <a:off x="11231448" y="6531444"/>
            <a:ext cx="173003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31;p15">
                <a:extLst>
                  <a:ext uri="{FF2B5EF4-FFF2-40B4-BE49-F238E27FC236}">
                    <a16:creationId xmlns:a16="http://schemas.microsoft.com/office/drawing/2014/main" id="{7BBCF33E-EE11-81E8-1EC5-2500E2373202}"/>
                  </a:ext>
                </a:extLst>
              </p:cNvPr>
              <p:cNvSpPr txBox="1"/>
              <p:nvPr/>
            </p:nvSpPr>
            <p:spPr>
              <a:xfrm>
                <a:off x="1646314" y="8138343"/>
                <a:ext cx="7986952" cy="4952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t" anchorCtr="0">
                <a:noAutofit/>
              </a:bodyPr>
              <a:lstStyle/>
              <a:p>
                <a:pPr algn="l"/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Field content:</a:t>
                </a:r>
              </a:p>
              <a:p>
                <a:pPr marL="977905" indent="-571500" algn="l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gravity multiplet: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𝑔</m:t>
                    </m:r>
                    <m:r>
                      <a:rPr lang="en-US" sz="4000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𝜇𝜈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𝐴</m:t>
                    </m:r>
                    <m:r>
                      <a:rPr lang="en-US" sz="4000" i="1" baseline="3000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𝜇</m:t>
                    </m:r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pPr marL="977905" indent="-571500" algn="l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vector multiplets: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2  (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𝐴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𝑅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𝐴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𝐹</m:t>
                        </m:r>
                      </m:sup>
                    </m:sSup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𝛼</m:t>
                    </m:r>
                    <m:r>
                      <a:rPr lang="en-US" sz="4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Σ</m:t>
                    </m:r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pPr marL="977905" indent="-571500" algn="l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hypermultiplet: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𝜑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𝜉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𝜃</m:t>
                    </m:r>
                    <m:r>
                      <a:rPr lang="en-US" sz="4000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1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𝜃</m:t>
                    </m:r>
                    <m:r>
                      <a:rPr lang="en-US" sz="4000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2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9" name="Google Shape;131;p15">
                <a:extLst>
                  <a:ext uri="{FF2B5EF4-FFF2-40B4-BE49-F238E27FC236}">
                    <a16:creationId xmlns:a16="http://schemas.microsoft.com/office/drawing/2014/main" id="{7BBCF33E-EE11-81E8-1EC5-2500E2373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314" y="8138343"/>
                <a:ext cx="7986952" cy="4952688"/>
              </a:xfrm>
              <a:prstGeom prst="rect">
                <a:avLst/>
              </a:prstGeom>
              <a:blipFill>
                <a:blip r:embed="rId7"/>
                <a:stretch>
                  <a:fillRect l="-7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33;p15">
            <a:extLst>
              <a:ext uri="{FF2B5EF4-FFF2-40B4-BE49-F238E27FC236}">
                <a16:creationId xmlns:a16="http://schemas.microsoft.com/office/drawing/2014/main" id="{FBB21C9F-BD8B-7779-8D9F-7491FFCAB431}"/>
              </a:ext>
            </a:extLst>
          </p:cNvPr>
          <p:cNvSpPr txBox="1"/>
          <p:nvPr/>
        </p:nvSpPr>
        <p:spPr>
          <a:xfrm>
            <a:off x="2409262" y="12119031"/>
            <a:ext cx="58728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r>
              <a:rPr lang="nl" sz="3200" dirty="0">
                <a:solidFill>
                  <a:schemeClr val="tx1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  <a:sym typeface="Economica"/>
              </a:rPr>
              <a:t>gauge group: U(1)</a:t>
            </a:r>
            <a:r>
              <a:rPr lang="nl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  <a:sym typeface="Economica"/>
              </a:rPr>
              <a:t>R</a:t>
            </a:r>
            <a:r>
              <a:rPr lang="nl" sz="3200" dirty="0">
                <a:solidFill>
                  <a:schemeClr val="tx1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  <a:sym typeface="Economica"/>
              </a:rPr>
              <a:t> x U(1)</a:t>
            </a:r>
            <a:r>
              <a:rPr lang="nl" sz="3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  <a:sym typeface="Economica"/>
              </a:rPr>
              <a:t>F</a:t>
            </a:r>
            <a:endParaRPr sz="3200" baseline="-25000" dirty="0">
              <a:solidFill>
                <a:schemeClr val="tx1"/>
              </a:solidFill>
              <a:latin typeface="Times New Roman" panose="02020603050405020304" pitchFamily="18" charset="0"/>
              <a:ea typeface="Economica"/>
              <a:cs typeface="Times New Roman" panose="02020603050405020304" pitchFamily="18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30;p15">
                <a:extLst>
                  <a:ext uri="{FF2B5EF4-FFF2-40B4-BE49-F238E27FC236}">
                    <a16:creationId xmlns:a16="http://schemas.microsoft.com/office/drawing/2014/main" id="{030C3C57-0FC5-4DCE-D09F-AB4C9DFCB5D8}"/>
                  </a:ext>
                </a:extLst>
              </p:cNvPr>
              <p:cNvSpPr txBox="1"/>
              <p:nvPr/>
            </p:nvSpPr>
            <p:spPr>
              <a:xfrm>
                <a:off x="14120299" y="7857139"/>
                <a:ext cx="8865685" cy="4688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t" anchorCtr="0">
                <a:noAutofit/>
              </a:bodyPr>
              <a:lstStyle/>
              <a:p>
                <a:pPr marL="977905" indent="-571500" algn="l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en-US" sz="4000" dirty="0">
                    <a:solidFill>
                      <a:schemeClr val="tx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non-Lagrangian</a:t>
                </a:r>
              </a:p>
              <a:p>
                <a:pPr marL="977905" indent="-571500" algn="l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en-US" sz="4000" dirty="0">
                    <a:solidFill>
                      <a:schemeClr val="tx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supersymmetric index, anomalies in the large-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+mj-lt"/>
                    <a:ea typeface="Economica"/>
                    <a:cs typeface="Times New Roman" panose="02020603050405020304" pitchFamily="18" charset="0"/>
                    <a:sym typeface="Economica"/>
                  </a:rPr>
                  <a:t> limit and scaling</a:t>
                </a:r>
                <a:endParaRPr lang="ar-AE" sz="4000" dirty="0">
                  <a:solidFill>
                    <a:schemeClr val="tx1"/>
                  </a:solidFill>
                  <a:latin typeface="+mj-lt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pPr marL="977905" indent="-571500" algn="l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en-US" sz="4000" dirty="0">
                    <a:solidFill>
                      <a:schemeClr val="tx1"/>
                    </a:solidFill>
                    <a:latin typeface="+mj-lt"/>
                  </a:rPr>
                  <a:t>supersymmetric index</a:t>
                </a:r>
                <a:endParaRPr lang="en-US" sz="40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Google Shape;130;p15">
                <a:extLst>
                  <a:ext uri="{FF2B5EF4-FFF2-40B4-BE49-F238E27FC236}">
                    <a16:creationId xmlns:a16="http://schemas.microsoft.com/office/drawing/2014/main" id="{030C3C57-0FC5-4DCE-D09F-AB4C9DFCB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299" y="7857139"/>
                <a:ext cx="8865685" cy="4688530"/>
              </a:xfrm>
              <a:prstGeom prst="rect">
                <a:avLst/>
              </a:prstGeom>
              <a:blipFill>
                <a:blip r:embed="rId8"/>
                <a:stretch>
                  <a:fillRect r="-14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132;p15">
            <a:extLst>
              <a:ext uri="{FF2B5EF4-FFF2-40B4-BE49-F238E27FC236}">
                <a16:creationId xmlns:a16="http://schemas.microsoft.com/office/drawing/2014/main" id="{D5FA4D31-1D2D-1E49-3D35-0427082DFDFC}"/>
              </a:ext>
            </a:extLst>
          </p:cNvPr>
          <p:cNvSpPr txBox="1"/>
          <p:nvPr/>
        </p:nvSpPr>
        <p:spPr>
          <a:xfrm>
            <a:off x="15074915" y="12134254"/>
            <a:ext cx="7471703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r>
              <a:rPr lang="nl" sz="3200" dirty="0">
                <a:solidFill>
                  <a:schemeClr val="tx1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  <a:sym typeface="Economica"/>
              </a:rPr>
              <a:t>U(1) R-symmetry + U(1) Flavour symmetry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ea typeface="Economica"/>
              <a:cs typeface="Times New Roman" panose="02020603050405020304" pitchFamily="18" charset="0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856787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B4ACDDB-466F-0976-1691-DC691F007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E6AC-F370-7EEC-3279-592D98B4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FF"/>
                </a:highlight>
              </a:rPr>
              <a:t>Consistent truncation from 7d to 5d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52B45CB-CAA7-9931-0E6C-47259C7D6A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06500" y="2730499"/>
                <a:ext cx="21971000" cy="10144921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 truncation of the metric</a:t>
                </a: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endParaRPr lang="en-US" dirty="0">
                  <a:latin typeface="Times New Roman" panose="02020603050405020304" pitchFamily="18" charset="0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buFont typeface="Times New Roman" panose="02020603050405020304" pitchFamily="18" charset="0"/>
                  <a:buChar char="‒"/>
                </a:pPr>
                <a:r>
                  <a:rPr lang="en-US" dirty="0">
                    <a:latin typeface="Times New Roman" panose="02020603050405020304" pitchFamily="18" charset="0"/>
                    <a:ea typeface="DotumChe" panose="020B0503020000020004" pitchFamily="49" charset="-127"/>
                    <a:cs typeface="Times New Roman" panose="02020603050405020304" pitchFamily="18" charset="0"/>
                  </a:rPr>
                  <a:t>With truncation of the scalars and forms, the action becomes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 marL="406405" indent="0">
                  <a:buSzPct val="100000"/>
                  <a:buNone/>
                </a:pPr>
                <a:endParaRPr lang="en-US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pPr marL="977905" indent="-571500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en-US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gravity multiplet: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𝑔</m:t>
                        </m:r>
                        <m:r>
                          <a:rPr lang="en-US" i="1" baseline="-250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Open Sans"/>
                            <a:cs typeface="Times New Roman" panose="02020603050405020304" pitchFamily="18" charset="0"/>
                            <a:sym typeface="Open Sans"/>
                          </a:rPr>
                          <m:t>𝜇𝜈</m:t>
                        </m:r>
                        <m: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 </m:t>
                        </m:r>
                        <m: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𝐴</m:t>
                        </m:r>
                        <m:r>
                          <a:rPr lang="en-US" i="1" baseline="300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, vector multiplets: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2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  </m:t>
                    </m:r>
                    <m:d>
                      <m:dPr>
                        <m:ctrlPr>
                          <a:rPr lang="en-US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</m:ctrlPr>
                          </m:sSupPr>
                          <m:e>
                            <m:r>
                              <a:rPr lang="ar-AE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𝐴</m:t>
                            </m:r>
                          </m:e>
                          <m:sup>
                            <m:r>
                              <a:rPr lang="ar-AE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𝑅</m:t>
                            </m:r>
                          </m:sup>
                        </m:sSup>
                        <m:r>
                          <a:rPr lang="ar-AE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</m:t>
                        </m:r>
                        <m:sSup>
                          <m:sSupPr>
                            <m:ctrlPr>
                              <a:rPr lang="ar-AE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</m:ctrlPr>
                          </m:sSupPr>
                          <m:e>
                            <m:r>
                              <a:rPr lang="ar-AE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𝐴</m:t>
                            </m:r>
                          </m:e>
                          <m:sup>
                            <m:r>
                              <a:rPr lang="ar-AE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Economica"/>
                                <a:cs typeface="Times New Roman" panose="02020603050405020304" pitchFamily="18" charset="0"/>
                                <a:sym typeface="Economica"/>
                              </a:rPr>
                              <m:t>𝐹</m:t>
                            </m:r>
                          </m:sup>
                        </m:sSup>
                        <m:r>
                          <a:rPr lang="ar-AE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 </m:t>
                        </m:r>
                        <m:r>
                          <a:rPr lang="ar-AE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𝛼</m:t>
                        </m:r>
                        <m:r>
                          <a:rPr lang="ar-AE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Σ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hypermultiplet: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𝜑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𝜉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𝜃</m:t>
                    </m:r>
                    <m:r>
                      <a:rPr lang="en-US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1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𝜃</m:t>
                    </m:r>
                    <m:r>
                      <a:rPr lang="en-US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2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lang="en-US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52B45CB-CAA7-9931-0E6C-47259C7D6A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2730499"/>
                <a:ext cx="21971000" cy="10144921"/>
              </a:xfrm>
              <a:blipFill>
                <a:blip r:embed="rId3"/>
                <a:stretch>
                  <a:fillRect l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706C2-FBA9-4802-FBC8-A2626ED9FE0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5B18F-6E44-84D9-641A-E49FB6DF0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3" y="6024401"/>
            <a:ext cx="8373533" cy="1614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9A997-8002-AC1C-6892-4EA282496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645" y="8569937"/>
            <a:ext cx="16050085" cy="2415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F29FB5-A72E-BF65-45AB-B6D008C3548A}"/>
              </a:ext>
            </a:extLst>
          </p:cNvPr>
          <p:cNvSpPr txBox="1"/>
          <p:nvPr/>
        </p:nvSpPr>
        <p:spPr>
          <a:xfrm>
            <a:off x="10316611" y="6325737"/>
            <a:ext cx="3016155" cy="1064525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" name="Google Shape;121;p15">
            <a:extLst>
              <a:ext uri="{FF2B5EF4-FFF2-40B4-BE49-F238E27FC236}">
                <a16:creationId xmlns:a16="http://schemas.microsoft.com/office/drawing/2014/main" id="{07E22507-9CD8-7828-D989-22D793994568}"/>
              </a:ext>
            </a:extLst>
          </p:cNvPr>
          <p:cNvSpPr txBox="1"/>
          <p:nvPr/>
        </p:nvSpPr>
        <p:spPr>
          <a:xfrm>
            <a:off x="1521703" y="2452909"/>
            <a:ext cx="4213105" cy="20290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r>
              <a:rPr lang="en-US" sz="4000" dirty="0">
                <a:solidFill>
                  <a:schemeClr val="dk1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  <a:sym typeface="Economica"/>
              </a:rPr>
              <a:t>11d supergravity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21;p15">
                <a:extLst>
                  <a:ext uri="{FF2B5EF4-FFF2-40B4-BE49-F238E27FC236}">
                    <a16:creationId xmlns:a16="http://schemas.microsoft.com/office/drawing/2014/main" id="{8EA75BAD-066C-C06F-C3FE-AC44A2930824}"/>
                  </a:ext>
                </a:extLst>
              </p:cNvPr>
              <p:cNvSpPr txBox="1"/>
              <p:nvPr/>
            </p:nvSpPr>
            <p:spPr>
              <a:xfrm>
                <a:off x="7169127" y="2462050"/>
                <a:ext cx="4213105" cy="202901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7d maximal supergravity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3" name="Google Shape;121;p15">
                <a:extLst>
                  <a:ext uri="{FF2B5EF4-FFF2-40B4-BE49-F238E27FC236}">
                    <a16:creationId xmlns:a16="http://schemas.microsoft.com/office/drawing/2014/main" id="{8EA75BAD-066C-C06F-C3FE-AC44A2930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127" y="2462050"/>
                <a:ext cx="4213105" cy="2029010"/>
              </a:xfrm>
              <a:prstGeom prst="rect">
                <a:avLst/>
              </a:prstGeom>
              <a:blipFill>
                <a:blip r:embed="rId6"/>
                <a:stretch>
                  <a:fillRect t="-1770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121;p15">
                <a:extLst>
                  <a:ext uri="{FF2B5EF4-FFF2-40B4-BE49-F238E27FC236}">
                    <a16:creationId xmlns:a16="http://schemas.microsoft.com/office/drawing/2014/main" id="{59C4A626-6B54-6692-5D64-EF5A7349EA3D}"/>
                  </a:ext>
                </a:extLst>
              </p:cNvPr>
              <p:cNvSpPr txBox="1"/>
              <p:nvPr/>
            </p:nvSpPr>
            <p:spPr>
              <a:xfrm>
                <a:off x="12816551" y="2493852"/>
                <a:ext cx="4213105" cy="202901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7d supergravity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5" name="Google Shape;121;p15">
                <a:extLst>
                  <a:ext uri="{FF2B5EF4-FFF2-40B4-BE49-F238E27FC236}">
                    <a16:creationId xmlns:a16="http://schemas.microsoft.com/office/drawing/2014/main" id="{59C4A626-6B54-6692-5D64-EF5A7349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551" y="2493852"/>
                <a:ext cx="4213105" cy="20290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121;p15">
                <a:extLst>
                  <a:ext uri="{FF2B5EF4-FFF2-40B4-BE49-F238E27FC236}">
                    <a16:creationId xmlns:a16="http://schemas.microsoft.com/office/drawing/2014/main" id="{65F3A408-B007-BC3C-D7B6-BD31BA44D77D}"/>
                  </a:ext>
                </a:extLst>
              </p:cNvPr>
              <p:cNvSpPr txBox="1"/>
              <p:nvPr/>
            </p:nvSpPr>
            <p:spPr>
              <a:xfrm>
                <a:off x="18584663" y="2462050"/>
                <a:ext cx="4213105" cy="202901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5d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supergravity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6" name="Google Shape;121;p15">
                <a:extLst>
                  <a:ext uri="{FF2B5EF4-FFF2-40B4-BE49-F238E27FC236}">
                    <a16:creationId xmlns:a16="http://schemas.microsoft.com/office/drawing/2014/main" id="{65F3A408-B007-BC3C-D7B6-BD31BA44D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4663" y="2462050"/>
                <a:ext cx="4213105" cy="2029010"/>
              </a:xfrm>
              <a:prstGeom prst="rect">
                <a:avLst/>
              </a:prstGeom>
              <a:blipFill>
                <a:blip r:embed="rId8"/>
                <a:stretch>
                  <a:fillRect t="-1770" r="-1148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Right 23">
            <a:extLst>
              <a:ext uri="{FF2B5EF4-FFF2-40B4-BE49-F238E27FC236}">
                <a16:creationId xmlns:a16="http://schemas.microsoft.com/office/drawing/2014/main" id="{C706B83F-10AB-7357-0A3D-6C62528ECBDE}"/>
              </a:ext>
            </a:extLst>
          </p:cNvPr>
          <p:cNvSpPr/>
          <p:nvPr/>
        </p:nvSpPr>
        <p:spPr>
          <a:xfrm>
            <a:off x="6050011" y="3139450"/>
            <a:ext cx="924601" cy="655928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1759635-0741-50BF-E65C-137D112E1081}"/>
              </a:ext>
            </a:extLst>
          </p:cNvPr>
          <p:cNvSpPr/>
          <p:nvPr/>
        </p:nvSpPr>
        <p:spPr>
          <a:xfrm>
            <a:off x="11729699" y="3083505"/>
            <a:ext cx="924601" cy="655928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EE934F2-CB7B-64F3-3240-5D200F6AC88A}"/>
              </a:ext>
            </a:extLst>
          </p:cNvPr>
          <p:cNvSpPr/>
          <p:nvPr/>
        </p:nvSpPr>
        <p:spPr>
          <a:xfrm>
            <a:off x="17405203" y="3069487"/>
            <a:ext cx="924601" cy="655928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2771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A30C62D-EE5B-783F-8D22-706CAA42B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B496-0F1A-04A4-676A-946BAC75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" sz="8800" dirty="0"/>
              <a:t>Holography from wrapped M5-branes</a:t>
            </a:r>
            <a:endParaRPr lang="en-US" dirty="0">
              <a:highlight>
                <a:srgbClr val="FFFFFF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C1F9B5C-D879-5449-2B61-F95FD854AB0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06500" y="2730498"/>
                <a:ext cx="21971000" cy="1021192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5d/4d correspondence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0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+mj-lt"/>
                  <a:ea typeface="DotumChe" panose="020B0503020000020004" pitchFamily="49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+mj-lt"/>
                    <a:ea typeface="DotumChe" panose="020B0503020000020004" pitchFamily="49" charset="-127"/>
                    <a:cs typeface="Times New Roman" panose="02020603050405020304" pitchFamily="18" charset="0"/>
                  </a:rPr>
                  <a:t>AdS </a:t>
                </a:r>
                <a:r>
                  <a:rPr lang="en-US" dirty="0" err="1">
                    <a:latin typeface="+mj-lt"/>
                    <a:ea typeface="DotumChe" panose="020B0503020000020004" pitchFamily="49" charset="-127"/>
                    <a:cs typeface="Times New Roman" panose="02020603050405020304" pitchFamily="18" charset="0"/>
                  </a:rPr>
                  <a:t>vacua</a:t>
                </a:r>
                <a:r>
                  <a:rPr lang="en-US" dirty="0">
                    <a:latin typeface="+mj-lt"/>
                    <a:ea typeface="DotumChe" panose="020B0503020000020004" pitchFamily="49" charset="-127"/>
                    <a:cs typeface="Times New Roman" panose="02020603050405020304" pitchFamily="18" charset="0"/>
                  </a:rPr>
                  <a:t> known but no known black hole solutions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  <a:ea typeface="DotumChe" panose="020B0503020000020004" pitchFamily="49" charset="-127"/>
                    <a:cs typeface="Times New Roman" panose="02020603050405020304" pitchFamily="18" charset="0"/>
                  </a:rPr>
                  <a:t>(BBBW)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Say where z comes from, from gravity and FT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CFT: supersymmetric index, anomalies and scaling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C1F9B5C-D879-5449-2B61-F95FD854AB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2730498"/>
                <a:ext cx="21971000" cy="10211927"/>
              </a:xfrm>
              <a:blipFill>
                <a:blip r:embed="rId3"/>
                <a:stretch>
                  <a:fillRect l="-1693" t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388D8-FA2C-E02F-58E4-1CE22B4BF8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21;p15">
                <a:extLst>
                  <a:ext uri="{FF2B5EF4-FFF2-40B4-BE49-F238E27FC236}">
                    <a16:creationId xmlns:a16="http://schemas.microsoft.com/office/drawing/2014/main" id="{E882BD63-4A41-E76F-8D26-12052CB07C03}"/>
                  </a:ext>
                </a:extLst>
              </p:cNvPr>
              <p:cNvSpPr txBox="1"/>
              <p:nvPr/>
            </p:nvSpPr>
            <p:spPr>
              <a:xfrm>
                <a:off x="14627905" y="4152304"/>
                <a:ext cx="7986952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𝑆</m:t>
                    </m:r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4d </a:t>
                </a:r>
                <a14:m>
                  <m:oMath xmlns:m="http://schemas.openxmlformats.org/officeDocument/2006/math">
                    <m:r>
                      <a:rPr lang="nl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nl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=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2</m:t>
                    </m:r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SCFT’s </a:t>
                </a:r>
              </a:p>
              <a:p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3</m:t>
                        </m:r>
                      </m:sup>
                    </m:sSup>
                  </m:oMath>
                </a14:m>
                <a:r>
                  <a:rPr lang="nl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f</a:t>
                </a:r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or </a:t>
                </a:r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</m:oMath>
                </a14:m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</a:t>
                </a:r>
                <a:endParaRPr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3" name="Google Shape;121;p15">
                <a:extLst>
                  <a:ext uri="{FF2B5EF4-FFF2-40B4-BE49-F238E27FC236}">
                    <a16:creationId xmlns:a16="http://schemas.microsoft.com/office/drawing/2014/main" id="{E882BD63-4A41-E76F-8D26-12052CB0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905" y="4152304"/>
                <a:ext cx="7986952" cy="21202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7;p15">
                <a:extLst>
                  <a:ext uri="{FF2B5EF4-FFF2-40B4-BE49-F238E27FC236}">
                    <a16:creationId xmlns:a16="http://schemas.microsoft.com/office/drawing/2014/main" id="{0A95B3F7-35E8-6391-58F1-BCDC57E6DC66}"/>
                  </a:ext>
                </a:extLst>
              </p:cNvPr>
              <p:cNvSpPr txBox="1"/>
              <p:nvPr/>
            </p:nvSpPr>
            <p:spPr>
              <a:xfrm>
                <a:off x="9701505" y="4136275"/>
                <a:ext cx="4926400" cy="212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Holographic duality</a:t>
                </a:r>
              </a:p>
              <a:p>
                <a:endParaRPr lang="nl"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parametrized </a:t>
                </a: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by </a:t>
                </a:r>
                <a14:m>
                  <m:oMath xmlns:m="http://schemas.openxmlformats.org/officeDocument/2006/math"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𝑔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𝑧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6" name="Google Shape;127;p15">
                <a:extLst>
                  <a:ext uri="{FF2B5EF4-FFF2-40B4-BE49-F238E27FC236}">
                    <a16:creationId xmlns:a16="http://schemas.microsoft.com/office/drawing/2014/main" id="{0A95B3F7-35E8-6391-58F1-BCDC57E6D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505" y="4136275"/>
                <a:ext cx="4926400" cy="2120247"/>
              </a:xfrm>
              <a:prstGeom prst="rect">
                <a:avLst/>
              </a:prstGeom>
              <a:blipFill>
                <a:blip r:embed="rId5"/>
                <a:stretch>
                  <a:fillRect b="-43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1;p15">
                <a:extLst>
                  <a:ext uri="{FF2B5EF4-FFF2-40B4-BE49-F238E27FC236}">
                    <a16:creationId xmlns:a16="http://schemas.microsoft.com/office/drawing/2014/main" id="{EA370D2E-4D72-71DF-F55B-A83BE30CEB92}"/>
                  </a:ext>
                </a:extLst>
              </p:cNvPr>
              <p:cNvSpPr txBox="1"/>
              <p:nvPr/>
            </p:nvSpPr>
            <p:spPr>
              <a:xfrm>
                <a:off x="1714553" y="4139777"/>
                <a:ext cx="7986952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Economica"/>
                          <a:cs typeface="Times New Roman" panose="02020603050405020304" pitchFamily="18" charset="0"/>
                          <a:sym typeface="Economica"/>
                        </a:rPr>
                        <m:t>𝐴𝑑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Economica"/>
                              <a:cs typeface="Times New Roman" panose="02020603050405020304" pitchFamily="18" charset="0"/>
                              <a:sym typeface="Economica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Economica"/>
                              <a:cs typeface="Times New Roman" panose="02020603050405020304" pitchFamily="18" charset="0"/>
                              <a:sym typeface="Economica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Economica"/>
                              <a:cs typeface="Times New Roman" panose="02020603050405020304" pitchFamily="18" charset="0"/>
                              <a:sym typeface="Economica"/>
                            </a:rPr>
                            <m:t>5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Economica"/>
                          <a:cs typeface="Times New Roman" panose="02020603050405020304" pitchFamily="18" charset="0"/>
                          <a:sym typeface="Economica"/>
                        </a:rPr>
                        <m:t>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𝑔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Economica"/>
                        </a:rPr>
                        <m:t>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Economica"/>
                            </a:rPr>
                            <m:t>4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Economica"/>
                        </a:rPr>
                        <m:t> </m:t>
                      </m:r>
                    </m:oMath>
                  </m:oMathPara>
                </a14:m>
                <a:endParaRPr lang="en-US" sz="4000" b="0" dirty="0">
                  <a:solidFill>
                    <a:schemeClr val="dk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gauged supergravity</a:t>
                </a:r>
              </a:p>
            </p:txBody>
          </p:sp>
        </mc:Choice>
        <mc:Fallback xmlns="">
          <p:sp>
            <p:nvSpPr>
              <p:cNvPr id="7" name="Google Shape;121;p15">
                <a:extLst>
                  <a:ext uri="{FF2B5EF4-FFF2-40B4-BE49-F238E27FC236}">
                    <a16:creationId xmlns:a16="http://schemas.microsoft.com/office/drawing/2014/main" id="{EA370D2E-4D72-71DF-F55B-A83BE30CE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53" y="4139777"/>
                <a:ext cx="7986952" cy="21202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oogle Shape;123;p15">
            <a:extLst>
              <a:ext uri="{FF2B5EF4-FFF2-40B4-BE49-F238E27FC236}">
                <a16:creationId xmlns:a16="http://schemas.microsoft.com/office/drawing/2014/main" id="{390632CC-70D1-5822-5CB7-473777ACBFBA}"/>
              </a:ext>
            </a:extLst>
          </p:cNvPr>
          <p:cNvCxnSpPr>
            <a:cxnSpLocks/>
          </p:cNvCxnSpPr>
          <p:nvPr/>
        </p:nvCxnSpPr>
        <p:spPr>
          <a:xfrm>
            <a:off x="11299687" y="4994458"/>
            <a:ext cx="173003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137683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5A82A8F6-92C7-7DBF-EDD0-83734511B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>
            <a:extLst>
              <a:ext uri="{FF2B5EF4-FFF2-40B4-BE49-F238E27FC236}">
                <a16:creationId xmlns:a16="http://schemas.microsoft.com/office/drawing/2014/main" id="{7DE785CE-9508-3F03-5F6A-9AFCD9AED3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1200" y="842467"/>
            <a:ext cx="22721600" cy="14176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Autofit/>
          </a:bodyPr>
          <a:lstStyle/>
          <a:p>
            <a:r>
              <a:rPr lang="nl" sz="7467" dirty="0"/>
              <a:t>Holography from wrapped M5-branes</a:t>
            </a:r>
            <a:endParaRPr sz="746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Google Shape;120;p15">
                <a:extLst>
                  <a:ext uri="{FF2B5EF4-FFF2-40B4-BE49-F238E27FC236}">
                    <a16:creationId xmlns:a16="http://schemas.microsoft.com/office/drawing/2014/main" id="{2DF44BEB-A215-2998-C78E-B4ECC9617187}"/>
                  </a:ext>
                </a:extLst>
              </p:cNvPr>
              <p:cNvSpPr txBox="1"/>
              <p:nvPr/>
            </p:nvSpPr>
            <p:spPr>
              <a:xfrm>
                <a:off x="0" y="3149330"/>
                <a:ext cx="206248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nl" b="1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Our setup:</a:t>
                </a:r>
                <a:r>
                  <a:rPr lang="nl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stack of </a:t>
                </a:r>
                <a14:m>
                  <m:oMath xmlns:m="http://schemas.openxmlformats.org/officeDocument/2006/math">
                    <m:r>
                      <a:rPr lang="nl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</m:oMath>
                </a14:m>
                <a:r>
                  <a:rPr lang="nl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M5-branes wrapped on a Riemann surface of genus </a:t>
                </a:r>
                <a14:m>
                  <m:oMath xmlns:m="http://schemas.openxmlformats.org/officeDocument/2006/math">
                    <m:r>
                      <a:rPr lang="nl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𝑔</m:t>
                    </m:r>
                  </m:oMath>
                </a14:m>
                <a:endParaRPr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20" name="Google Shape;12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9330"/>
                <a:ext cx="20624800" cy="698400"/>
              </a:xfrm>
              <a:prstGeom prst="rect">
                <a:avLst/>
              </a:prstGeom>
              <a:blipFill>
                <a:blip r:embed="rId3"/>
                <a:stretch>
                  <a:fillRect t="-28947" b="-56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Google Shape;121;p15">
                <a:extLst>
                  <a:ext uri="{FF2B5EF4-FFF2-40B4-BE49-F238E27FC236}">
                    <a16:creationId xmlns:a16="http://schemas.microsoft.com/office/drawing/2014/main" id="{F1B4F5CC-D058-C381-E2BD-F2993C9DE465}"/>
                  </a:ext>
                </a:extLst>
              </p:cNvPr>
              <p:cNvSpPr txBox="1"/>
              <p:nvPr/>
            </p:nvSpPr>
            <p:spPr>
              <a:xfrm>
                <a:off x="14655200" y="4397964"/>
                <a:ext cx="7986952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Family of 4d </a:t>
                </a:r>
                <a14:m>
                  <m:oMath xmlns:m="http://schemas.openxmlformats.org/officeDocument/2006/math"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=</m:t>
                    </m:r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1</m:t>
                    </m:r>
                  </m:oMath>
                </a14:m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class </a:t>
                </a:r>
                <a14:m>
                  <m:oMath xmlns:m="http://schemas.openxmlformats.org/officeDocument/2006/math"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𝑆</m:t>
                    </m:r>
                  </m:oMath>
                </a14:m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SCFT’s</a:t>
                </a:r>
                <a:endParaRPr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21" name="Google Shape;121;p15">
                <a:extLst>
                  <a:ext uri="{FF2B5EF4-FFF2-40B4-BE49-F238E27FC236}">
                    <a16:creationId xmlns:a16="http://schemas.microsoft.com/office/drawing/2014/main" id="{F1B4F5CC-D058-C381-E2BD-F2993C9DE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5200" y="4397964"/>
                <a:ext cx="7986952" cy="21202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Google Shape;127;p15">
                <a:extLst>
                  <a:ext uri="{FF2B5EF4-FFF2-40B4-BE49-F238E27FC236}">
                    <a16:creationId xmlns:a16="http://schemas.microsoft.com/office/drawing/2014/main" id="{C6A9ADD7-5C13-117F-8F69-FBA9075E8932}"/>
                  </a:ext>
                </a:extLst>
              </p:cNvPr>
              <p:cNvSpPr txBox="1"/>
              <p:nvPr/>
            </p:nvSpPr>
            <p:spPr>
              <a:xfrm>
                <a:off x="9728800" y="4381935"/>
                <a:ext cx="4926400" cy="212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Holographic duality</a:t>
                </a:r>
              </a:p>
              <a:p>
                <a:endParaRPr lang="nl"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parametrized </a:t>
                </a:r>
              </a:p>
              <a:p>
                <a:r>
                  <a:rPr lang="nl" sz="3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by </a:t>
                </a:r>
                <a14:m>
                  <m:oMath xmlns:m="http://schemas.openxmlformats.org/officeDocument/2006/math"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𝑔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𝑧</m:t>
                    </m:r>
                    <m:r>
                      <a:rPr lang="nl" sz="3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sz="3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27" name="Google Shape;127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800" y="4381935"/>
                <a:ext cx="4926400" cy="2120247"/>
              </a:xfrm>
              <a:prstGeom prst="rect">
                <a:avLst/>
              </a:prstGeom>
              <a:blipFill>
                <a:blip r:embed="rId5"/>
                <a:stretch>
                  <a:fillRect b="-40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Google Shape;130;p15">
                <a:extLst>
                  <a:ext uri="{FF2B5EF4-FFF2-40B4-BE49-F238E27FC236}">
                    <a16:creationId xmlns:a16="http://schemas.microsoft.com/office/drawing/2014/main" id="{4F76DC23-65AD-F114-94DF-5A5882C43E85}"/>
                  </a:ext>
                </a:extLst>
              </p:cNvPr>
              <p:cNvSpPr txBox="1"/>
              <p:nvPr/>
            </p:nvSpPr>
            <p:spPr>
              <a:xfrm>
                <a:off x="14240371" y="7300545"/>
                <a:ext cx="8865685" cy="4688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t" anchorCtr="0">
                <a:noAutofit/>
              </a:bodyPr>
              <a:lstStyle/>
              <a:p>
                <a:pPr marL="977905" indent="-571500" algn="l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non-Lagrangian → hard to study</a:t>
                </a:r>
              </a:p>
              <a:p>
                <a:pPr marL="977905" indent="-571500" algn="l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anomalies can be computed in large-</a:t>
                </a:r>
                <a14:m>
                  <m:oMath xmlns:m="http://schemas.openxmlformats.org/officeDocument/2006/math"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</m:oMath>
                </a14:m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limit &amp; start at </a:t>
                </a:r>
                <a14:m>
                  <m:oMath xmlns:m="http://schemas.openxmlformats.org/officeDocument/2006/math"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𝑂</m:t>
                    </m:r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nl" sz="4000" i="1" baseline="30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3</m:t>
                    </m:r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lang="nl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pPr marL="977905" indent="-571500" algn="l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nl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interesting because linear ‘t Hooft anomalies are non-zero at </a:t>
                </a:r>
                <a14:m>
                  <m:oMath xmlns:m="http://schemas.openxmlformats.org/officeDocument/2006/math"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𝑂</m:t>
                    </m:r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nl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30" name="Google Shape;130;p15">
                <a:extLst>
                  <a:ext uri="{FF2B5EF4-FFF2-40B4-BE49-F238E27FC236}">
                    <a16:creationId xmlns:a16="http://schemas.microsoft.com/office/drawing/2014/main" id="{4F76DC23-65AD-F114-94DF-5A5882C43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0371" y="7300545"/>
                <a:ext cx="8865685" cy="46885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Google Shape;131;p15">
                <a:extLst>
                  <a:ext uri="{FF2B5EF4-FFF2-40B4-BE49-F238E27FC236}">
                    <a16:creationId xmlns:a16="http://schemas.microsoft.com/office/drawing/2014/main" id="{2BC8D8D1-6E24-BE10-2FE2-9681710306D5}"/>
                  </a:ext>
                </a:extLst>
              </p:cNvPr>
              <p:cNvSpPr txBox="1"/>
              <p:nvPr/>
            </p:nvSpPr>
            <p:spPr>
              <a:xfrm>
                <a:off x="2003800" y="7168466"/>
                <a:ext cx="8518624" cy="4952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00" tIns="243800" rIns="243800" bIns="243800" anchor="t" anchorCtr="0">
                <a:noAutofit/>
              </a:bodyPr>
              <a:lstStyle/>
              <a:p>
                <a:pPr algn="l"/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Field content:</a:t>
                </a:r>
              </a:p>
              <a:p>
                <a:pPr marL="977905" indent="-571500" algn="l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gravity multiplet: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𝑔</m:t>
                    </m:r>
                    <m:r>
                      <a:rPr lang="en-US" sz="4000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𝜇𝜈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𝐴</m:t>
                    </m:r>
                    <m:r>
                      <a:rPr lang="en-US" sz="4000" i="1" baseline="3000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𝜇</m:t>
                    </m:r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pPr marL="977905" indent="-571500" algn="l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vector multiplets: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2</m:t>
                    </m:r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  (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𝐴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𝑅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𝐴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Economica"/>
                            <a:cs typeface="Times New Roman" panose="02020603050405020304" pitchFamily="18" charset="0"/>
                            <a:sym typeface="Economica"/>
                          </a:rPr>
                          <m:t>𝐹</m:t>
                        </m:r>
                      </m:sup>
                    </m:sSup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𝛼</m:t>
                    </m:r>
                    <m:r>
                      <a:rPr lang="en-US" sz="4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Σ</m:t>
                    </m:r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  <a:p>
                <a:pPr marL="977905" indent="-571500" algn="l">
                  <a:buSzPct val="100000"/>
                  <a:buFont typeface="Times New Roman" panose="02020603050405020304" pitchFamily="18" charset="0"/>
                  <a:buChar char="‒"/>
                </a:pPr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hypermultiplet: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(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𝜑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𝜉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𝜃</m:t>
                    </m:r>
                    <m:r>
                      <a:rPr lang="en-US" sz="4000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1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, 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Open Sans"/>
                        <a:cs typeface="Times New Roman" panose="02020603050405020304" pitchFamily="18" charset="0"/>
                        <a:sym typeface="Open Sans"/>
                      </a:rPr>
                      <m:t>𝜃</m:t>
                    </m:r>
                    <m:r>
                      <a:rPr lang="en-US" sz="4000" i="1" baseline="-25000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2</m:t>
                    </m:r>
                    <m:r>
                      <a:rPr lang="en-US" sz="40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)</m:t>
                    </m:r>
                  </m:oMath>
                </a14:m>
                <a:endParaRPr sz="4000" dirty="0">
                  <a:solidFill>
                    <a:schemeClr val="dk1"/>
                  </a:solidFill>
                  <a:latin typeface="Times New Roman" panose="02020603050405020304" pitchFamily="18" charset="0"/>
                  <a:ea typeface="Economica"/>
                  <a:cs typeface="Times New Roman" panose="02020603050405020304" pitchFamily="18" charset="0"/>
                  <a:sym typeface="Economica"/>
                </a:endParaRPr>
              </a:p>
            </p:txBody>
          </p:sp>
        </mc:Choice>
        <mc:Fallback xmlns="">
          <p:sp>
            <p:nvSpPr>
              <p:cNvPr id="131" name="Google Shape;131;p15">
                <a:extLst>
                  <a:ext uri="{FF2B5EF4-FFF2-40B4-BE49-F238E27FC236}">
                    <a16:creationId xmlns:a16="http://schemas.microsoft.com/office/drawing/2014/main" id="{2BC8D8D1-6E24-BE10-2FE2-968171030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00" y="7168466"/>
                <a:ext cx="8518624" cy="4952688"/>
              </a:xfrm>
              <a:prstGeom prst="rect">
                <a:avLst/>
              </a:prstGeom>
              <a:blipFill>
                <a:blip r:embed="rId7"/>
                <a:stretch>
                  <a:fillRect l="-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Google Shape;132;p15">
            <a:extLst>
              <a:ext uri="{FF2B5EF4-FFF2-40B4-BE49-F238E27FC236}">
                <a16:creationId xmlns:a16="http://schemas.microsoft.com/office/drawing/2014/main" id="{9151062E-F1AE-82EE-9F11-97C6D8714A78}"/>
              </a:ext>
            </a:extLst>
          </p:cNvPr>
          <p:cNvSpPr txBox="1"/>
          <p:nvPr/>
        </p:nvSpPr>
        <p:spPr>
          <a:xfrm>
            <a:off x="15281235" y="11503075"/>
            <a:ext cx="7471703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r>
              <a:rPr lang="nl" sz="3200" dirty="0">
                <a:solidFill>
                  <a:srgbClr val="FF0000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  <a:sym typeface="Economica"/>
              </a:rPr>
              <a:t>U(1) R-symmetry + U(1) Flavour symmetry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Economica"/>
              <a:cs typeface="Times New Roman" panose="02020603050405020304" pitchFamily="18" charset="0"/>
              <a:sym typeface="Economica"/>
            </a:endParaRPr>
          </a:p>
        </p:txBody>
      </p:sp>
      <p:sp>
        <p:nvSpPr>
          <p:cNvPr id="133" name="Google Shape;133;p15">
            <a:extLst>
              <a:ext uri="{FF2B5EF4-FFF2-40B4-BE49-F238E27FC236}">
                <a16:creationId xmlns:a16="http://schemas.microsoft.com/office/drawing/2014/main" id="{BD6C02DD-1C46-B399-63C7-DD53330F37FB}"/>
              </a:ext>
            </a:extLst>
          </p:cNvPr>
          <p:cNvSpPr txBox="1"/>
          <p:nvPr/>
        </p:nvSpPr>
        <p:spPr>
          <a:xfrm>
            <a:off x="2259137" y="11043406"/>
            <a:ext cx="58728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r>
              <a:rPr lang="nl" sz="3200" dirty="0">
                <a:solidFill>
                  <a:srgbClr val="FF0000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  <a:sym typeface="Economica"/>
              </a:rPr>
              <a:t>gauge group: U(1)</a:t>
            </a:r>
            <a:r>
              <a:rPr lang="nl" sz="3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  <a:sym typeface="Economica"/>
              </a:rPr>
              <a:t>R</a:t>
            </a:r>
            <a:r>
              <a:rPr lang="nl" sz="3200" dirty="0">
                <a:solidFill>
                  <a:srgbClr val="FF0000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  <a:sym typeface="Economica"/>
              </a:rPr>
              <a:t> x U(1)</a:t>
            </a:r>
            <a:r>
              <a:rPr lang="nl" sz="3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  <a:sym typeface="Economica"/>
              </a:rPr>
              <a:t>F</a:t>
            </a:r>
            <a:endParaRPr sz="3200" baseline="-25000" dirty="0">
              <a:solidFill>
                <a:srgbClr val="FF0000"/>
              </a:solidFill>
              <a:latin typeface="Times New Roman" panose="02020603050405020304" pitchFamily="18" charset="0"/>
              <a:ea typeface="Economica"/>
              <a:cs typeface="Times New Roman" panose="02020603050405020304" pitchFamily="18" charset="0"/>
              <a:sym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21;p15">
                <a:extLst>
                  <a:ext uri="{FF2B5EF4-FFF2-40B4-BE49-F238E27FC236}">
                    <a16:creationId xmlns:a16="http://schemas.microsoft.com/office/drawing/2014/main" id="{934F8FB6-2B46-AB80-39E9-55D048BDFB42}"/>
                  </a:ext>
                </a:extLst>
              </p:cNvPr>
              <p:cNvSpPr txBox="1"/>
              <p:nvPr/>
            </p:nvSpPr>
            <p:spPr>
              <a:xfrm>
                <a:off x="1485900" y="4385437"/>
                <a:ext cx="8242900" cy="212024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5d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𝑁</m:t>
                    </m:r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Economica"/>
                        <a:cs typeface="Times New Roman" panose="02020603050405020304" pitchFamily="18" charset="0"/>
                        <a:sym typeface="Economica"/>
                      </a:rPr>
                      <m:t>2</m:t>
                    </m:r>
                  </m:oMath>
                </a14:m>
                <a:r>
                  <a:rPr lang="en-US" sz="4000" dirty="0">
                    <a:solidFill>
                      <a:schemeClr val="dk1"/>
                    </a:solidFill>
                    <a:latin typeface="Times New Roman" panose="02020603050405020304" pitchFamily="18" charset="0"/>
                    <a:ea typeface="Economica"/>
                    <a:cs typeface="Times New Roman" panose="02020603050405020304" pitchFamily="18" charset="0"/>
                    <a:sym typeface="Economica"/>
                  </a:rPr>
                  <a:t> gauged supergravities with two vector and one hypermultiplet</a:t>
                </a:r>
              </a:p>
            </p:txBody>
          </p:sp>
        </mc:Choice>
        <mc:Fallback xmlns="">
          <p:sp>
            <p:nvSpPr>
              <p:cNvPr id="3" name="Google Shape;121;p15">
                <a:extLst>
                  <a:ext uri="{FF2B5EF4-FFF2-40B4-BE49-F238E27FC236}">
                    <a16:creationId xmlns:a16="http://schemas.microsoft.com/office/drawing/2014/main" id="{934F8FB6-2B46-AB80-39E9-55D048BDF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4385437"/>
                <a:ext cx="8242900" cy="2120247"/>
              </a:xfrm>
              <a:prstGeom prst="rect">
                <a:avLst/>
              </a:prstGeom>
              <a:blipFill>
                <a:blip r:embed="rId8"/>
                <a:stretch>
                  <a:fillRect r="-1031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Google Shape;123;p15">
            <a:extLst>
              <a:ext uri="{FF2B5EF4-FFF2-40B4-BE49-F238E27FC236}">
                <a16:creationId xmlns:a16="http://schemas.microsoft.com/office/drawing/2014/main" id="{B5CAB283-A004-1311-579C-45F757E534D8}"/>
              </a:ext>
            </a:extLst>
          </p:cNvPr>
          <p:cNvCxnSpPr>
            <a:cxnSpLocks/>
          </p:cNvCxnSpPr>
          <p:nvPr/>
        </p:nvCxnSpPr>
        <p:spPr>
          <a:xfrm>
            <a:off x="11326982" y="5240118"/>
            <a:ext cx="173003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438433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970A-780D-73E4-ECD5-88798BD2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91C07-3FD1-F316-D65A-7CBF520F3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CFT: supersymmetric index and entropy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families of black hole solutions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2</a:t>
            </a:r>
          </a:p>
          <a:p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31AAB-46BA-0C19-C097-608A3D40EAE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08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05F6F9-A0BB-520D-9083-8FB9A418F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E3B5-1448-7CFE-0499-528B712B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921B7-1E39-45B1-8325-873E90D41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CFT: supersymmetric index and entropy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1</a:t>
            </a:r>
          </a:p>
          <a:p>
            <a:pPr marL="0" indent="0">
              <a:buNone/>
            </a:pP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21832-BEE8-69DD-876C-884B47602E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7501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35473E-1CE6-83B0-8AFB-B22E0794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F156-E977-3BB9-B0CC-8C0401B9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55400-2C54-8005-AC8D-F4F75D5E9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family of black hole solutions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2</a:t>
            </a:r>
          </a:p>
          <a:p>
            <a:pPr marL="0" indent="0">
              <a:buNone/>
            </a:pP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BF0DC-46E5-8B78-B240-361CB7B182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380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281EB-C132-10D7-1A9A-67810833A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D12F-8FBA-E486-AAE5-C3D36C36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 small note…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38AE6-12F6-7512-2D81-3C96E1D8E5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0DA6A83-730A-1CD4-BE88-A1B41973478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Throughout the talk</a:t>
                </a:r>
              </a:p>
              <a:p>
                <a:pPr lvl="1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Discuss two cases back and forth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≠±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 points in case you lose me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 </a:t>
                </a:r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0DA6A83-730A-1CD4-BE88-A1B4197347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93" t="-3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975F8-04DB-AF44-AA3D-5956BB1CC7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47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8C5FC-02B1-E1EA-C122-BAAA7A08E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547A-463A-6939-F4DB-7C8E2A98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79AAC-CF67-611B-5A96-62F5F314B7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FAD35-480F-4131-7ED8-B3F3D3AB8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Microscopic Side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E542A-C39F-9BC7-C0B6-B6F89C7C5E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225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E3D38-F875-A754-A6C3-A116F000D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E36A-F951-2AB0-5FE0-4AF0207B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</a:rPr>
              <a:t>What do we know from CFT?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973D19B-8DF1-EB97-0823-84716985B4D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06500" y="2730499"/>
                <a:ext cx="19278790" cy="1014492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supersymmetric index</a:t>
                </a:r>
              </a:p>
              <a:p>
                <a:pPr lvl="1">
                  <a:lnSpc>
                    <a:spcPct val="100000"/>
                  </a:lnSpc>
                </a:pP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Witten index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counts difference in the number of bosons and fermions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 a prediction to the gravitational free energy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corresponding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flavor charges 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973D19B-8DF1-EB97-0823-84716985B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2730499"/>
                <a:ext cx="19278790" cy="10144921"/>
              </a:xfrm>
              <a:blipFill>
                <a:blip r:embed="rId3"/>
                <a:stretch>
                  <a:fillRect l="-1929" t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C7AC0-704C-6BEE-39BC-8EC3910466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998D5E-EF75-3ECA-C473-C042C83410F7}"/>
              </a:ext>
            </a:extLst>
          </p:cNvPr>
          <p:cNvSpPr txBox="1"/>
          <p:nvPr/>
        </p:nvSpPr>
        <p:spPr>
          <a:xfrm>
            <a:off x="19288459" y="8961953"/>
            <a:ext cx="3945606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charges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+mj-lt"/>
                <a:cs typeface="Times New Roman" panose="02020603050405020304" pitchFamily="18" charset="0"/>
              </a:rPr>
              <a:t>fugacities</a:t>
            </a:r>
            <a:endParaRPr lang="en-US" sz="4400" dirty="0">
              <a:latin typeface="+mj-lt"/>
              <a:cs typeface="Times New Roman" panose="02020603050405020304" pitchFamily="18" charset="0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latin typeface="+mj-lt"/>
                <a:cs typeface="Times New Roman" panose="02020603050405020304" pitchFamily="18" charset="0"/>
              </a:rPr>
              <a:t>: QFT anomalies</a:t>
            </a:r>
          </a:p>
        </p:txBody>
      </p:sp>
      <p:pic>
        <p:nvPicPr>
          <p:cNvPr id="18" name="Google Shape;153;p16" title="[0,0,0,&quot;https://www.codecogs.com/eqnedit.php?latex=(%5Chat%7BJ%7D_i%2C%20%5Chat%7BQ%7D_I)#0&quot;]">
            <a:extLst>
              <a:ext uri="{FF2B5EF4-FFF2-40B4-BE49-F238E27FC236}">
                <a16:creationId xmlns:a16="http://schemas.microsoft.com/office/drawing/2014/main" id="{068DAA3F-2600-40C1-B156-07B4B4FE63F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02335" y="9058984"/>
            <a:ext cx="1424344" cy="56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4;p16" title="[0,0,0,&quot;https://www.codecogs.com/eqnedit.php?latex=(%5Chat%7B%5Comega%7D_i%2C%20%5Chat%7B%5Cvarphi%7D%5EI)#0&quot;]">
            <a:extLst>
              <a:ext uri="{FF2B5EF4-FFF2-40B4-BE49-F238E27FC236}">
                <a16:creationId xmlns:a16="http://schemas.microsoft.com/office/drawing/2014/main" id="{23ED11AA-040E-4EFE-CFF2-195BB1B0B72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07244" y="9744043"/>
            <a:ext cx="1504514" cy="56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5;p16" title="[0,0,0,&quot;https://www.codecogs.com/eqnedit.php?latex=k_%7BIJK%7D#0&quot;]">
            <a:extLst>
              <a:ext uri="{FF2B5EF4-FFF2-40B4-BE49-F238E27FC236}">
                <a16:creationId xmlns:a16="http://schemas.microsoft.com/office/drawing/2014/main" id="{0434EE41-7567-0E0B-1948-0893BF2C1B0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64167" y="10469643"/>
            <a:ext cx="1019887" cy="46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7;p16" title="[0,0,0,&quot;https://www.codecogs.com/eqnedit.php?latex=I_%7B%5Ctext%7BQFT%7D%7D%20%5Cequiv%20%5Clog%20%5Cmathcal%7BZ%7D_%7BQFT%7D%20%3D%20%5Cfrac%7Bk_%7BIJK%7D%5Chat%7B%5Cvarphi%7D%5EI%20%5Chat%7B%5Cvarphi%7D%5EJ%20%5Chat%7B%5Cvarphi%7D%5EK%7D%7B48%5Chat%7B%5Comega%7D_1%20%5Chat%7B%5Comega%7D_2%7D#0&quot;]">
            <a:extLst>
              <a:ext uri="{FF2B5EF4-FFF2-40B4-BE49-F238E27FC236}">
                <a16:creationId xmlns:a16="http://schemas.microsoft.com/office/drawing/2014/main" id="{D68DB18F-9DBD-8C37-A9F0-E1047A35462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5538" y="8333384"/>
            <a:ext cx="8740713" cy="14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3928D-6AB4-1AFC-1DAB-2B69D4CF007C}"/>
              </a:ext>
            </a:extLst>
          </p:cNvPr>
          <p:cNvSpPr txBox="1"/>
          <p:nvPr/>
        </p:nvSpPr>
        <p:spPr>
          <a:xfrm>
            <a:off x="18616165" y="727220"/>
            <a:ext cx="531435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[Cassani,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Komargodski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DotumChe" panose="020B0503020000020004" pitchFamily="49" charset="-127"/>
                <a:cs typeface="Times New Roman" panose="02020603050405020304" pitchFamily="18" charset="0"/>
              </a:rPr>
              <a:t> 2104.01464, Gonzalez Lezcano, Hong, Liu, Pando Zayas 2007.12604]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2206B-471D-6822-694D-4AE118694C28}"/>
              </a:ext>
            </a:extLst>
          </p:cNvPr>
          <p:cNvSpPr txBox="1"/>
          <p:nvPr/>
        </p:nvSpPr>
        <p:spPr>
          <a:xfrm>
            <a:off x="18414507" y="1491596"/>
            <a:ext cx="562250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[Cabo-Bizet, Cassani, Martelli, Murthy, 1810.11442, Benini, Milan, 1811.04107, Choi, Kim, Kim,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Nahmgoong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1810.12067]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3B2114-F83B-8A3A-B8B1-2F47DECC22DB}"/>
                  </a:ext>
                </a:extLst>
              </p:cNvPr>
              <p:cNvSpPr txBox="1"/>
              <p:nvPr/>
            </p:nvSpPr>
            <p:spPr>
              <a:xfrm>
                <a:off x="18187123" y="11585394"/>
                <a:ext cx="4456207" cy="17081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5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Anomalies, charges and potentials are all functions of </a:t>
                </a:r>
                <a14:m>
                  <m:oMath xmlns:m="http://schemas.openxmlformats.org/officeDocument/2006/math">
                    <m:r>
                      <a:rPr lang="en-US" sz="35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endParaRPr lang="en-US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3B2114-F83B-8A3A-B8B1-2F47DECC2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7123" y="11585394"/>
                <a:ext cx="4456207" cy="1708160"/>
              </a:xfrm>
              <a:prstGeom prst="rect">
                <a:avLst/>
              </a:prstGeom>
              <a:blipFill>
                <a:blip r:embed="rId8"/>
                <a:stretch>
                  <a:fillRect l="-821" t="-5694" r="-3420" b="-1174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CA11F0A-8986-740D-1CD9-DFC5454A296F}"/>
              </a:ext>
            </a:extLst>
          </p:cNvPr>
          <p:cNvSpPr/>
          <p:nvPr/>
        </p:nvSpPr>
        <p:spPr>
          <a:xfrm>
            <a:off x="17418966" y="8961953"/>
            <a:ext cx="6000591" cy="2190408"/>
          </a:xfrm>
          <a:prstGeom prst="rect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4E26A3-DFFA-57C5-DD8F-C6A118FAC5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3928" y="3844432"/>
            <a:ext cx="5095028" cy="115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49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  <p:bldP spid="11" grpId="0"/>
      <p:bldP spid="3" grpId="0" animBg="1"/>
    </p:bldLst>
  </p:timing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39500</TotalTime>
  <Words>6970</Words>
  <Application>Microsoft Office PowerPoint</Application>
  <PresentationFormat>Custom</PresentationFormat>
  <Paragraphs>1020</Paragraphs>
  <Slides>67</Slides>
  <Notes>53</Notes>
  <HiddenSlides>26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Chilgok Gwon Anja</vt:lpstr>
      <vt:lpstr>Aptos</vt:lpstr>
      <vt:lpstr>Arial</vt:lpstr>
      <vt:lpstr>Assistant</vt:lpstr>
      <vt:lpstr>Cambria Math</vt:lpstr>
      <vt:lpstr>Helvetica Neue</vt:lpstr>
      <vt:lpstr>Helvetica Neue Medium</vt:lpstr>
      <vt:lpstr>Times New Roman</vt:lpstr>
      <vt:lpstr>Wingdings</vt:lpstr>
      <vt:lpstr>30_BasicColor</vt:lpstr>
      <vt:lpstr>New developments in the microstate counting of AdS black holes</vt:lpstr>
      <vt:lpstr>PowerPoint Presentation</vt:lpstr>
      <vt:lpstr>Black hole entropy</vt:lpstr>
      <vt:lpstr>The one (duality) less traveled</vt:lpstr>
      <vt:lpstr>The one (duality) less traveled</vt:lpstr>
      <vt:lpstr>Quick Summary: Microscopic/Macroscopic</vt:lpstr>
      <vt:lpstr>A small note…</vt:lpstr>
      <vt:lpstr>PowerPoint Presentation</vt:lpstr>
      <vt:lpstr>What do we know from CFT?</vt:lpstr>
      <vt:lpstr>What do we know from CFT?</vt:lpstr>
      <vt:lpstr>The CFT prediction via Legendre transform</vt:lpstr>
      <vt:lpstr>The CFT prediction via Legendre transform</vt:lpstr>
      <vt:lpstr>The CFT prediction via Legendre transform</vt:lpstr>
      <vt:lpstr>The CFT prediction via Legendre transform</vt:lpstr>
      <vt:lpstr>The CFT prediction via Legendre transform</vt:lpstr>
      <vt:lpstr>The CFT prediction via Legendre transform</vt:lpstr>
      <vt:lpstr>The entropy in its full glory</vt:lpstr>
      <vt:lpstr>PowerPoint Presentation</vt:lpstr>
      <vt:lpstr>PowerPoint Presentation</vt:lpstr>
      <vt:lpstr>The supergravity theory</vt:lpstr>
      <vt:lpstr>Overview of black hole solutions</vt:lpstr>
      <vt:lpstr>PowerPoint Presentation</vt:lpstr>
      <vt:lpstr>Special limit: Q_R≠0,Q_F≠0, z=±1</vt:lpstr>
      <vt:lpstr>Special limit: Q_R≠0,Q_F≠0, z=±1</vt:lpstr>
      <vt:lpstr>Black hole thermodynamics and holographic match</vt:lpstr>
      <vt:lpstr>Black hole thermodynamics and holographic match</vt:lpstr>
      <vt:lpstr>PowerPoint Presentation</vt:lpstr>
      <vt:lpstr>PowerPoint Presentation</vt:lpstr>
      <vt:lpstr>Overview of black hole solutions</vt:lpstr>
      <vt:lpstr>How do we find black hole solutions?</vt:lpstr>
      <vt:lpstr>Near horizon extremal geometries (NHEG)</vt:lpstr>
      <vt:lpstr>Near horizon extremal ansatz</vt:lpstr>
      <vt:lpstr>Near horizon extremal ansatz</vt:lpstr>
      <vt:lpstr>The seed solution</vt:lpstr>
      <vt:lpstr>Near horizon extremal solution</vt:lpstr>
      <vt:lpstr>PowerPoint Presentation</vt:lpstr>
      <vt:lpstr>What about the on-shell action?</vt:lpstr>
      <vt:lpstr>Near-horizon thermodynamics</vt:lpstr>
      <vt:lpstr>Near-horizon thermodynamics</vt:lpstr>
      <vt:lpstr>Near-horizon thermodynamics</vt:lpstr>
      <vt:lpstr>A comment - supersymmetry</vt:lpstr>
      <vt:lpstr>The black hole entropy</vt:lpstr>
      <vt:lpstr>Overview of black hole solutions</vt:lpstr>
      <vt:lpstr>Conclusion</vt:lpstr>
      <vt:lpstr>Key features of the theory</vt:lpstr>
      <vt:lpstr>Summary: the solutions</vt:lpstr>
      <vt:lpstr>Misc backup slides</vt:lpstr>
      <vt:lpstr>The holographic match</vt:lpstr>
      <vt:lpstr>What do we know from CFT?</vt:lpstr>
      <vt:lpstr>The CFT prediction via Legendre transform</vt:lpstr>
      <vt:lpstr>The CFT prediction via Legendre transform</vt:lpstr>
      <vt:lpstr>Overview of gravity solutions</vt:lpstr>
      <vt:lpstr>Special limit: Q_R,Q_F,J_1=J_2,(N, g, z=±1)</vt:lpstr>
      <vt:lpstr>Near-horizon first law and supersymmetry</vt:lpstr>
      <vt:lpstr>The holographic duality - gravity</vt:lpstr>
      <vt:lpstr>The holographic duality</vt:lpstr>
      <vt:lpstr>What do we know so far?</vt:lpstr>
      <vt:lpstr>Introduction/Motivation</vt:lpstr>
      <vt:lpstr>The one (duality) less traveled</vt:lpstr>
      <vt:lpstr>Consistent truncation from 7d to 5d</vt:lpstr>
      <vt:lpstr>Holography from wrapped M5-branes</vt:lpstr>
      <vt:lpstr>Consistent truncation from 7d to 5d</vt:lpstr>
      <vt:lpstr>Holography from wrapped M5-branes</vt:lpstr>
      <vt:lpstr>Holography from wrapped M5-branes</vt:lpstr>
      <vt:lpstr>Outline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Marina David</dc:creator>
  <cp:lastModifiedBy>Marina David</cp:lastModifiedBy>
  <cp:revision>218</cp:revision>
  <dcterms:modified xsi:type="dcterms:W3CDTF">2025-06-19T17:28:12Z</dcterms:modified>
</cp:coreProperties>
</file>