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6"/>
  </p:notesMasterIdLst>
  <p:sldIdLst>
    <p:sldId id="290" r:id="rId2"/>
    <p:sldId id="391" r:id="rId3"/>
    <p:sldId id="406" r:id="rId4"/>
    <p:sldId id="322" r:id="rId5"/>
    <p:sldId id="393" r:id="rId6"/>
    <p:sldId id="412" r:id="rId7"/>
    <p:sldId id="413" r:id="rId8"/>
    <p:sldId id="407" r:id="rId9"/>
    <p:sldId id="394" r:id="rId10"/>
    <p:sldId id="415" r:id="rId11"/>
    <p:sldId id="414" r:id="rId12"/>
    <p:sldId id="397" r:id="rId13"/>
    <p:sldId id="396" r:id="rId14"/>
    <p:sldId id="398" r:id="rId15"/>
    <p:sldId id="416" r:id="rId16"/>
    <p:sldId id="435" r:id="rId17"/>
    <p:sldId id="400" r:id="rId18"/>
    <p:sldId id="418" r:id="rId19"/>
    <p:sldId id="401" r:id="rId20"/>
    <p:sldId id="420" r:id="rId21"/>
    <p:sldId id="411" r:id="rId22"/>
    <p:sldId id="402" r:id="rId23"/>
    <p:sldId id="436" r:id="rId24"/>
    <p:sldId id="424" r:id="rId25"/>
    <p:sldId id="425" r:id="rId26"/>
    <p:sldId id="426" r:id="rId27"/>
    <p:sldId id="427" r:id="rId28"/>
    <p:sldId id="432" r:id="rId29"/>
    <p:sldId id="431" r:id="rId30"/>
    <p:sldId id="428" r:id="rId31"/>
    <p:sldId id="429" r:id="rId32"/>
    <p:sldId id="433" r:id="rId33"/>
    <p:sldId id="430" r:id="rId34"/>
    <p:sldId id="437" r:id="rId35"/>
    <p:sldId id="403" r:id="rId36"/>
    <p:sldId id="434" r:id="rId37"/>
    <p:sldId id="422" r:id="rId38"/>
    <p:sldId id="399" r:id="rId39"/>
    <p:sldId id="417" r:id="rId40"/>
    <p:sldId id="409" r:id="rId41"/>
    <p:sldId id="410" r:id="rId42"/>
    <p:sldId id="421" r:id="rId43"/>
    <p:sldId id="419" r:id="rId44"/>
    <p:sldId id="385" r:id="rId4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847EF-E953-054D-9F83-574C35362D16}" v="198" dt="2023-05-21T20:03:27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2"/>
    <p:restoredTop sz="87092"/>
  </p:normalViewPr>
  <p:slideViewPr>
    <p:cSldViewPr snapToGrid="0" snapToObjects="1">
      <p:cViewPr varScale="1">
        <p:scale>
          <a:sx n="174" d="100"/>
          <a:sy n="174" d="100"/>
        </p:scale>
        <p:origin x="1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F282-01D5-164C-B8D1-CEDC9536313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13A9E-F946-1140-84EF-F9FBBC46760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3213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3A9E-F946-1140-84EF-F9FBBC467604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899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3A9E-F946-1140-84EF-F9FBBC467604}" type="slidenum">
              <a:rPr lang="en-BE" smtClean="0"/>
              <a:t>24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021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8D1-EBE5-3444-9B6A-9CB2B518CB1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587-8FFE-2645-8F7B-DF1050AC32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6318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8D1-EBE5-3444-9B6A-9CB2B518CB1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587-8FFE-2645-8F7B-DF1050AC32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5690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8D1-EBE5-3444-9B6A-9CB2B518CB1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587-8FFE-2645-8F7B-DF1050AC32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838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8D1-EBE5-3444-9B6A-9CB2B518CB1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587-8FFE-2645-8F7B-DF1050AC32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748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8D1-EBE5-3444-9B6A-9CB2B518CB1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587-8FFE-2645-8F7B-DF1050AC32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7687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8D1-EBE5-3444-9B6A-9CB2B518CB1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587-8FFE-2645-8F7B-DF1050AC32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3219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8D1-EBE5-3444-9B6A-9CB2B518CB1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587-8FFE-2645-8F7B-DF1050AC32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07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8D1-EBE5-3444-9B6A-9CB2B518CB1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587-8FFE-2645-8F7B-DF1050AC32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5289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8D1-EBE5-3444-9B6A-9CB2B518CB1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587-8FFE-2645-8F7B-DF1050AC32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9740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8D1-EBE5-3444-9B6A-9CB2B518CB1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587-8FFE-2645-8F7B-DF1050AC32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097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8D1-EBE5-3444-9B6A-9CB2B518CB1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587-8FFE-2645-8F7B-DF1050AC32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4198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78D1-EBE5-3444-9B6A-9CB2B518CB15}" type="datetimeFigureOut">
              <a:rPr lang="en-BE" smtClean="0"/>
              <a:t>16/05/2023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AB587-8FFE-2645-8F7B-DF1050AC32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0004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7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62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9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75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98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png"/><Relationship Id="rId7" Type="http://schemas.openxmlformats.org/officeDocument/2006/relationships/image" Target="../media/image32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9A41-2697-F747-83E0-8B9D96564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917" y="1938261"/>
            <a:ext cx="7732166" cy="697321"/>
          </a:xfrm>
        </p:spPr>
        <p:txBody>
          <a:bodyPr>
            <a:normAutofit fontScale="90000"/>
          </a:bodyPr>
          <a:lstStyle/>
          <a:p>
            <a:r>
              <a:rPr lang="en-GB" dirty="0"/>
              <a:t>Integrability and complexity</a:t>
            </a:r>
            <a:br>
              <a:rPr lang="en-GB" dirty="0"/>
            </a:br>
            <a:r>
              <a:rPr lang="en-GB" dirty="0"/>
              <a:t>in quantum spin chains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1BAE0-8B5C-EC4A-BD1C-8F8FC482D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53870"/>
            <a:ext cx="9144000" cy="2675752"/>
          </a:xfrm>
        </p:spPr>
        <p:txBody>
          <a:bodyPr>
            <a:normAutofit/>
          </a:bodyPr>
          <a:lstStyle/>
          <a:p>
            <a:r>
              <a:rPr lang="en-BE" sz="2200" dirty="0"/>
              <a:t>Ben Craps</a:t>
            </a:r>
          </a:p>
          <a:p>
            <a:endParaRPr lang="en-BE" sz="2200" dirty="0"/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BE" dirty="0">
                <a:solidFill>
                  <a:schemeClr val="bg2">
                    <a:lumMod val="50000"/>
                  </a:schemeClr>
                </a:solidFill>
              </a:rPr>
              <a:t>with </a:t>
            </a:r>
            <a:r>
              <a:rPr lang="en-BE" dirty="0"/>
              <a:t>Marine De Clerck, Oleg Evnin </a:t>
            </a:r>
            <a:r>
              <a:rPr lang="en-BE" dirty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BE" dirty="0"/>
              <a:t> Philip Hacker,   </a:t>
            </a:r>
            <a:r>
              <a:rPr lang="en-GB" dirty="0"/>
              <a:t>2305.00037</a:t>
            </a:r>
          </a:p>
          <a:p>
            <a:endParaRPr lang="en-BE" dirty="0"/>
          </a:p>
          <a:p>
            <a:r>
              <a:rPr lang="en-BE" dirty="0">
                <a:solidFill>
                  <a:schemeClr val="bg2">
                    <a:lumMod val="50000"/>
                  </a:schemeClr>
                </a:solidFill>
              </a:rPr>
              <a:t>see also </a:t>
            </a:r>
            <a:r>
              <a:rPr lang="en-BE" dirty="0"/>
              <a:t>BC, MDC, OE, PH </a:t>
            </a:r>
            <a:r>
              <a:rPr lang="en-BE" dirty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BE" dirty="0"/>
              <a:t> Maxim Pavlov,   2202.13924</a:t>
            </a:r>
          </a:p>
          <a:p>
            <a:endParaRPr lang="en-BE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/>
              <a:t>Complexity: Between Field Theory and Gravity,   Madrid, May 22, 2023 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033A8-AEC2-C944-B665-17F793F92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986" y="0"/>
            <a:ext cx="3111014" cy="138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545D50-EA9F-C64F-AFE9-096273C38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2" y="45247"/>
            <a:ext cx="1056248" cy="13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9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68513-4FE8-9747-BBFD-E4A399340C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7704" y="323982"/>
                <a:ext cx="7886700" cy="1104636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BE" dirty="0"/>
                  <a:t>Complexity at </a:t>
                </a:r>
                <a14:m>
                  <m:oMath xmlns:m="http://schemas.openxmlformats.org/officeDocument/2006/math">
                    <m:r>
                      <a:rPr lang="en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BE" dirty="0"/>
                  <a:t>: upper bound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68513-4FE8-9747-BBFD-E4A399340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323982"/>
                <a:ext cx="7886700" cy="1104636"/>
              </a:xfrm>
              <a:prstGeom prst="rect">
                <a:avLst/>
              </a:prstGeom>
              <a:blipFill>
                <a:blip r:embed="rId2"/>
                <a:stretch>
                  <a:fillRect l="-2090" t="-125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FFD3CD-B44E-582B-A77B-8A1762643638}"/>
              </a:ext>
            </a:extLst>
          </p:cNvPr>
          <p:cNvSpPr txBox="1"/>
          <p:nvPr/>
        </p:nvSpPr>
        <p:spPr>
          <a:xfrm>
            <a:off x="337704" y="1072346"/>
            <a:ext cx="72603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Minimize over bi-invariant geodesics:</a:t>
            </a:r>
          </a:p>
          <a:p>
            <a:endParaRPr lang="en-BE" dirty="0"/>
          </a:p>
          <a:p>
            <a:endParaRPr lang="en-BE" dirty="0"/>
          </a:p>
          <a:p>
            <a:r>
              <a:rPr lang="en-BE" dirty="0"/>
              <a:t>                                     with</a:t>
            </a:r>
          </a:p>
          <a:p>
            <a:endParaRPr lang="en-BE" dirty="0"/>
          </a:p>
          <a:p>
            <a:endParaRPr lang="en-BE" dirty="0"/>
          </a:p>
          <a:p>
            <a:r>
              <a:rPr lang="en-BE" dirty="0"/>
              <a:t>Decompose projectors on energy eigenstates into easy and hard directions: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FF982-2B6B-D94C-F77E-9E3E34764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1" y="1916477"/>
            <a:ext cx="1739900" cy="3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B35D3-3283-730B-690E-E0D10607A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785" y="1757727"/>
            <a:ext cx="3352800" cy="67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13D93-555C-E443-0B3D-024D48F65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31" y="3591530"/>
            <a:ext cx="23368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D66137-9480-1140-C616-82731501E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054" y="3578830"/>
            <a:ext cx="3136900" cy="33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8D095E-1213-2B02-3E7E-39261EA46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58" y="4564200"/>
            <a:ext cx="7581900" cy="66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CE255B-6A2B-99EC-DC42-309C47FF9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3386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67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68513-4FE8-9747-BBFD-E4A399340C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7704" y="323982"/>
                <a:ext cx="8418590" cy="1104636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BE" dirty="0"/>
                  <a:t>Introduce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BE" dirty="0"/>
                  <a:t> matrix to rewrite complexity bound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68513-4FE8-9747-BBFD-E4A399340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323982"/>
                <a:ext cx="8418590" cy="1104636"/>
              </a:xfrm>
              <a:prstGeom prst="rect">
                <a:avLst/>
              </a:prstGeom>
              <a:blipFill>
                <a:blip r:embed="rId2"/>
                <a:stretch>
                  <a:fillRect l="-1958" t="-125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7B37E-9D91-7DD3-3D0F-E284E2FCD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49" y="1461760"/>
            <a:ext cx="7581900" cy="66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81004E-EDF4-C270-7061-42735C2B3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627" y="2293891"/>
            <a:ext cx="6172200" cy="647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4782E1-0FC9-90A9-C292-E913C6163A04}"/>
              </a:ext>
            </a:extLst>
          </p:cNvPr>
          <p:cNvSpPr txBox="1"/>
          <p:nvPr/>
        </p:nvSpPr>
        <p:spPr>
          <a:xfrm>
            <a:off x="360563" y="3252275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with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E4FF3D-8737-77D6-CDBD-8CCCBF67D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949" y="3699203"/>
            <a:ext cx="6642100" cy="55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F80033-06AE-EAD6-BD0E-E7FF1D847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50" y="4372331"/>
            <a:ext cx="8293100" cy="66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22E50B-9FBA-EBDB-5F42-BC7CF6061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071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972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68513-4FE8-9747-BBFD-E4A399340C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7704" y="323982"/>
                <a:ext cx="8389330" cy="1104636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Properties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BE" dirty="0"/>
                  <a:t> matrix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68513-4FE8-9747-BBFD-E4A399340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323982"/>
                <a:ext cx="8389330" cy="1104636"/>
              </a:xfrm>
              <a:prstGeom prst="rect">
                <a:avLst/>
              </a:prstGeom>
              <a:blipFill>
                <a:blip r:embed="rId2"/>
                <a:stretch>
                  <a:fillRect l="-1964" t="-125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45C4E88-FB62-48F0-7521-A537CF042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185" y="1427199"/>
            <a:ext cx="4292600" cy="82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D20953-933B-8363-1006-035EA3267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96" y="2931217"/>
            <a:ext cx="8026400" cy="749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64D535-F11B-AB29-3F70-C5568C180EB8}"/>
                  </a:ext>
                </a:extLst>
              </p:cNvPr>
              <p:cNvSpPr txBox="1"/>
              <p:nvPr/>
            </p:nvSpPr>
            <p:spPr>
              <a:xfrm>
                <a:off x="337704" y="1661893"/>
                <a:ext cx="7665560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Eigenvalues between 0 and 1: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The vector of energy eigenvalues is a zero mode: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Similarly, any zero mode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BE" dirty="0"/>
                  <a:t>corresponds to a purely local conservation law: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64D535-F11B-AB29-3F70-C5568C180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1661893"/>
                <a:ext cx="7665560" cy="2585323"/>
              </a:xfrm>
              <a:prstGeom prst="rect">
                <a:avLst/>
              </a:prstGeom>
              <a:blipFill>
                <a:blip r:embed="rId5"/>
                <a:stretch>
                  <a:fillRect l="-496" t="-1471" b="-294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9C11321-9AE1-567F-DF93-D20E2F01E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319" y="1004135"/>
            <a:ext cx="6642100" cy="55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FF687-FFCE-321B-A974-0CFBBC6D1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071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CE595-7EB8-2E47-4F3E-9E0075351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96" y="4291044"/>
            <a:ext cx="7772400" cy="7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389330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Bound on complexity as Closest Vector Problem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C99B77-6915-5EA4-7E05-D81200D3DC6D}"/>
                  </a:ext>
                </a:extLst>
              </p:cNvPr>
              <p:cNvSpPr txBox="1"/>
              <p:nvPr/>
            </p:nvSpPr>
            <p:spPr>
              <a:xfrm>
                <a:off x="416966" y="2296875"/>
                <a:ext cx="7393371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BE" dirty="0"/>
                  <a:t>Minimization problem on hypercubic lattice in space with nontrivial metric</a:t>
                </a:r>
              </a:p>
              <a:p>
                <a:endParaRPr lang="en-BE" dirty="0"/>
              </a:p>
              <a:p>
                <a:endParaRPr lang="en-BE" dirty="0"/>
              </a:p>
              <a:p>
                <a:endParaRPr lang="en-BE" dirty="0"/>
              </a:p>
              <a:p>
                <a:r>
                  <a:rPr lang="en-BE" dirty="0"/>
                  <a:t>Equivalent to minimization problem on non-hypercubic lattice in flat space.</a:t>
                </a:r>
              </a:p>
              <a:p>
                <a:endParaRPr lang="en-BE" dirty="0"/>
              </a:p>
              <a:p>
                <a:r>
                  <a:rPr lang="en-BE" dirty="0"/>
                  <a:t>“Closest Vector Problem”</a:t>
                </a:r>
              </a:p>
              <a:p>
                <a:endParaRPr lang="en-BE" dirty="0"/>
              </a:p>
              <a:p>
                <a:r>
                  <a:rPr lang="en-BE" dirty="0"/>
                  <a:t>Very difficult to solve exactly (time exponential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BE" dirty="0"/>
                  <a:t> -- lattice cryptography!), </a:t>
                </a:r>
              </a:p>
              <a:p>
                <a:r>
                  <a:rPr lang="en-BE" dirty="0"/>
                  <a:t>but approximate solutions can be found in polynomial time.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C99B77-6915-5EA4-7E05-D81200D3D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66" y="2296875"/>
                <a:ext cx="7393371" cy="2862322"/>
              </a:xfrm>
              <a:prstGeom prst="rect">
                <a:avLst/>
              </a:prstGeom>
              <a:blipFill>
                <a:blip r:embed="rId2"/>
                <a:stretch>
                  <a:fillRect l="-686" t="-881" b="-220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9ECDDE9-ECAC-2D2A-13BB-DD1761276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70" y="2673956"/>
            <a:ext cx="2019300" cy="26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42D72D-E345-25DF-97F9-5FFA7040C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96" y="1263371"/>
            <a:ext cx="8293100" cy="66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7C9C31-FB37-4239-C34A-B77A6934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071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88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Closest Vector Problem: rounding does not work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C8678C3-1751-2BDB-7A17-8C45D13EA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8002"/>
              </p:ext>
            </p:extLst>
          </p:nvPr>
        </p:nvGraphicFramePr>
        <p:xfrm>
          <a:off x="1524000" y="1600911"/>
          <a:ext cx="6096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684976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52423314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6307378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190141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50250651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4028532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7602395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75632715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971121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2489068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4720944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761314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536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88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57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79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3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214762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492C83-79E7-1DFF-20E6-41D72DAC87E5}"/>
              </a:ext>
            </a:extLst>
          </p:cNvPr>
          <p:cNvCxnSpPr>
            <a:cxnSpLocks/>
          </p:cNvCxnSpPr>
          <p:nvPr/>
        </p:nvCxnSpPr>
        <p:spPr>
          <a:xfrm>
            <a:off x="1524000" y="3825951"/>
            <a:ext cx="50962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BF4983-D9AC-3F84-25A5-F2F7B67C47E7}"/>
              </a:ext>
            </a:extLst>
          </p:cNvPr>
          <p:cNvCxnSpPr>
            <a:cxnSpLocks/>
          </p:cNvCxnSpPr>
          <p:nvPr/>
        </p:nvCxnSpPr>
        <p:spPr>
          <a:xfrm flipV="1">
            <a:off x="1524000" y="3460090"/>
            <a:ext cx="5088941" cy="3658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958600-56F8-1CDD-8CB1-94524541FDEF}"/>
                  </a:ext>
                </a:extLst>
              </p:cNvPr>
              <p:cNvSpPr txBox="1"/>
              <p:nvPr/>
            </p:nvSpPr>
            <p:spPr>
              <a:xfrm>
                <a:off x="1839773" y="3825951"/>
                <a:ext cx="2726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958600-56F8-1CDD-8CB1-94524541F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773" y="3825951"/>
                <a:ext cx="272639" cy="276999"/>
              </a:xfrm>
              <a:prstGeom prst="rect">
                <a:avLst/>
              </a:prstGeom>
              <a:blipFill>
                <a:blip r:embed="rId2"/>
                <a:stretch>
                  <a:fillRect l="-17391" r="-4348" b="-130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EDC81F-1B39-29E3-4D0B-7661A63409AE}"/>
                  </a:ext>
                </a:extLst>
              </p:cNvPr>
              <p:cNvSpPr txBox="1"/>
              <p:nvPr/>
            </p:nvSpPr>
            <p:spPr>
              <a:xfrm>
                <a:off x="6239883" y="3149297"/>
                <a:ext cx="277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EDC81F-1B39-29E3-4D0B-7661A6340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883" y="3149297"/>
                <a:ext cx="277961" cy="276999"/>
              </a:xfrm>
              <a:prstGeom prst="rect">
                <a:avLst/>
              </a:prstGeom>
              <a:blipFill>
                <a:blip r:embed="rId3"/>
                <a:stretch>
                  <a:fillRect l="-21739" r="-4348" b="-1818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7B75A3-A4BA-5944-9ED6-EB2BABDF636F}"/>
              </a:ext>
            </a:extLst>
          </p:cNvPr>
          <p:cNvCxnSpPr>
            <a:cxnSpLocks/>
          </p:cNvCxnSpPr>
          <p:nvPr/>
        </p:nvCxnSpPr>
        <p:spPr>
          <a:xfrm flipV="1">
            <a:off x="1524000" y="3548952"/>
            <a:ext cx="0" cy="27699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FE68E4-6AE2-3EFF-B5C8-6228861BBCA1}"/>
                  </a:ext>
                </a:extLst>
              </p:cNvPr>
              <p:cNvSpPr txBox="1"/>
              <p:nvPr/>
            </p:nvSpPr>
            <p:spPr>
              <a:xfrm>
                <a:off x="1298448" y="3441330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BE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FE68E4-6AE2-3EFF-B5C8-6228861BB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48" y="3441330"/>
                <a:ext cx="171777" cy="276999"/>
              </a:xfrm>
              <a:prstGeom prst="rect">
                <a:avLst/>
              </a:prstGeom>
              <a:blipFill>
                <a:blip r:embed="rId4"/>
                <a:stretch>
                  <a:fillRect l="-21429" r="-2142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ADE590-DA76-C3A6-A54B-A5DF072E0FCE}"/>
                  </a:ext>
                </a:extLst>
              </p:cNvPr>
              <p:cNvSpPr txBox="1"/>
              <p:nvPr/>
            </p:nvSpPr>
            <p:spPr>
              <a:xfrm>
                <a:off x="1470225" y="4546397"/>
                <a:ext cx="16681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BE" dirty="0"/>
                  <a:t> 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ADE590-DA76-C3A6-A54B-A5DF072E0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25" y="4546397"/>
                <a:ext cx="1668149" cy="276999"/>
              </a:xfrm>
              <a:prstGeom prst="rect">
                <a:avLst/>
              </a:prstGeom>
              <a:blipFill>
                <a:blip r:embed="rId5"/>
                <a:stretch>
                  <a:fillRect l="-3759" t="-27273" r="-1504" b="-5454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96D145-E4E4-05B8-1A55-DE73ADAF8EDE}"/>
                  </a:ext>
                </a:extLst>
              </p:cNvPr>
              <p:cNvSpPr txBox="1"/>
              <p:nvPr/>
            </p:nvSpPr>
            <p:spPr>
              <a:xfrm>
                <a:off x="4475553" y="4546396"/>
                <a:ext cx="2079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𝑟𝑜𝑢𝑛𝑑𝑒𝑑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BE" dirty="0"/>
                  <a:t> 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96D145-E4E4-05B8-1A55-DE73ADAF8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553" y="4546396"/>
                <a:ext cx="2079993" cy="276999"/>
              </a:xfrm>
              <a:prstGeom prst="rect">
                <a:avLst/>
              </a:prstGeom>
              <a:blipFill>
                <a:blip r:embed="rId6"/>
                <a:stretch>
                  <a:fillRect l="-3049" t="-27273" b="-5454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C647FC-7400-5BD3-6FA3-4A4B4B2393D6}"/>
              </a:ext>
            </a:extLst>
          </p:cNvPr>
          <p:cNvCxnSpPr>
            <a:cxnSpLocks/>
          </p:cNvCxnSpPr>
          <p:nvPr/>
        </p:nvCxnSpPr>
        <p:spPr>
          <a:xfrm flipV="1">
            <a:off x="1523999" y="3460090"/>
            <a:ext cx="2038503" cy="365860"/>
          </a:xfrm>
          <a:prstGeom prst="straightConnector1">
            <a:avLst/>
          </a:prstGeom>
          <a:ln w="12700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711637-580A-9CF4-E735-E11EBE11EEED}"/>
                  </a:ext>
                </a:extLst>
              </p:cNvPr>
              <p:cNvSpPr txBox="1"/>
              <p:nvPr/>
            </p:nvSpPr>
            <p:spPr>
              <a:xfrm>
                <a:off x="3180278" y="3096944"/>
                <a:ext cx="8881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𝑟𝑜𝑢𝑛𝑑𝑒𝑑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711637-580A-9CF4-E735-E11EBE11E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78" y="3096944"/>
                <a:ext cx="888192" cy="276999"/>
              </a:xfrm>
              <a:prstGeom prst="rect">
                <a:avLst/>
              </a:prstGeom>
              <a:blipFill>
                <a:blip r:embed="rId7"/>
                <a:stretch>
                  <a:fillRect l="-2817" r="-1408" b="-130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AC528A-4FBE-8DAA-1B1B-4DA11D41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071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180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Closest Vector Problem: approximation methods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CC8903-6B59-944C-90B3-9D7280AAC2E4}"/>
                  </a:ext>
                </a:extLst>
              </p:cNvPr>
              <p:cNvSpPr txBox="1"/>
              <p:nvPr/>
            </p:nvSpPr>
            <p:spPr>
              <a:xfrm>
                <a:off x="337704" y="1521795"/>
                <a:ext cx="8892242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>
                    <a:solidFill>
                      <a:schemeClr val="accent1"/>
                    </a:solidFill>
                  </a:rPr>
                  <a:t>LLL algorithm</a:t>
                </a:r>
                <a:r>
                  <a:rPr lang="en-BE" dirty="0"/>
                  <a:t>: transforms lattice basis into more orthogonal one, with rounder, less </a:t>
                </a:r>
              </a:p>
              <a:p>
                <a:r>
                  <a:rPr lang="en-BE" dirty="0"/>
                  <a:t>      elongated unit cell – “basis reduction”.</a:t>
                </a:r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>
                    <a:solidFill>
                      <a:schemeClr val="accent1"/>
                    </a:solidFill>
                  </a:rPr>
                  <a:t>Babai’s nearest plane algorithm</a:t>
                </a:r>
                <a:r>
                  <a:rPr lang="en-BE" dirty="0"/>
                  <a:t>: consider family of lattice hyperplanes spanned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BE" dirty="0"/>
                  <a:t> </a:t>
                </a:r>
              </a:p>
              <a:p>
                <a:r>
                  <a:rPr lang="en-BE" dirty="0"/>
                  <a:t>      basis vectors and project orthogonally on nearest one. Repeat in one dimension less, etc.</a:t>
                </a:r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>
                    <a:solidFill>
                      <a:schemeClr val="accent1"/>
                    </a:solidFill>
                  </a:rPr>
                  <a:t>Greedy algorithm</a:t>
                </a:r>
                <a:r>
                  <a:rPr lang="en-BE" dirty="0"/>
                  <a:t>: check whether complexity bound can be improved by moving in the</a:t>
                </a:r>
              </a:p>
              <a:p>
                <a:r>
                  <a:rPr lang="en-BE" dirty="0"/>
                  <a:t>      direction of any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BE" dirty="0"/>
                  <a:t> basis vectors; then move in direction of maximal gain.</a:t>
                </a:r>
              </a:p>
              <a:p>
                <a:endParaRPr lang="en-BE" dirty="0"/>
              </a:p>
              <a:p>
                <a:endParaRPr lang="en-BE" dirty="0"/>
              </a:p>
              <a:p>
                <a:r>
                  <a:rPr lang="en-BE" dirty="0"/>
                  <a:t>All these algorithms run in a time 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BE" dirty="0"/>
                  <a:t>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CC8903-6B59-944C-90B3-9D7280AAC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1521795"/>
                <a:ext cx="8892242" cy="3416320"/>
              </a:xfrm>
              <a:prstGeom prst="rect">
                <a:avLst/>
              </a:prstGeom>
              <a:blipFill>
                <a:blip r:embed="rId2"/>
                <a:stretch>
                  <a:fillRect l="-571" t="-1115" b="-223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6DA4039-63EB-BE96-86C3-39168CB2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455" y="1814446"/>
            <a:ext cx="3047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[Lenstra, Lenstra, Lovász 1982]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7AEFA-7500-6790-2832-97243883C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146" y="2973115"/>
            <a:ext cx="1367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[Babai 1986]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C222E-A792-B291-D32D-16057BAF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902" y="4061861"/>
            <a:ext cx="1834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[Park, Boyd 2015]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B910A-8590-0B57-D0FC-DF19B168F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071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29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7886700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Outline</a:t>
            </a:r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5FF6F2-8563-E842-ACF9-E726A9A94597}"/>
              </a:ext>
            </a:extLst>
          </p:cNvPr>
          <p:cNvSpPr txBox="1"/>
          <p:nvPr/>
        </p:nvSpPr>
        <p:spPr>
          <a:xfrm>
            <a:off x="1387740" y="2065338"/>
            <a:ext cx="5361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dirty="0">
              <a:highlight>
                <a:srgbClr val="C0C0C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BE" dirty="0"/>
              <a:t>A bound on complexity</a:t>
            </a:r>
          </a:p>
          <a:p>
            <a:pPr marL="342900" indent="-342900">
              <a:buFont typeface="+mj-lt"/>
              <a:buAutoNum type="arabicPeriod"/>
            </a:pPr>
            <a:endParaRPr lang="en-BE" dirty="0">
              <a:highlight>
                <a:srgbClr val="C0C0C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BE" dirty="0">
                <a:highlight>
                  <a:srgbClr val="C0C0C0"/>
                </a:highlight>
              </a:rPr>
              <a:t>Complexity in quantum resonant systems</a:t>
            </a:r>
          </a:p>
          <a:p>
            <a:pPr marL="342900" indent="-342900">
              <a:buFont typeface="+mj-lt"/>
              <a:buAutoNum type="arabicPeriod"/>
            </a:pPr>
            <a:endParaRPr lang="en-BE" dirty="0"/>
          </a:p>
          <a:p>
            <a:pPr marL="342900" indent="-342900">
              <a:buFont typeface="+mj-lt"/>
              <a:buAutoNum type="arabicPeriod"/>
            </a:pPr>
            <a:r>
              <a:rPr lang="en-BE" dirty="0"/>
              <a:t>Integrability and complexity in quantum spin chains</a:t>
            </a:r>
          </a:p>
          <a:p>
            <a:pPr marL="342900" indent="-342900">
              <a:buFont typeface="+mj-lt"/>
              <a:buAutoNum type="arabicPeriod"/>
            </a:pPr>
            <a:endParaRPr lang="en-BE" dirty="0"/>
          </a:p>
          <a:p>
            <a:pPr marL="342900" indent="-342900">
              <a:buFont typeface="+mj-lt"/>
              <a:buAutoNum type="arabicPeriod"/>
            </a:pPr>
            <a:r>
              <a:rPr lang="en-BE" dirty="0"/>
              <a:t>Conclusions and outlook</a:t>
            </a:r>
          </a:p>
        </p:txBody>
      </p:sp>
    </p:spTree>
    <p:extLst>
      <p:ext uri="{BB962C8B-B14F-4D97-AF65-F5344CB8AC3E}">
        <p14:creationId xmlns:p14="http://schemas.microsoft.com/office/powerpoint/2010/main" val="93706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Quantum resonant systems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78ADDB-5CFD-A0BE-15E6-462BAD9298DD}"/>
                  </a:ext>
                </a:extLst>
              </p:cNvPr>
              <p:cNvSpPr txBox="1"/>
              <p:nvPr/>
            </p:nvSpPr>
            <p:spPr>
              <a:xfrm>
                <a:off x="337704" y="1273079"/>
                <a:ext cx="8830366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Hamiltonian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Hilbert space generated by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Obvious conserved charges: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Hilbert space is infinite-dimensional, but Hamiltonian is block-diagonal.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BE" dirty="0"/>
                  <a:t> block</a:t>
                </a:r>
              </a:p>
              <a:p>
                <a:r>
                  <a:rPr lang="en-BE" dirty="0"/>
                  <a:t>      is finite-dimensional and contains those states with   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78ADDB-5CFD-A0BE-15E6-462BAD929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1273079"/>
                <a:ext cx="8830366" cy="3416320"/>
              </a:xfrm>
              <a:prstGeom prst="rect">
                <a:avLst/>
              </a:prstGeom>
              <a:blipFill>
                <a:blip r:embed="rId2"/>
                <a:stretch>
                  <a:fillRect l="-431" t="-1111" r="-287" b="-148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42AE3FD-AE29-8141-F314-D5B537826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78" y="1128717"/>
            <a:ext cx="3314700" cy="838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BBB4A0-7A47-67CE-702B-35281EF03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61" y="1301802"/>
            <a:ext cx="1587500" cy="30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00C084-0D3E-C00C-A8E2-6D471D47A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678" y="2199373"/>
            <a:ext cx="3784600" cy="736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51EC7C-E2BF-7B12-03C6-FA6BA9EA8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853" y="3066719"/>
            <a:ext cx="1511300" cy="698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3C485D-0F4F-E217-4D73-B5AF67EB5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9603" y="3071469"/>
            <a:ext cx="1752600" cy="698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17ADAC-7BFE-CE5A-86A7-9E1B65A0C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0103" y="4679818"/>
            <a:ext cx="1168400" cy="711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5AE7C0-C712-088E-1C6C-3B34F77A0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523" y="4681934"/>
            <a:ext cx="1295400" cy="711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3B1E6B-C4B8-0F08-DB79-7B85601E3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941" y="5282170"/>
            <a:ext cx="2189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[Evnin, Piensuk 2019]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993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Quantum resonant systems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78ADDB-5CFD-A0BE-15E6-462BAD9298DD}"/>
                  </a:ext>
                </a:extLst>
              </p:cNvPr>
              <p:cNvSpPr txBox="1"/>
              <p:nvPr/>
            </p:nvSpPr>
            <p:spPr>
              <a:xfrm>
                <a:off x="337704" y="2436196"/>
                <a:ext cx="8699176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Classical resonant systems appear as controlled approximations to weakly nonlinear</a:t>
                </a:r>
              </a:p>
              <a:p>
                <a:r>
                  <a:rPr lang="en-BE" dirty="0"/>
                  <a:t>      dynamics.</a:t>
                </a:r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Depending on choice of “interaction coefficients”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𝑛𝑚𝑘𝑙</m:t>
                        </m:r>
                      </m:sub>
                    </m:sSub>
                  </m:oMath>
                </a14:m>
                <a:r>
                  <a:rPr lang="en-BE" dirty="0"/>
                  <a:t> a variety of dynamical behavior</a:t>
                </a:r>
              </a:p>
              <a:p>
                <a:r>
                  <a:rPr lang="en-BE" dirty="0"/>
                  <a:t>      is possible (turbulence, recurrences, integrability, invariant submanifolds, chaos,…).</a:t>
                </a:r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Example of “generic” integrable model (“truncated </a:t>
                </a:r>
                <a:r>
                  <a:rPr lang="en-GB" dirty="0" err="1"/>
                  <a:t>Szegö</a:t>
                </a:r>
                <a:r>
                  <a:rPr lang="en-GB" dirty="0"/>
                  <a:t>˝):</a:t>
                </a:r>
              </a:p>
              <a:p>
                <a:r>
                  <a:rPr lang="en-GB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𝑛𝑚𝑘𝑙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BE" dirty="0"/>
                  <a:t> if all indices nonzero,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𝑛𝑚𝑘𝑙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BE" dirty="0"/>
                  <a:t> if at least one index is zero.</a:t>
                </a:r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Chaotic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𝑛𝑚𝑘𝑙</m:t>
                        </m:r>
                      </m:sub>
                    </m:sSub>
                  </m:oMath>
                </a14:m>
                <a:r>
                  <a:rPr lang="en-BE" dirty="0"/>
                  <a:t> randomly drawn from normal distribution.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78ADDB-5CFD-A0BE-15E6-462BAD929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2436196"/>
                <a:ext cx="8699176" cy="2862322"/>
              </a:xfrm>
              <a:prstGeom prst="rect">
                <a:avLst/>
              </a:prstGeom>
              <a:blipFill>
                <a:blip r:embed="rId2"/>
                <a:stretch>
                  <a:fillRect l="-437" t="-1327" b="-221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42AE3FD-AE29-8141-F314-D5B537826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78" y="1128717"/>
            <a:ext cx="3314700" cy="838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BBB4A0-7A47-67CE-702B-35281EF03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61" y="1301802"/>
            <a:ext cx="1587500" cy="30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CAAF24-8579-BBA5-B2CF-50408D50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200" y="4082755"/>
            <a:ext cx="1896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[Biasi, Evnin 2020]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0082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Chaotic and integrable quantum resonant systems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580DBCE-5EA5-C4EB-0996-C458B104D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672"/>
            <a:ext cx="9144000" cy="3713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04BFA9-1E04-D941-27C9-5C76A0339A42}"/>
              </a:ext>
            </a:extLst>
          </p:cNvPr>
          <p:cNvSpPr txBox="1"/>
          <p:nvPr/>
        </p:nvSpPr>
        <p:spPr>
          <a:xfrm>
            <a:off x="1728138" y="4835580"/>
            <a:ext cx="92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random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475DD-83D8-4629-F7F5-0C684C74813F}"/>
              </a:ext>
            </a:extLst>
          </p:cNvPr>
          <p:cNvSpPr txBox="1"/>
          <p:nvPr/>
        </p:nvSpPr>
        <p:spPr>
          <a:xfrm>
            <a:off x="6374089" y="4835813"/>
            <a:ext cx="169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truncated Szegö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0AA2F8-14A1-F25E-1F32-37B13ADF5341}"/>
                  </a:ext>
                </a:extLst>
              </p:cNvPr>
              <p:cNvSpPr txBox="1"/>
              <p:nvPr/>
            </p:nvSpPr>
            <p:spPr>
              <a:xfrm>
                <a:off x="3866083" y="4927913"/>
                <a:ext cx="18235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=30,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0AA2F8-14A1-F25E-1F32-37B13ADF5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083" y="4927913"/>
                <a:ext cx="1823513" cy="276999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72D029-989C-DDAB-89F0-F53218FA1497}"/>
                  </a:ext>
                </a:extLst>
              </p:cNvPr>
              <p:cNvSpPr txBox="1"/>
              <p:nvPr/>
            </p:nvSpPr>
            <p:spPr>
              <a:xfrm>
                <a:off x="4260710" y="5230201"/>
                <a:ext cx="1034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=5604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72D029-989C-DDAB-89F0-F53218FA1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710" y="5230201"/>
                <a:ext cx="1034257" cy="276999"/>
              </a:xfrm>
              <a:prstGeom prst="rect">
                <a:avLst/>
              </a:prstGeom>
              <a:blipFill>
                <a:blip r:embed="rId4"/>
                <a:stretch>
                  <a:fillRect l="-4819" r="-3614" b="-869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43DC411-C4B3-3B9B-ADB3-30EAB51A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071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81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7886700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Complexity of time evolution</a:t>
            </a:r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75E3EB0-99DD-927D-5A74-503CBA0E4D94}"/>
              </a:ext>
            </a:extLst>
          </p:cNvPr>
          <p:cNvSpPr txBox="1"/>
          <p:nvPr/>
        </p:nvSpPr>
        <p:spPr>
          <a:xfrm>
            <a:off x="337704" y="1072346"/>
            <a:ext cx="879824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Circuit complexity: minimal number of “simple gates” to perform quantum computation.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Geometric complexity (Nielsen): length of shortest path in manifold of unitaries between</a:t>
            </a:r>
          </a:p>
          <a:p>
            <a:r>
              <a:rPr lang="en-BE" dirty="0"/>
              <a:t>      identity operator and operator of interest: </a:t>
            </a:r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Metric needed. (Too) simple possibility: bi-invariant metric</a:t>
            </a:r>
          </a:p>
          <a:p>
            <a:endParaRPr lang="en-BE" dirty="0"/>
          </a:p>
          <a:p>
            <a:r>
              <a:rPr lang="en-BE" dirty="0"/>
              <a:t>     Introduce velocity V and expand it in a basis of generators:</a:t>
            </a:r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r>
              <a:rPr lang="en-BE" dirty="0"/>
              <a:t>      Then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31983E-7D36-EC07-AC14-348C2235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977" y="2482492"/>
            <a:ext cx="3073400" cy="266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0A7A51-E33F-03BD-C8CF-E61F06561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658" y="3015464"/>
            <a:ext cx="2171700" cy="30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CE5B67-6568-52EB-D67D-12B48BD95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93" y="4092206"/>
            <a:ext cx="2247900" cy="546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ECBF9C-E2E0-94E7-7494-F65E90112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925" y="4158271"/>
            <a:ext cx="1447800" cy="55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05B223-6BC6-F82A-7A88-F668E034B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307" y="4225556"/>
            <a:ext cx="1485900" cy="279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BFFFEF-CBD9-A6C7-24D3-0C6AB5FB3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3823" y="4783759"/>
            <a:ext cx="6769100" cy="63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D495FD-E35A-A7BE-6037-AA610C254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410" y="1964578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[Nielsen 2005,…]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210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Complexity in quantum resonant systems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78ADDB-5CFD-A0BE-15E6-462BAD9298DD}"/>
                  </a:ext>
                </a:extLst>
              </p:cNvPr>
              <p:cNvSpPr txBox="1"/>
              <p:nvPr/>
            </p:nvSpPr>
            <p:spPr>
              <a:xfrm>
                <a:off x="337704" y="2436196"/>
                <a:ext cx="823026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Hamiltonian changes at most 2 modes in a state 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BE" dirty="0"/>
                  <a:t> block. Generalize this</a:t>
                </a:r>
              </a:p>
              <a:p>
                <a:r>
                  <a:rPr lang="en-BE" dirty="0"/>
                  <a:t>      idea to define a “locality degree”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BE" dirty="0"/>
                  <a:t>.</a:t>
                </a:r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There is a noticeable difference in complexity plateau height between integrable </a:t>
                </a:r>
              </a:p>
              <a:p>
                <a:r>
                  <a:rPr lang="en-BE" dirty="0"/>
                  <a:t>      (truncated Szegö) and chaotic models (10-20%).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78ADDB-5CFD-A0BE-15E6-462BAD929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2436196"/>
                <a:ext cx="8230266" cy="1477328"/>
              </a:xfrm>
              <a:prstGeom prst="rect">
                <a:avLst/>
              </a:prstGeom>
              <a:blipFill>
                <a:blip r:embed="rId2"/>
                <a:stretch>
                  <a:fillRect l="-462" t="-2564" b="-512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42AE3FD-AE29-8141-F314-D5B537826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78" y="1128717"/>
            <a:ext cx="3314700" cy="838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BBB4A0-7A47-67CE-702B-35281EF03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61" y="1301802"/>
            <a:ext cx="1587500" cy="30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C4D2F-2596-6E6D-5A5C-75F09B3EB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071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77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Integrable models have lower complexity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4DB119A-76F3-6806-8952-54FAD74B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0" y="876300"/>
            <a:ext cx="6245225" cy="4838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97F886-F9D6-8C16-5748-E11D6C183C21}"/>
                  </a:ext>
                </a:extLst>
              </p:cNvPr>
              <p:cNvSpPr txBox="1"/>
              <p:nvPr/>
            </p:nvSpPr>
            <p:spPr>
              <a:xfrm>
                <a:off x="6792163" y="2719000"/>
                <a:ext cx="18235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=30,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97F886-F9D6-8C16-5748-E11D6C183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163" y="2719000"/>
                <a:ext cx="1823513" cy="276999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9F6074-3F9F-83BC-4CFA-D840F3DBC230}"/>
                  </a:ext>
                </a:extLst>
              </p:cNvPr>
              <p:cNvSpPr txBox="1"/>
              <p:nvPr/>
            </p:nvSpPr>
            <p:spPr>
              <a:xfrm>
                <a:off x="7186790" y="3021288"/>
                <a:ext cx="1034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=5604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9F6074-3F9F-83BC-4CFA-D840F3DBC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790" y="3021288"/>
                <a:ext cx="1034257" cy="276999"/>
              </a:xfrm>
              <a:prstGeom prst="rect">
                <a:avLst/>
              </a:prstGeom>
              <a:blipFill>
                <a:blip r:embed="rId4"/>
                <a:stretch>
                  <a:fillRect l="-3614" r="-4819" b="-909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AA5B961-1AA3-3692-A8BE-1340380B6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092" y="4969572"/>
            <a:ext cx="2223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02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68513-4FE8-9747-BBFD-E4A399340C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7704" y="323982"/>
                <a:ext cx="8638046" cy="1104636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BE" dirty="0"/>
                  <a:t> eigenvalues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68513-4FE8-9747-BBFD-E4A399340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323982"/>
                <a:ext cx="8638046" cy="1104636"/>
              </a:xfrm>
              <a:prstGeom prst="rect">
                <a:avLst/>
              </a:prstGeom>
              <a:blipFill>
                <a:blip r:embed="rId2"/>
                <a:stretch>
                  <a:fillRect l="-1909" t="-125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1671B31-756A-1B8D-6076-4E7D84C3F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57" y="879387"/>
            <a:ext cx="6193804" cy="4810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2829B6-963C-83EB-9914-8CBD1249C86F}"/>
                  </a:ext>
                </a:extLst>
              </p:cNvPr>
              <p:cNvSpPr txBox="1"/>
              <p:nvPr/>
            </p:nvSpPr>
            <p:spPr>
              <a:xfrm>
                <a:off x="6792163" y="5067176"/>
                <a:ext cx="18235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=30,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2829B6-963C-83EB-9914-8CBD1249C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163" y="5067176"/>
                <a:ext cx="1823513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3441E2-9513-C90E-9B71-298A8C1F8259}"/>
                  </a:ext>
                </a:extLst>
              </p:cNvPr>
              <p:cNvSpPr txBox="1"/>
              <p:nvPr/>
            </p:nvSpPr>
            <p:spPr>
              <a:xfrm>
                <a:off x="7186790" y="5369464"/>
                <a:ext cx="1034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=5604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3441E2-9513-C90E-9B71-298A8C1F8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790" y="5369464"/>
                <a:ext cx="1034257" cy="276999"/>
              </a:xfrm>
              <a:prstGeom prst="rect">
                <a:avLst/>
              </a:prstGeom>
              <a:blipFill>
                <a:blip r:embed="rId5"/>
                <a:stretch>
                  <a:fillRect l="-3614" r="-4819" b="-869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1113D-DBFB-3D42-0A19-5F260B45E457}"/>
                  </a:ext>
                </a:extLst>
              </p:cNvPr>
              <p:cNvSpPr txBox="1"/>
              <p:nvPr/>
            </p:nvSpPr>
            <p:spPr>
              <a:xfrm>
                <a:off x="6501097" y="1196969"/>
                <a:ext cx="2642903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BE" dirty="0"/>
                  <a:t>Integrable models </a:t>
                </a:r>
              </a:p>
              <a:p>
                <a:r>
                  <a:rPr lang="en-BE" dirty="0"/>
                  <a:t>(red/green) possess tower</a:t>
                </a:r>
              </a:p>
              <a:p>
                <a:r>
                  <a:rPr lang="en-BE" dirty="0"/>
                  <a:t>of conserved charges of</a:t>
                </a:r>
              </a:p>
              <a:p>
                <a:r>
                  <a:rPr lang="en-BE" dirty="0"/>
                  <a:t>increasing locality degree.</a:t>
                </a:r>
              </a:p>
              <a:p>
                <a:endParaRPr lang="en-BE" dirty="0"/>
              </a:p>
              <a:p>
                <a:r>
                  <a:rPr lang="en-BE" dirty="0"/>
                  <a:t>Complexity plateau</a:t>
                </a:r>
              </a:p>
              <a:p>
                <a:r>
                  <a:rPr lang="en-BE" dirty="0"/>
                  <a:t>height correlates with</a:t>
                </a:r>
              </a:p>
              <a:p>
                <a:r>
                  <a:rPr lang="en-BE" dirty="0"/>
                  <a:t>the number of small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BE" dirty="0"/>
                  <a:t> eigenvalues.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1113D-DBFB-3D42-0A19-5F260B45E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097" y="1196969"/>
                <a:ext cx="2642903" cy="2585323"/>
              </a:xfrm>
              <a:prstGeom prst="rect">
                <a:avLst/>
              </a:prstGeom>
              <a:blipFill>
                <a:blip r:embed="rId6"/>
                <a:stretch>
                  <a:fillRect l="-1914" t="-980" r="-957" b="-343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696AFE-0F02-F3CB-3F80-9F9F5353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886" y="4018593"/>
            <a:ext cx="2223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291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7886700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Outline</a:t>
            </a:r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5FF6F2-8563-E842-ACF9-E726A9A94597}"/>
              </a:ext>
            </a:extLst>
          </p:cNvPr>
          <p:cNvSpPr txBox="1"/>
          <p:nvPr/>
        </p:nvSpPr>
        <p:spPr>
          <a:xfrm>
            <a:off x="1387740" y="2065338"/>
            <a:ext cx="5361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dirty="0">
              <a:highlight>
                <a:srgbClr val="C0C0C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BE" dirty="0"/>
              <a:t>A bound on complexity</a:t>
            </a:r>
          </a:p>
          <a:p>
            <a:pPr marL="342900" indent="-342900">
              <a:buFont typeface="+mj-lt"/>
              <a:buAutoNum type="arabicPeriod"/>
            </a:pPr>
            <a:endParaRPr lang="en-BE" dirty="0">
              <a:highlight>
                <a:srgbClr val="C0C0C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BE" dirty="0"/>
              <a:t>Complexity in quantum resonant systems</a:t>
            </a:r>
          </a:p>
          <a:p>
            <a:pPr marL="342900" indent="-342900">
              <a:buFont typeface="+mj-lt"/>
              <a:buAutoNum type="arabicPeriod"/>
            </a:pPr>
            <a:endParaRPr lang="en-BE" dirty="0"/>
          </a:p>
          <a:p>
            <a:pPr marL="342900" indent="-342900">
              <a:buFont typeface="+mj-lt"/>
              <a:buAutoNum type="arabicPeriod"/>
            </a:pPr>
            <a:r>
              <a:rPr lang="en-BE" dirty="0">
                <a:highlight>
                  <a:srgbClr val="C0C0C0"/>
                </a:highlight>
              </a:rPr>
              <a:t>Integrability and complexity in quantum spin chains</a:t>
            </a:r>
          </a:p>
          <a:p>
            <a:pPr marL="342900" indent="-342900">
              <a:buFont typeface="+mj-lt"/>
              <a:buAutoNum type="arabicPeriod"/>
            </a:pPr>
            <a:endParaRPr lang="en-BE" dirty="0"/>
          </a:p>
          <a:p>
            <a:pPr marL="342900" indent="-342900">
              <a:buFont typeface="+mj-lt"/>
              <a:buAutoNum type="arabicPeriod"/>
            </a:pPr>
            <a:r>
              <a:rPr lang="en-BE" dirty="0"/>
              <a:t>Conclusions and outlook</a:t>
            </a:r>
          </a:p>
        </p:txBody>
      </p:sp>
    </p:spTree>
    <p:extLst>
      <p:ext uri="{BB962C8B-B14F-4D97-AF65-F5344CB8AC3E}">
        <p14:creationId xmlns:p14="http://schemas.microsoft.com/office/powerpoint/2010/main" val="229742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Chaotic models: saturation value from RMT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696AFE-0F02-F3CB-3F80-9F9F5353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402" y="5024493"/>
            <a:ext cx="39571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Evnin, Hacker 2023]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1186C-5AC1-0B37-C731-595E4791B40F}"/>
              </a:ext>
            </a:extLst>
          </p:cNvPr>
          <p:cNvSpPr txBox="1"/>
          <p:nvPr/>
        </p:nvSpPr>
        <p:spPr>
          <a:xfrm>
            <a:off x="174162" y="2341103"/>
            <a:ext cx="86760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that energy eigenvectors are columns of random unitary matrix (GUE)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BE" dirty="0"/>
              <a:t>For large D: RMT estimate for mean Q-eigenvalue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r>
              <a:rPr lang="en-BE" dirty="0"/>
              <a:t>RMT estimate for variance: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r>
              <a:rPr lang="en-BE" dirty="0"/>
              <a:t>In large D limit with fixed             or fixed                    :  Q-eigenvalues concentrate about the </a:t>
            </a:r>
          </a:p>
          <a:p>
            <a:r>
              <a:rPr lang="en-BE" dirty="0"/>
              <a:t>mean, so Q approaches multiple of unit matrix  </a:t>
            </a:r>
          </a:p>
          <a:p>
            <a:endParaRPr lang="en-BE" dirty="0"/>
          </a:p>
          <a:p>
            <a:r>
              <a:rPr lang="en-BE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0BF518-D2D2-FE22-28D3-EFE341505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627" y="2802768"/>
            <a:ext cx="160020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134991-240F-AF2E-D1DC-50D3F8155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51" y="3344269"/>
            <a:ext cx="175260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D810B-9398-03F4-35F0-41854E110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222" y="4067252"/>
            <a:ext cx="457200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C8C12E-800A-1606-F5B2-78E727D3E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367" y="3999893"/>
            <a:ext cx="9017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7E617B-20E6-3AB6-71EC-14666A933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949" y="1716789"/>
            <a:ext cx="6642100" cy="55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FB1356-DE9C-053E-347B-DF075B7CB3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50" y="948612"/>
            <a:ext cx="8293100" cy="66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91DCE8-85CB-20DD-9073-B3BFE74C52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458" y="4692917"/>
            <a:ext cx="6565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7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does integrability lower complexity?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696AFE-0F02-F3CB-3F80-9F9F5353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2" y="5269492"/>
            <a:ext cx="3957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 2023]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29A72-B39F-C4C7-B9C2-B80232CE43EC}"/>
              </a:ext>
            </a:extLst>
          </p:cNvPr>
          <p:cNvSpPr txBox="1"/>
          <p:nvPr/>
        </p:nvSpPr>
        <p:spPr>
          <a:xfrm>
            <a:off x="337704" y="2217817"/>
            <a:ext cx="84161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Hypothesis:  In integrable models, complexity reduction is due to null eigenvalues of Q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Null eigenvalues of Q correspond to local conservation laws, characteristic of integrable </a:t>
            </a:r>
          </a:p>
          <a:p>
            <a:r>
              <a:rPr lang="en-US" dirty="0"/>
              <a:t>systems </a:t>
            </a:r>
            <a:r>
              <a:rPr lang="en-US" dirty="0">
                <a:sym typeface="Wingdings" pitchFamily="2" charset="2"/>
              </a:rPr>
              <a:t> direct relation between complexity reduction and integrable structures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Will test this in detail for integrable spin chains</a:t>
            </a:r>
          </a:p>
          <a:p>
            <a:endParaRPr lang="en-US" dirty="0"/>
          </a:p>
          <a:p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22C9E-FBFA-F051-EFE4-92C85B6DC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1338571"/>
            <a:ext cx="6642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0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Spin chain Hamiltonians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50DA5D8-C38C-AB3C-60D9-3E1E55513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636" y="1520159"/>
            <a:ext cx="47879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B872F-50FE-B126-49CA-106CBC00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28" y="3169257"/>
            <a:ext cx="7327900" cy="58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3A1A52-188E-3834-4338-00264CA6DE4D}"/>
              </a:ext>
            </a:extLst>
          </p:cNvPr>
          <p:cNvSpPr txBox="1"/>
          <p:nvPr/>
        </p:nvSpPr>
        <p:spPr>
          <a:xfrm>
            <a:off x="337704" y="1501447"/>
            <a:ext cx="179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Mixed-field Ising: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B080E-87BA-9794-6567-B75AFB3CFF67}"/>
              </a:ext>
            </a:extLst>
          </p:cNvPr>
          <p:cNvSpPr txBox="1"/>
          <p:nvPr/>
        </p:nvSpPr>
        <p:spPr>
          <a:xfrm>
            <a:off x="337704" y="2481402"/>
            <a:ext cx="316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Heisenberg with magnetic field: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856E1-5836-B08E-D406-1076D2CBF54E}"/>
              </a:ext>
            </a:extLst>
          </p:cNvPr>
          <p:cNvSpPr txBox="1"/>
          <p:nvPr/>
        </p:nvSpPr>
        <p:spPr>
          <a:xfrm>
            <a:off x="337704" y="4165267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Both are integrable if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B9C0E5-53E8-3472-2D20-BF7A2C772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870" y="4235633"/>
            <a:ext cx="723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81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Definitions of ”easy” operators for spin chains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696AFE-0F02-F3CB-3F80-9F9F5353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2" y="5269492"/>
            <a:ext cx="3957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 2023]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8D607-F198-24E8-FBEA-7D78904B02A0}"/>
              </a:ext>
            </a:extLst>
          </p:cNvPr>
          <p:cNvSpPr txBox="1"/>
          <p:nvPr/>
        </p:nvSpPr>
        <p:spPr>
          <a:xfrm>
            <a:off x="337704" y="1303419"/>
            <a:ext cx="74099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Unitaries</a:t>
            </a:r>
            <a:r>
              <a:rPr lang="en-US" dirty="0"/>
              <a:t> are generated by strings of Pauli operators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Locality degrees: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      :  number of sites on which generator acts = number of Pauli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      :  length of lattice region on which generator acts nontrivially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r>
              <a:rPr lang="en-BE" dirty="0"/>
              <a:t>Example:                                 has                       </a:t>
            </a:r>
          </a:p>
          <a:p>
            <a:r>
              <a:rPr lang="en-BE" dirty="0"/>
              <a:t>                                                 </a:t>
            </a:r>
          </a:p>
          <a:p>
            <a:r>
              <a:rPr lang="en-BE" dirty="0"/>
              <a:t>                                                 and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1AA2D-366A-D625-2FC1-7F7C660E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72" y="2716837"/>
            <a:ext cx="330200" cy="26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AB375-4C0A-2B54-BAD0-A2212C8AF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72" y="3280107"/>
            <a:ext cx="3302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072AE-9B55-5165-EDA3-F5E343186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526" y="4064821"/>
            <a:ext cx="1282700" cy="31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14A9A-7C0F-5D10-1B73-2E30E8244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582" y="4118519"/>
            <a:ext cx="8001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A6BA4A-229A-6205-C3FF-F47B61FE2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582" y="4657973"/>
            <a:ext cx="800100" cy="26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3E867A-423D-D7C6-21A9-FB1383CD94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7141" y="3791600"/>
            <a:ext cx="2708910" cy="192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78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Integrable spin chain: towers of local conserved charges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3A1A52-188E-3834-4338-00264CA6DE4D}"/>
              </a:ext>
            </a:extLst>
          </p:cNvPr>
          <p:cNvSpPr txBox="1"/>
          <p:nvPr/>
        </p:nvSpPr>
        <p:spPr>
          <a:xfrm>
            <a:off x="337704" y="1435612"/>
            <a:ext cx="257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E.g. transverse-field Ising: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67569-5956-C2A5-1C8C-1D050ED9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80" y="2130350"/>
            <a:ext cx="3784600" cy="63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167C71-81A4-2F58-73B8-DB4499280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80" y="2909299"/>
            <a:ext cx="7137400" cy="63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0026F5-1B53-92ED-B234-57A37519F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80" y="3842886"/>
            <a:ext cx="7772400" cy="487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AD8096-2CE2-AAC2-51C8-01C513A39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80" y="4613126"/>
            <a:ext cx="7772400" cy="4877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71B521-F833-6A0B-8E29-1A3FF666E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615" y="5179618"/>
            <a:ext cx="7772400" cy="3172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5056F2-7170-A5E3-8171-CDF1437DC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905" y="1468569"/>
            <a:ext cx="37846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01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109727" y="323982"/>
            <a:ext cx="8917228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Bound on complexity for degenerate energy spectra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696AFE-0F02-F3CB-3F80-9F9F5353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2" y="5269492"/>
            <a:ext cx="3957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 2023]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5DD5FB-B604-5AA9-FB7D-890CC3A9BB74}"/>
                  </a:ext>
                </a:extLst>
              </p:cNvPr>
              <p:cNvSpPr txBox="1"/>
              <p:nvPr/>
            </p:nvSpPr>
            <p:spPr>
              <a:xfrm>
                <a:off x="337704" y="1116236"/>
                <a:ext cx="7442743" cy="4247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Geodesics in bi-invariant metric have constant velocity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BE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Geodesics connecting                        and                               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r>
                  <a:rPr lang="en-BE" dirty="0"/>
                  <a:t>                                             with                                        , so (if no degeneracies)</a:t>
                </a:r>
              </a:p>
              <a:p>
                <a:endParaRPr lang="en-BE" dirty="0"/>
              </a:p>
              <a:p>
                <a:endParaRPr lang="en-BE" dirty="0"/>
              </a:p>
              <a:p>
                <a:r>
                  <a:rPr lang="en-BE" dirty="0"/>
                  <a:t>                                                                              with</a:t>
                </a:r>
              </a:p>
              <a:p>
                <a:endParaRPr lang="en-BE" dirty="0"/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Degeneracies: choice of eigenbasis labeled by continuous angles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Solution: use energy eigenbasis with largest number of zero Q-eigenvalues</a:t>
                </a:r>
              </a:p>
              <a:p>
                <a:endParaRPr lang="en-BE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5DD5FB-B604-5AA9-FB7D-890CC3A9B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1116236"/>
                <a:ext cx="7442743" cy="4247317"/>
              </a:xfrm>
              <a:prstGeom prst="rect">
                <a:avLst/>
              </a:prstGeom>
              <a:blipFill>
                <a:blip r:embed="rId2"/>
                <a:stretch>
                  <a:fillRect l="-511" t="-59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B31C9FF-32B2-ED54-9083-4F7650721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335" y="1148502"/>
            <a:ext cx="12446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D46AC-C0CF-F8DA-EDEC-373465763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51" y="1742719"/>
            <a:ext cx="9525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D12EB-F469-D1AB-208D-327D88A36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658" y="1704619"/>
            <a:ext cx="142240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B27F64-9388-1A1C-4AE7-0FAFAFCF0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44" y="2486380"/>
            <a:ext cx="161290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2F2584-A910-D02F-55B4-CD4A52152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44" y="3195918"/>
            <a:ext cx="3314700" cy="67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6990C4-9F0D-0E8C-E064-CC7D225F4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4873" y="2491083"/>
            <a:ext cx="16129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FCA0B5-FC11-8D92-0689-EE229FD58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7773" y="3391847"/>
            <a:ext cx="7493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1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7886700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Complexity of time evolution</a:t>
            </a:r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151E160-51A2-0D1F-D21A-B8EA2400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71" y="1927862"/>
            <a:ext cx="5207000" cy="29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152D0A-7D0E-58F4-9863-163B9B8F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03" y="2912121"/>
            <a:ext cx="8748793" cy="827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89E8C8-FE8C-2F5D-7369-446317E547EC}"/>
                  </a:ext>
                </a:extLst>
              </p:cNvPr>
              <p:cNvSpPr txBox="1"/>
              <p:nvPr/>
            </p:nvSpPr>
            <p:spPr>
              <a:xfrm>
                <a:off x="337704" y="1072346"/>
                <a:ext cx="8598316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Introduce “complexity metric” by splitting tangent space into “easy/local” and </a:t>
                </a:r>
              </a:p>
              <a:p>
                <a:r>
                  <a:rPr lang="en-BE" dirty="0"/>
                  <a:t>     “hard/nonlocal” directions, </a:t>
                </a:r>
              </a:p>
              <a:p>
                <a:endParaRPr lang="en-BE" dirty="0"/>
              </a:p>
              <a:p>
                <a:endParaRPr lang="en-BE" dirty="0"/>
              </a:p>
              <a:p>
                <a:endParaRPr lang="en-BE" dirty="0"/>
              </a:p>
              <a:p>
                <a:r>
                  <a:rPr lang="en-BE" dirty="0"/>
                  <a:t>      and assigning a “cost factor” </a:t>
                </a:r>
                <a14:m>
                  <m:oMath xmlns:m="http://schemas.openxmlformats.org/officeDocument/2006/math">
                    <m:r>
                      <a:rPr lang="en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BE" dirty="0"/>
                  <a:t> to the hard directions:</a:t>
                </a:r>
              </a:p>
              <a:p>
                <a:endParaRPr lang="en-BE" dirty="0"/>
              </a:p>
              <a:p>
                <a:endParaRPr lang="en-BE" dirty="0"/>
              </a:p>
              <a:p>
                <a:endParaRPr lang="en-BE" dirty="0"/>
              </a:p>
              <a:p>
                <a:endParaRPr lang="en-BE" dirty="0"/>
              </a:p>
              <a:p>
                <a:endParaRPr lang="en-BE" dirty="0"/>
              </a:p>
              <a:p>
                <a:r>
                  <a:rPr lang="en-BE" dirty="0"/>
                  <a:t>       Will choose                                   .  Hamiltonian is always considered easy/local.</a:t>
                </a:r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Goal: characterize complexity of time evolution operator for integrable/chaotic models.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89E8C8-FE8C-2F5D-7369-446317E54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1072346"/>
                <a:ext cx="8598316" cy="3970318"/>
              </a:xfrm>
              <a:prstGeom prst="rect">
                <a:avLst/>
              </a:prstGeom>
              <a:blipFill>
                <a:blip r:embed="rId4"/>
                <a:stretch>
                  <a:fillRect l="-442" t="-639" r="-295" b="-191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23F796A-BE71-12C2-1DBC-A0E24B262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522" y="4166684"/>
            <a:ext cx="1676400" cy="241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0C0C0C-762C-C566-5130-9ED7E6BD7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5" y="5223213"/>
            <a:ext cx="919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</a:t>
            </a:r>
            <a:r>
              <a:rPr lang="nl-BE" altLang="en-US" sz="1800" dirty="0">
                <a:solidFill>
                  <a:srgbClr val="00B050"/>
                </a:solidFill>
              </a:rPr>
              <a:t>Balasubramanian, DeCross, Kar, Parrikar 2019; </a:t>
            </a: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Balasubramanian, DeCross, Kar, Li, Parrikar 2021]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778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Testing the complexity reduction hypothesis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696AFE-0F02-F3CB-3F80-9F9F5353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2" y="5269492"/>
            <a:ext cx="3957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 2023]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E5F13-4FE5-B635-36F4-8CEAF4B7DA92}"/>
              </a:ext>
            </a:extLst>
          </p:cNvPr>
          <p:cNvSpPr txBox="1"/>
          <p:nvPr/>
        </p:nvSpPr>
        <p:spPr>
          <a:xfrm>
            <a:off x="337704" y="1303419"/>
            <a:ext cx="88547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For Ising and Heisenberg XYZ Hamiltonians: study correlation between complexity reduction </a:t>
            </a:r>
          </a:p>
          <a:p>
            <a:r>
              <a:rPr lang="en-BE" dirty="0"/>
              <a:t>and various choices of the set of local/easy operators.</a:t>
            </a:r>
          </a:p>
          <a:p>
            <a:endParaRPr lang="en-BE" dirty="0"/>
          </a:p>
          <a:p>
            <a:endParaRPr lang="en-BE" dirty="0"/>
          </a:p>
          <a:p>
            <a:r>
              <a:rPr lang="en-BE" dirty="0"/>
              <a:t>Predictions: </a:t>
            </a:r>
          </a:p>
          <a:p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adding non-Q-kernel easy operators does not change complexity reduction much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declaring a local conservation law to become nonlocal does increases the complexity </a:t>
            </a:r>
          </a:p>
          <a:p>
            <a:r>
              <a:rPr lang="en-BE" dirty="0"/>
              <a:t>      plateau significantly</a:t>
            </a:r>
          </a:p>
        </p:txBody>
      </p:sp>
    </p:spTree>
    <p:extLst>
      <p:ext uri="{BB962C8B-B14F-4D97-AF65-F5344CB8AC3E}">
        <p14:creationId xmlns:p14="http://schemas.microsoft.com/office/powerpoint/2010/main" val="3289429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Additional non-Q-kernel “easy” operators: </a:t>
            </a:r>
            <a:r>
              <a:rPr lang="en-US" dirty="0" err="1"/>
              <a:t>Ising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696AFE-0F02-F3CB-3F80-9F9F5353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2" y="5269492"/>
            <a:ext cx="3957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 2023]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658CE-B940-0B16-CE73-B51C09860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37096"/>
            <a:ext cx="7772400" cy="43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19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Additional non-Q-kernel “easy” operators: XYZ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696AFE-0F02-F3CB-3F80-9F9F5353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2" y="5269492"/>
            <a:ext cx="3957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 2023]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7E41B-5E82-DE79-2E53-A06F4868E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27457"/>
            <a:ext cx="7772400" cy="43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9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Slightly decreasing the kernel of Q: </a:t>
            </a:r>
            <a:r>
              <a:rPr lang="en-US" dirty="0" err="1"/>
              <a:t>Ising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696AFE-0F02-F3CB-3F80-9F9F5353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2" y="5269492"/>
            <a:ext cx="3957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 2023]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572A1-E7A4-C9E9-DB57-BE4C9A4A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452" y="1031482"/>
            <a:ext cx="5618073" cy="41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5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7886700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Outline</a:t>
            </a:r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5FF6F2-8563-E842-ACF9-E726A9A94597}"/>
              </a:ext>
            </a:extLst>
          </p:cNvPr>
          <p:cNvSpPr txBox="1"/>
          <p:nvPr/>
        </p:nvSpPr>
        <p:spPr>
          <a:xfrm>
            <a:off x="1387740" y="2065338"/>
            <a:ext cx="5361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dirty="0">
              <a:highlight>
                <a:srgbClr val="C0C0C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BE" dirty="0"/>
              <a:t>A bound on complexity</a:t>
            </a:r>
          </a:p>
          <a:p>
            <a:pPr marL="342900" indent="-342900">
              <a:buFont typeface="+mj-lt"/>
              <a:buAutoNum type="arabicPeriod"/>
            </a:pPr>
            <a:endParaRPr lang="en-BE" dirty="0">
              <a:highlight>
                <a:srgbClr val="C0C0C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BE" dirty="0"/>
              <a:t>Complexity in quantum resonant systems</a:t>
            </a:r>
          </a:p>
          <a:p>
            <a:pPr marL="342900" indent="-342900">
              <a:buFont typeface="+mj-lt"/>
              <a:buAutoNum type="arabicPeriod"/>
            </a:pPr>
            <a:endParaRPr lang="en-BE" dirty="0"/>
          </a:p>
          <a:p>
            <a:pPr marL="342900" indent="-342900">
              <a:buFont typeface="+mj-lt"/>
              <a:buAutoNum type="arabicPeriod"/>
            </a:pPr>
            <a:r>
              <a:rPr lang="en-BE" dirty="0"/>
              <a:t>Integrability and complexity in quantum spin chains</a:t>
            </a:r>
          </a:p>
          <a:p>
            <a:pPr marL="342900" indent="-342900">
              <a:buFont typeface="+mj-lt"/>
              <a:buAutoNum type="arabicPeriod"/>
            </a:pPr>
            <a:endParaRPr lang="en-BE" dirty="0"/>
          </a:p>
          <a:p>
            <a:pPr marL="342900" indent="-342900">
              <a:buFont typeface="+mj-lt"/>
              <a:buAutoNum type="arabicPeriod"/>
            </a:pPr>
            <a:r>
              <a:rPr lang="en-BE" dirty="0">
                <a:highlight>
                  <a:srgbClr val="C0C0C0"/>
                </a:highlight>
              </a:rPr>
              <a:t>Conclusions and outlook</a:t>
            </a:r>
          </a:p>
        </p:txBody>
      </p:sp>
    </p:spTree>
    <p:extLst>
      <p:ext uri="{BB962C8B-B14F-4D97-AF65-F5344CB8AC3E}">
        <p14:creationId xmlns:p14="http://schemas.microsoft.com/office/powerpoint/2010/main" val="868988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792E15-C1A2-6D3A-8ADC-4C627AEAE7A8}"/>
                  </a:ext>
                </a:extLst>
              </p:cNvPr>
              <p:cNvSpPr txBox="1"/>
              <p:nvPr/>
            </p:nvSpPr>
            <p:spPr>
              <a:xfrm>
                <a:off x="337704" y="1222490"/>
                <a:ext cx="8500725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Reduced upper bound on Nielsen complexity to Closest Vector Problem.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Our bound separates integrable and chaotic systems.</a:t>
                </a:r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Key quantity: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BE" dirty="0"/>
                  <a:t> matrix. Determines metric on lattice. Zero modes correspond to local</a:t>
                </a:r>
              </a:p>
              <a:p>
                <a:r>
                  <a:rPr lang="en-BE" dirty="0"/>
                  <a:t>      conservation laws.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>
                  <a:sym typeface="Wingdings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Extended bound on complexity to degenerate energy spectra.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RMT estimate of saturation value for chaotic systems.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Hypothesis: </a:t>
                </a:r>
                <a:r>
                  <a:rPr lang="en-US" dirty="0"/>
                  <a:t>complexity reduction in integrable models is due to null eigenvalues of Q.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Elaborate tests on spin chains confirm hypothesis.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792E15-C1A2-6D3A-8ADC-4C627AEAE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1222490"/>
                <a:ext cx="8500725" cy="3970318"/>
              </a:xfrm>
              <a:prstGeom prst="rect">
                <a:avLst/>
              </a:prstGeom>
              <a:blipFill>
                <a:blip r:embed="rId2"/>
                <a:stretch>
                  <a:fillRect l="-448" t="-639" b="-191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4A67C5B-56E0-A7D4-4B24-B228A317F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434" y="2685678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5BFE0-3963-1A49-D212-931F7E2BA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290" y="5284965"/>
            <a:ext cx="3957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 2023]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483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Outlook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3792E15-C1A2-6D3A-8ADC-4C627AEAE7A8}"/>
              </a:ext>
            </a:extLst>
          </p:cNvPr>
          <p:cNvSpPr txBox="1"/>
          <p:nvPr/>
        </p:nvSpPr>
        <p:spPr>
          <a:xfrm>
            <a:off x="198717" y="1493152"/>
            <a:ext cx="88467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Complexity plateau height from average distance to lattice: extend to integrable systems?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there simple improvements of our bound? Paths with piecewise constant velocities?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which geodesics do our simple curves flow?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 of large penalty factor     ? 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3FA10-C9BF-679B-F49B-BC228A96D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381" y="3263291"/>
            <a:ext cx="1524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9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728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SYK models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C9BAC76-5627-06EE-0875-192EED977211}"/>
              </a:ext>
            </a:extLst>
          </p:cNvPr>
          <p:cNvSpPr txBox="1"/>
          <p:nvPr/>
        </p:nvSpPr>
        <p:spPr>
          <a:xfrm>
            <a:off x="337704" y="1521795"/>
            <a:ext cx="29368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Free SYK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Interacting integrable SYK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Chaotic SYK</a:t>
            </a:r>
            <a:r>
              <a:rPr lang="en-US" dirty="0"/>
              <a:t>:</a:t>
            </a:r>
            <a:endParaRPr lang="en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7C9AF7-96EB-3007-1B2A-977B6A918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341" y="518449"/>
            <a:ext cx="1473200" cy="27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C0ED99-7CD3-8BC1-70A8-09A32369A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41" y="992316"/>
            <a:ext cx="1460500" cy="241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C93C41-34BB-67FA-A3CE-030F7C029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2152586"/>
            <a:ext cx="3848100" cy="812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5514D3-51D4-64FF-23A2-337CDC882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450" y="2400236"/>
            <a:ext cx="3670300" cy="31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0239C0-1730-D4B5-0A64-A0CE8E522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821" y="3431518"/>
            <a:ext cx="4051300" cy="64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FE5A26-8922-CED6-9674-0D7ED5344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3500" y="4554419"/>
            <a:ext cx="47371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97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Complexity in SYK models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89C189-5495-E5CC-E4B4-6AA03F2A8449}"/>
                  </a:ext>
                </a:extLst>
              </p:cNvPr>
              <p:cNvSpPr txBox="1"/>
              <p:nvPr/>
            </p:nvSpPr>
            <p:spPr>
              <a:xfrm>
                <a:off x="337704" y="1521795"/>
                <a:ext cx="8758103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Define “local operators” as those with “locality degree”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BE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For free and integrable SYK, significant complexity reduction was found using model-</a:t>
                </a:r>
              </a:p>
              <a:p>
                <a:r>
                  <a:rPr lang="en-BE" dirty="0"/>
                  <a:t>      specific methods in                                                                                           . This analysis </a:t>
                </a:r>
              </a:p>
              <a:p>
                <a:r>
                  <a:rPr lang="en-BE" dirty="0"/>
                  <a:t>      relied on many quadratic and quartic conservation laws (corresponding to many zero</a:t>
                </a:r>
              </a:p>
              <a:p>
                <a:r>
                  <a:rPr lang="en-BE" dirty="0"/>
                  <a:t>      modes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BE" dirty="0"/>
                  <a:t>. Lattice vectors in these directions c</a:t>
                </a:r>
                <a:r>
                  <a:rPr lang="en-GB" dirty="0"/>
                  <a:t>an</a:t>
                </a:r>
                <a:r>
                  <a:rPr lang="en-BE" dirty="0"/>
                  <a:t> be easily used to reduce complexity.</a:t>
                </a:r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Our automated method essentially recovers the results for free SYK, significantly </a:t>
                </a:r>
              </a:p>
              <a:p>
                <a:r>
                  <a:rPr lang="en-BE" dirty="0"/>
                  <a:t>      improves those for integrable SYK, and provides results for chaotic SYK.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89C189-5495-E5CC-E4B4-6AA03F2A8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1521795"/>
                <a:ext cx="8758103" cy="3416320"/>
              </a:xfrm>
              <a:prstGeom prst="rect">
                <a:avLst/>
              </a:prstGeom>
              <a:blipFill>
                <a:blip r:embed="rId2"/>
                <a:stretch>
                  <a:fillRect l="-434" t="-1115" b="-185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95690B0-2015-6CD8-F9EB-B747F62E0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50" y="2131618"/>
            <a:ext cx="2374900" cy="266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AB11AC-B673-2087-C0EC-55DC6F36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096" y="3161843"/>
            <a:ext cx="4835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[Balasubramanian, DeCross, Kar, Li, Parrikar 2021]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BE02F-8EBF-317A-F834-1FB6BC79A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071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722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7886700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Outline</a:t>
            </a:r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5FF6F2-8563-E842-ACF9-E726A9A94597}"/>
              </a:ext>
            </a:extLst>
          </p:cNvPr>
          <p:cNvSpPr txBox="1"/>
          <p:nvPr/>
        </p:nvSpPr>
        <p:spPr>
          <a:xfrm>
            <a:off x="1387740" y="2065338"/>
            <a:ext cx="5361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dirty="0">
              <a:highlight>
                <a:srgbClr val="C0C0C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BE" dirty="0">
                <a:highlight>
                  <a:srgbClr val="C0C0C0"/>
                </a:highlight>
              </a:rPr>
              <a:t>A bound on complexity</a:t>
            </a:r>
          </a:p>
          <a:p>
            <a:pPr marL="342900" indent="-342900">
              <a:buFont typeface="+mj-lt"/>
              <a:buAutoNum type="arabicPeriod"/>
            </a:pPr>
            <a:endParaRPr lang="en-BE" dirty="0">
              <a:highlight>
                <a:srgbClr val="C0C0C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BE" dirty="0"/>
              <a:t>Complexity in quantum resonant systems</a:t>
            </a:r>
          </a:p>
          <a:p>
            <a:pPr marL="342900" indent="-342900">
              <a:buFont typeface="+mj-lt"/>
              <a:buAutoNum type="arabicPeriod"/>
            </a:pPr>
            <a:endParaRPr lang="en-BE" dirty="0"/>
          </a:p>
          <a:p>
            <a:pPr marL="342900" indent="-342900">
              <a:buFont typeface="+mj-lt"/>
              <a:buAutoNum type="arabicPeriod"/>
            </a:pPr>
            <a:r>
              <a:rPr lang="en-BE" dirty="0"/>
              <a:t>Integrability and complexity in quantum spin chains</a:t>
            </a:r>
          </a:p>
          <a:p>
            <a:pPr marL="342900" indent="-342900">
              <a:buFont typeface="+mj-lt"/>
              <a:buAutoNum type="arabicPeriod"/>
            </a:pPr>
            <a:endParaRPr lang="en-BE" dirty="0"/>
          </a:p>
          <a:p>
            <a:pPr marL="342900" indent="-342900">
              <a:buFont typeface="+mj-lt"/>
              <a:buAutoNum type="arabicPeriod"/>
            </a:pPr>
            <a:r>
              <a:rPr lang="en-BE" dirty="0"/>
              <a:t>Conclusions and outlook</a:t>
            </a:r>
          </a:p>
        </p:txBody>
      </p:sp>
    </p:spTree>
    <p:extLst>
      <p:ext uri="{BB962C8B-B14F-4D97-AF65-F5344CB8AC3E}">
        <p14:creationId xmlns:p14="http://schemas.microsoft.com/office/powerpoint/2010/main" val="4061701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Complexity in SYK models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27D627D-3227-7349-FD4E-BFDDE53B4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080"/>
            <a:ext cx="4524297" cy="3409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41F93-572B-942B-833C-D2679CABF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042" y="1307921"/>
            <a:ext cx="4713964" cy="3446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74E07D-55B8-93B1-3004-8075363CAF75}"/>
              </a:ext>
            </a:extLst>
          </p:cNvPr>
          <p:cNvSpPr txBox="1"/>
          <p:nvPr/>
        </p:nvSpPr>
        <p:spPr>
          <a:xfrm>
            <a:off x="2101213" y="4835580"/>
            <a:ext cx="98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Free SYK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31399-F6CA-81D5-75A9-F81B4FEFD884}"/>
              </a:ext>
            </a:extLst>
          </p:cNvPr>
          <p:cNvSpPr txBox="1"/>
          <p:nvPr/>
        </p:nvSpPr>
        <p:spPr>
          <a:xfrm>
            <a:off x="6403349" y="4835580"/>
            <a:ext cx="127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Chaotic SYK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86E55-B70F-D3E6-2C5B-38131334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071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0991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Complexity in SYK models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1E4AFC-4311-B7B8-A4BC-8942D10AE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23" y="1240484"/>
            <a:ext cx="4749154" cy="3541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05DA12-60B4-C929-54DB-D9EC98D0885D}"/>
              </a:ext>
            </a:extLst>
          </p:cNvPr>
          <p:cNvSpPr txBox="1"/>
          <p:nvPr/>
        </p:nvSpPr>
        <p:spPr>
          <a:xfrm>
            <a:off x="3809002" y="4990131"/>
            <a:ext cx="152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Integrable SYK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B1BCB-BBB4-0F2A-54D7-7D263E165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071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5016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Complexity in SYK models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6B665CF-849E-D7A2-B234-5469DFB7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0" y="0"/>
            <a:ext cx="9084879" cy="571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1A52F-8DD5-46A6-0861-B32F4669B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75" y="619983"/>
            <a:ext cx="1937757" cy="256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AEC9AC-8A07-4045-42D5-4494EE3B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379" y="5382243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1523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8638046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SYK is special</a:t>
            </a:r>
            <a:endParaRPr lang="en-BE" dirty="0"/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89C189-5495-E5CC-E4B4-6AA03F2A8449}"/>
              </a:ext>
            </a:extLst>
          </p:cNvPr>
          <p:cNvSpPr txBox="1"/>
          <p:nvPr/>
        </p:nvSpPr>
        <p:spPr>
          <a:xfrm>
            <a:off x="337704" y="1521795"/>
            <a:ext cx="86464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Integrable SYK is not a generic integrable system (unusually many quadratic and quartic</a:t>
            </a:r>
          </a:p>
          <a:p>
            <a:r>
              <a:rPr lang="en-BE" dirty="0"/>
              <a:t>      conservation laws, which furthermore have integer spectra).</a:t>
            </a:r>
          </a:p>
          <a:p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Fermionic models have no conventional semiclassical limit, which is a drawback when</a:t>
            </a:r>
          </a:p>
          <a:p>
            <a:r>
              <a:rPr lang="en-BE" dirty="0"/>
              <a:t>      discussing chaos and integrability.     </a:t>
            </a:r>
          </a:p>
        </p:txBody>
      </p:sp>
    </p:spTree>
    <p:extLst>
      <p:ext uri="{BB962C8B-B14F-4D97-AF65-F5344CB8AC3E}">
        <p14:creationId xmlns:p14="http://schemas.microsoft.com/office/powerpoint/2010/main" val="1020024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7886700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Complexity and black hole physics</a:t>
            </a:r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CC8903-6B59-944C-90B3-9D7280AAC2E4}"/>
              </a:ext>
            </a:extLst>
          </p:cNvPr>
          <p:cNvSpPr txBox="1"/>
          <p:nvPr/>
        </p:nvSpPr>
        <p:spPr>
          <a:xfrm>
            <a:off x="337704" y="1072346"/>
            <a:ext cx="793024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Complexity is increasingly present in discussions of black holes:</a:t>
            </a:r>
          </a:p>
          <a:p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volume behind horizon,…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difficulty of reconstructing BH interior, protection of causality</a:t>
            </a:r>
          </a:p>
          <a:p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difficulty of distinguishing BH microstates</a:t>
            </a:r>
          </a:p>
          <a:p>
            <a:endParaRPr lang="en-BE" dirty="0"/>
          </a:p>
          <a:p>
            <a:endParaRPr lang="en-BE" dirty="0"/>
          </a:p>
          <a:p>
            <a:r>
              <a:rPr lang="en-BE" dirty="0"/>
              <a:t>Lots of work on proposed gravitational duals. Need tools for computing complexity</a:t>
            </a:r>
          </a:p>
          <a:p>
            <a:r>
              <a:rPr lang="en-BE" dirty="0"/>
              <a:t>in QM/QFT.</a:t>
            </a:r>
          </a:p>
          <a:p>
            <a:endParaRPr lang="en-BE" dirty="0"/>
          </a:p>
          <a:p>
            <a:r>
              <a:rPr lang="en-BE" dirty="0"/>
              <a:t>What causes black holes to be complex? Chaotic time-evolution? Does complexity</a:t>
            </a:r>
          </a:p>
          <a:p>
            <a:r>
              <a:rPr lang="en-BE" dirty="0"/>
              <a:t>distinguish chaotic from integrable evolution?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59692-A43E-6598-9E82-E52934C32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21" y="3004808"/>
            <a:ext cx="4901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[Balasubramanian, de Boer, Jejjala, Simón 2005,…]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3F417-473C-7CAE-8AF3-A0684CD1A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21" y="1888587"/>
            <a:ext cx="1871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[Susskind 2014,…]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ECAF5-9D72-D6C1-FAC2-408DAA1A0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21" y="2445269"/>
            <a:ext cx="6346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[Harlow, Hayden 2013; Aaronson 2016; Kim, Tang, Preskill 2020,…]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0865A-C756-26CC-02B5-30547213B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75" y="4986902"/>
            <a:ext cx="70960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[Brown, Susskind, Zhao 2016; Balasubramanian, DeCross, Kar, Li, Parrikar;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>
                <a:solidFill>
                  <a:srgbClr val="00B050"/>
                </a:solidFill>
                <a:latin typeface="+mn-lt"/>
              </a:rPr>
              <a:t>Rabinovici, Sánchez-Garrido, Shir, Sonner;…]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37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7886700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Complexity in bi-invariant metric</a:t>
            </a:r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28FE11-334A-4089-90ED-F2DBB4BC88AE}"/>
                  </a:ext>
                </a:extLst>
              </p:cNvPr>
              <p:cNvSpPr txBox="1"/>
              <p:nvPr/>
            </p:nvSpPr>
            <p:spPr>
              <a:xfrm>
                <a:off x="337704" y="918726"/>
                <a:ext cx="7325788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Geodesics in bi-invariant metric have constant velocity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BE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Geodesics connecting                        and                               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r>
                  <a:rPr lang="en-BE" dirty="0"/>
                  <a:t>                                             with                                        , so (if no degeneracies)</a:t>
                </a:r>
              </a:p>
              <a:p>
                <a:endParaRPr lang="en-BE" dirty="0"/>
              </a:p>
              <a:p>
                <a:endParaRPr lang="en-BE" dirty="0"/>
              </a:p>
              <a:p>
                <a:r>
                  <a:rPr lang="en-BE" dirty="0"/>
                  <a:t>                                                                              with</a:t>
                </a:r>
              </a:p>
              <a:p>
                <a:endParaRPr lang="en-BE" dirty="0"/>
              </a:p>
              <a:p>
                <a:endParaRPr lang="en-BE" dirty="0"/>
              </a:p>
              <a:p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Complexity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BE" dirty="0"/>
                  <a:t>Solve by choosing         such that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28FE11-334A-4089-90ED-F2DBB4BC8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918726"/>
                <a:ext cx="7325788" cy="4524315"/>
              </a:xfrm>
              <a:prstGeom prst="rect">
                <a:avLst/>
              </a:prstGeom>
              <a:blipFill>
                <a:blip r:embed="rId2"/>
                <a:stretch>
                  <a:fillRect l="-519" t="-560" b="-112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3C403CB7-F12A-8995-AE9F-21B31395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335" y="950992"/>
            <a:ext cx="1244600" cy="304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576D6E-6811-4F05-4960-0F1CCA7E8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51" y="1545209"/>
            <a:ext cx="952500" cy="26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307049-3268-6671-3EAF-C3C3FFC34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658" y="1507109"/>
            <a:ext cx="1422400" cy="30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2A220C-7437-767C-8346-8A956AA62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44" y="2288870"/>
            <a:ext cx="1612900" cy="330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619364-5818-BA97-529A-1B294C4D7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44" y="2998408"/>
            <a:ext cx="3314700" cy="673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6DCE16-5BD6-34C5-2AD9-C68EA641A4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4873" y="2293573"/>
            <a:ext cx="1612900" cy="266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A5C16D-C8C1-F4B4-70B1-25C592976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7773" y="3194337"/>
            <a:ext cx="749300" cy="228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58A3DB1-9B1A-68E4-24CD-4EC4FE072B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4871" y="5110319"/>
            <a:ext cx="2425700" cy="228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2BF5252-EF5A-A079-6461-E7AE22431E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5879" y="5110319"/>
            <a:ext cx="254000" cy="22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1231C2-03D3-D1B3-D031-D344120E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796" y="5318426"/>
            <a:ext cx="4835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[Balasubramanian, DeCross, Kar, Li, Parrikar 2021]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58C22-10B1-009A-FD81-E85083255F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2394" y="3957073"/>
            <a:ext cx="40767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4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7886700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Early-time complexity</a:t>
            </a:r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16288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7AE9CA7-C00B-0956-C7B0-CFB59E650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538" y="2426787"/>
            <a:ext cx="4127500" cy="66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C144D-0D5E-09EE-5A0B-6BF5A05C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0" y="3925012"/>
            <a:ext cx="2260600" cy="546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73385-0589-F1B1-6FB1-ED261EBDD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36" y="3925012"/>
            <a:ext cx="2019300" cy="54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27A65A-2F94-4081-E244-33F68965D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114" y="4787665"/>
            <a:ext cx="863600" cy="266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2026E4-A24A-FC84-8F82-7EFC4A48BB3F}"/>
              </a:ext>
            </a:extLst>
          </p:cNvPr>
          <p:cNvSpPr txBox="1"/>
          <p:nvPr/>
        </p:nvSpPr>
        <p:spPr>
          <a:xfrm>
            <a:off x="337704" y="1703336"/>
            <a:ext cx="793601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For early times, the shortest geodesic path is given by time evolution:</a:t>
            </a:r>
          </a:p>
          <a:p>
            <a:endParaRPr lang="en-BE" dirty="0"/>
          </a:p>
          <a:p>
            <a:endParaRPr lang="en-BE" dirty="0"/>
          </a:p>
          <a:p>
            <a:r>
              <a:rPr lang="en-BE" dirty="0"/>
              <a:t>Early-time complexity:</a:t>
            </a:r>
          </a:p>
          <a:p>
            <a:endParaRPr lang="en-BE" dirty="0"/>
          </a:p>
          <a:p>
            <a:endParaRPr lang="en-BE" dirty="0"/>
          </a:p>
          <a:p>
            <a:r>
              <a:rPr lang="en-BE" dirty="0"/>
              <a:t>To compare different models, perform energy shift and scaling to obtain</a:t>
            </a:r>
          </a:p>
          <a:p>
            <a:endParaRPr lang="en-BE" dirty="0"/>
          </a:p>
          <a:p>
            <a:r>
              <a:rPr lang="en-BE" dirty="0"/>
              <a:t>                                            and                                                                     </a:t>
            </a:r>
          </a:p>
          <a:p>
            <a:endParaRPr lang="en-BE" dirty="0"/>
          </a:p>
          <a:p>
            <a:endParaRPr lang="en-BE" dirty="0"/>
          </a:p>
          <a:p>
            <a:r>
              <a:rPr lang="en-BE" dirty="0"/>
              <a:t>Universal early-time growth                    .  Continues to hold with complexity metric.</a:t>
            </a:r>
          </a:p>
          <a:p>
            <a:endParaRPr lang="en-BE" dirty="0"/>
          </a:p>
          <a:p>
            <a:r>
              <a:rPr lang="en-BE" dirty="0"/>
              <a:t>Note: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FC880E-5AB6-1209-6AF1-97C28D9F1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157" y="1703336"/>
            <a:ext cx="1536700" cy="33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B97644-1A77-3D34-2628-2E6A723D7E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236" y="5279603"/>
            <a:ext cx="2400300" cy="31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80CF6-7BC4-3031-660A-0A2BF991F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50" y="784476"/>
            <a:ext cx="40767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1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7886700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Late-time bi-invariant complexity</a:t>
            </a:r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5C7EAF8-F615-FE08-F52F-8F40DADE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1099225"/>
            <a:ext cx="6565900" cy="83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2026E4-A24A-FC84-8F82-7EFC4A48BB3F}"/>
                  </a:ext>
                </a:extLst>
              </p:cNvPr>
              <p:cNvSpPr txBox="1"/>
              <p:nvPr/>
            </p:nvSpPr>
            <p:spPr>
              <a:xfrm>
                <a:off x="337704" y="2244654"/>
                <a:ext cx="8720401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BE" dirty="0"/>
                  <a:t>For later times, shorter geodesics can be found by choosing nonzero </a:t>
                </a:r>
              </a:p>
              <a:p>
                <a:endParaRPr lang="en-BE" dirty="0"/>
              </a:p>
              <a:p>
                <a:r>
                  <a:rPr lang="en-BE" dirty="0"/>
                  <a:t>At late times, one observes saturation. Intuition: generic point along line           is as close to</a:t>
                </a:r>
              </a:p>
              <a:p>
                <a:r>
                  <a:rPr lang="en-BE" dirty="0"/>
                  <a:t>the lattice                as a generic point in space, and the latter distribution of distances </a:t>
                </a:r>
              </a:p>
              <a:p>
                <a:r>
                  <a:rPr lang="en-BE" dirty="0"/>
                  <a:t>concentrates on the value                          at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BE" dirty="0"/>
                  <a:t>. Saturation height and variance agree </a:t>
                </a:r>
              </a:p>
              <a:p>
                <a:r>
                  <a:rPr lang="en-BE" dirty="0"/>
                  <a:t>with numerics.</a:t>
                </a:r>
              </a:p>
              <a:p>
                <a:endParaRPr lang="en-BE" dirty="0"/>
              </a:p>
              <a:p>
                <a:r>
                  <a:rPr lang="en-BE" dirty="0"/>
                  <a:t>Bi-invariant plateau heights do not distinguish chaotic and integrable dynamics: too </a:t>
                </a:r>
              </a:p>
              <a:p>
                <a:r>
                  <a:rPr lang="en-BE" dirty="0"/>
                  <a:t>universal for our purposes. (More subtle distinctions may exist.)</a:t>
                </a:r>
              </a:p>
              <a:p>
                <a:endParaRPr lang="en-BE" dirty="0"/>
              </a:p>
              <a:p>
                <a:r>
                  <a:rPr lang="en-BE" dirty="0"/>
                  <a:t>(We ignore Poincaré recurrences at extremely late times, typically exponential in      </a:t>
                </a:r>
              </a:p>
              <a:p>
                <a:r>
                  <a:rPr lang="en-BE" dirty="0"/>
                  <a:t>                         .)       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2026E4-A24A-FC84-8F82-7EFC4A48B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2244654"/>
                <a:ext cx="8720401" cy="3416320"/>
              </a:xfrm>
              <a:prstGeom prst="rect">
                <a:avLst/>
              </a:prstGeom>
              <a:blipFill>
                <a:blip r:embed="rId3"/>
                <a:stretch>
                  <a:fillRect l="-581" t="-741" b="-185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EDC1A89-632A-468F-D2DD-514974A8D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679" y="2307205"/>
            <a:ext cx="254000" cy="22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1687F9-3F71-BD18-2191-C4A06AB9D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221" y="2859946"/>
            <a:ext cx="406400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E84554-1A46-B328-61A1-8BC2A3E4B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108" y="3088546"/>
            <a:ext cx="609600" cy="241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12944D-90B6-6D7F-3C35-DD4B61F80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9301" y="3353291"/>
            <a:ext cx="1130300" cy="31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294B3-63ED-4D12-BCA5-BD2D3C662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731" y="5347400"/>
            <a:ext cx="1219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1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513-4FE8-9747-BBFD-E4A399340CA2}"/>
              </a:ext>
            </a:extLst>
          </p:cNvPr>
          <p:cNvSpPr txBox="1">
            <a:spLocks/>
          </p:cNvSpPr>
          <p:nvPr/>
        </p:nvSpPr>
        <p:spPr>
          <a:xfrm>
            <a:off x="337704" y="323982"/>
            <a:ext cx="7886700" cy="110463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Complexity in bi-invariant metric</a:t>
            </a:r>
          </a:p>
        </p:txBody>
      </p:sp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062B5D8-8CD9-9F1C-1AB7-FD6F4E29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4" y="2066333"/>
            <a:ext cx="3719606" cy="3172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7C64B-2AF3-4744-D2D4-7545AA0CB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58" y="2066332"/>
            <a:ext cx="3779489" cy="32421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3E50E8-C60C-07DA-DDE3-1F64DD15C54E}"/>
              </a:ext>
            </a:extLst>
          </p:cNvPr>
          <p:cNvSpPr txBox="1"/>
          <p:nvPr/>
        </p:nvSpPr>
        <p:spPr>
          <a:xfrm>
            <a:off x="337704" y="1072346"/>
            <a:ext cx="8408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Bi-invariant complexity only depends on energy spectra. Compare random energy levels</a:t>
            </a:r>
          </a:p>
          <a:p>
            <a:r>
              <a:rPr lang="en-BE" dirty="0"/>
              <a:t>(“integrable”) with eigenvalues of random matrices (“chaotic”): very similar.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49FD2-2DF1-5203-252B-AEDD88A5B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3386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640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68513-4FE8-9747-BBFD-E4A399340C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7704" y="323982"/>
                <a:ext cx="7886700" cy="1104636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BE" dirty="0"/>
                  <a:t>Complexity at </a:t>
                </a:r>
                <a14:m>
                  <m:oMath xmlns:m="http://schemas.openxmlformats.org/officeDocument/2006/math">
                    <m:r>
                      <a:rPr lang="en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BE" dirty="0"/>
                  <a:t>: upper bound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68513-4FE8-9747-BBFD-E4A399340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" y="323982"/>
                <a:ext cx="7886700" cy="1104636"/>
              </a:xfrm>
              <a:prstGeom prst="rect">
                <a:avLst/>
              </a:prstGeom>
              <a:blipFill>
                <a:blip r:embed="rId2"/>
                <a:stretch>
                  <a:fillRect l="-2090" t="-125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AutoShape 4">
            <a:extLst>
              <a:ext uri="{FF2B5EF4-FFF2-40B4-BE49-F238E27FC236}">
                <a16:creationId xmlns:a16="http://schemas.microsoft.com/office/drawing/2014/main" id="{B321C383-D6F6-844A-86AC-05F6749311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36025" y="52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FFD3CD-B44E-582B-A77B-8A1762643638}"/>
              </a:ext>
            </a:extLst>
          </p:cNvPr>
          <p:cNvSpPr txBox="1"/>
          <p:nvPr/>
        </p:nvSpPr>
        <p:spPr>
          <a:xfrm>
            <a:off x="337704" y="1072346"/>
            <a:ext cx="88343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Variational method: minimizing over all possible curves (exact solution) is too hard, so let us </a:t>
            </a:r>
          </a:p>
          <a:p>
            <a:r>
              <a:rPr lang="en-BE" dirty="0"/>
              <a:t>minimize over bi-invariant geodesics instead. This gives a rigorous upper bound on Nielsen</a:t>
            </a:r>
          </a:p>
          <a:p>
            <a:r>
              <a:rPr lang="en-BE" dirty="0"/>
              <a:t>complexity.</a:t>
            </a:r>
          </a:p>
          <a:p>
            <a:endParaRPr lang="en-BE" dirty="0"/>
          </a:p>
          <a:p>
            <a:r>
              <a:rPr lang="en-BE" dirty="0"/>
              <a:t>Bi-invariant geodesics are generically not geodesics of the complexity metric. This is fine.</a:t>
            </a:r>
          </a:p>
          <a:p>
            <a:endParaRPr lang="en-BE" dirty="0"/>
          </a:p>
          <a:p>
            <a:r>
              <a:rPr lang="en-BE" dirty="0"/>
              <a:t>Finding the bi-invariant geodesic with shortest length (as measured using the complexity </a:t>
            </a:r>
          </a:p>
          <a:p>
            <a:r>
              <a:rPr lang="en-BE" dirty="0"/>
              <a:t>metric) is also too hard, but a suboptimal solution also provides a rigorous upper bound.</a:t>
            </a:r>
          </a:p>
          <a:p>
            <a:endParaRPr lang="en-BE" dirty="0"/>
          </a:p>
          <a:p>
            <a:r>
              <a:rPr lang="en-BE" dirty="0"/>
              <a:t>Question: is this bound useful? </a:t>
            </a:r>
          </a:p>
          <a:p>
            <a:endParaRPr lang="en-BE" dirty="0"/>
          </a:p>
          <a:p>
            <a:r>
              <a:rPr lang="en-BE" dirty="0"/>
              <a:t>Will show that it manages to separate chaotic from integrable time evolution.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87835-1BCA-B7FC-679A-5990E8C70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071"/>
            <a:ext cx="415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00B050"/>
                </a:solidFill>
                <a:latin typeface="+mn-lt"/>
              </a:rPr>
              <a:t>[BC, De Clerck, Evnin, Hacker, Pavlov 2022]</a:t>
            </a:r>
            <a:endParaRPr lang="en-US" altLang="en-US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695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39898</TotalTime>
  <Words>2235</Words>
  <Application>Microsoft Macintosh PowerPoint</Application>
  <PresentationFormat>On-screen Show (16:10)</PresentationFormat>
  <Paragraphs>427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Office Theme</vt:lpstr>
      <vt:lpstr>Integrability and complexity in quantum spin chains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CRAPS</dc:creator>
  <cp:lastModifiedBy>Ben CRAPS</cp:lastModifiedBy>
  <cp:revision>18</cp:revision>
  <cp:lastPrinted>2021-01-11T17:31:57Z</cp:lastPrinted>
  <dcterms:created xsi:type="dcterms:W3CDTF">2020-04-30T15:31:32Z</dcterms:created>
  <dcterms:modified xsi:type="dcterms:W3CDTF">2023-05-21T20:03:32Z</dcterms:modified>
</cp:coreProperties>
</file>